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56" r:id="rId3"/>
    <p:sldId id="271" r:id="rId4"/>
    <p:sldId id="257" r:id="rId5"/>
    <p:sldId id="277" r:id="rId6"/>
    <p:sldId id="259" r:id="rId7"/>
    <p:sldId id="270" r:id="rId8"/>
    <p:sldId id="262" r:id="rId9"/>
    <p:sldId id="265" r:id="rId10"/>
    <p:sldId id="261" r:id="rId11"/>
    <p:sldId id="278" r:id="rId12"/>
    <p:sldId id="267" r:id="rId13"/>
    <p:sldId id="266" r:id="rId14"/>
    <p:sldId id="269"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E690A32-EDB0-4697-B52A-CF37429B4464}" type="datetimeFigureOut">
              <a:rPr lang="en-US" smtClean="0">
                <a:solidFill>
                  <a:srgbClr val="B13F9A"/>
                </a:solidFill>
              </a:rPr>
              <a:pPr/>
              <a:t>4/5/2017</a:t>
            </a:fld>
            <a:endParaRPr lang="en-US">
              <a:solidFill>
                <a:srgbClr val="B13F9A"/>
              </a:solidFill>
            </a:endParaRPr>
          </a:p>
        </p:txBody>
      </p:sp>
      <p:sp>
        <p:nvSpPr>
          <p:cNvPr id="17" name="Footer Placeholder 16"/>
          <p:cNvSpPr>
            <a:spLocks noGrp="1"/>
          </p:cNvSpPr>
          <p:nvPr>
            <p:ph type="ftr" sz="quarter" idx="11"/>
          </p:nvPr>
        </p:nvSpPr>
        <p:spPr/>
        <p:txBody>
          <a:bodyPr/>
          <a:lstStyle/>
          <a:p>
            <a:endParaRPr lang="en-US">
              <a:solidFill>
                <a:srgbClr val="B13F9A"/>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EF04BB0-4A08-4B9F-A0F1-497C2B4C4B95}"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71517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690A32-EDB0-4697-B52A-CF37429B4464}" type="datetimeFigureOut">
              <a:rPr lang="en-US" smtClean="0">
                <a:solidFill>
                  <a:srgbClr val="B13F9A"/>
                </a:solidFill>
              </a:rPr>
              <a:pPr/>
              <a:t>4/5/2017</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DEF04BB0-4A08-4B9F-A0F1-497C2B4C4B95}" type="slidenum">
              <a:rPr lang="en-US" smtClean="0"/>
              <a:pPr/>
              <a:t>‹#›</a:t>
            </a:fld>
            <a:endParaRPr lang="en-US"/>
          </a:p>
        </p:txBody>
      </p:sp>
    </p:spTree>
    <p:extLst>
      <p:ext uri="{BB962C8B-B14F-4D97-AF65-F5344CB8AC3E}">
        <p14:creationId xmlns:p14="http://schemas.microsoft.com/office/powerpoint/2010/main" val="101843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690A32-EDB0-4697-B52A-CF37429B4464}" type="datetimeFigureOut">
              <a:rPr lang="en-US" smtClean="0">
                <a:solidFill>
                  <a:srgbClr val="B13F9A"/>
                </a:solidFill>
              </a:rPr>
              <a:pPr/>
              <a:t>4/5/2017</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DEF04BB0-4A08-4B9F-A0F1-497C2B4C4B95}" type="slidenum">
              <a:rPr lang="en-US" smtClean="0"/>
              <a:pPr/>
              <a:t>‹#›</a:t>
            </a:fld>
            <a:endParaRPr lang="en-US"/>
          </a:p>
        </p:txBody>
      </p:sp>
    </p:spTree>
    <p:extLst>
      <p:ext uri="{BB962C8B-B14F-4D97-AF65-F5344CB8AC3E}">
        <p14:creationId xmlns:p14="http://schemas.microsoft.com/office/powerpoint/2010/main" val="281146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9AFCAD-AD6E-45D8-982E-6E07888BACC7}"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D1E5D-A272-45B5-ADCB-81BAB5BA1521}" type="slidenum">
              <a:rPr lang="en-US" smtClean="0"/>
              <a:t>‹#›</a:t>
            </a:fld>
            <a:endParaRPr lang="en-US"/>
          </a:p>
        </p:txBody>
      </p:sp>
    </p:spTree>
    <p:extLst>
      <p:ext uri="{BB962C8B-B14F-4D97-AF65-F5344CB8AC3E}">
        <p14:creationId xmlns:p14="http://schemas.microsoft.com/office/powerpoint/2010/main" val="347831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AFCAD-AD6E-45D8-982E-6E07888BACC7}"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D1E5D-A272-45B5-ADCB-81BAB5BA1521}" type="slidenum">
              <a:rPr lang="en-US" smtClean="0"/>
              <a:t>‹#›</a:t>
            </a:fld>
            <a:endParaRPr lang="en-US"/>
          </a:p>
        </p:txBody>
      </p:sp>
    </p:spTree>
    <p:extLst>
      <p:ext uri="{BB962C8B-B14F-4D97-AF65-F5344CB8AC3E}">
        <p14:creationId xmlns:p14="http://schemas.microsoft.com/office/powerpoint/2010/main" val="2048036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AFCAD-AD6E-45D8-982E-6E07888BACC7}"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D1E5D-A272-45B5-ADCB-81BAB5BA1521}" type="slidenum">
              <a:rPr lang="en-US" smtClean="0"/>
              <a:t>‹#›</a:t>
            </a:fld>
            <a:endParaRPr lang="en-US"/>
          </a:p>
        </p:txBody>
      </p:sp>
    </p:spTree>
    <p:extLst>
      <p:ext uri="{BB962C8B-B14F-4D97-AF65-F5344CB8AC3E}">
        <p14:creationId xmlns:p14="http://schemas.microsoft.com/office/powerpoint/2010/main" val="2291061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9AFCAD-AD6E-45D8-982E-6E07888BACC7}"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D1E5D-A272-45B5-ADCB-81BAB5BA1521}" type="slidenum">
              <a:rPr lang="en-US" smtClean="0"/>
              <a:t>‹#›</a:t>
            </a:fld>
            <a:endParaRPr lang="en-US"/>
          </a:p>
        </p:txBody>
      </p:sp>
    </p:spTree>
    <p:extLst>
      <p:ext uri="{BB962C8B-B14F-4D97-AF65-F5344CB8AC3E}">
        <p14:creationId xmlns:p14="http://schemas.microsoft.com/office/powerpoint/2010/main" val="1575819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9AFCAD-AD6E-45D8-982E-6E07888BACC7}"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D1E5D-A272-45B5-ADCB-81BAB5BA1521}" type="slidenum">
              <a:rPr lang="en-US" smtClean="0"/>
              <a:t>‹#›</a:t>
            </a:fld>
            <a:endParaRPr lang="en-US"/>
          </a:p>
        </p:txBody>
      </p:sp>
    </p:spTree>
    <p:extLst>
      <p:ext uri="{BB962C8B-B14F-4D97-AF65-F5344CB8AC3E}">
        <p14:creationId xmlns:p14="http://schemas.microsoft.com/office/powerpoint/2010/main" val="238644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9AFCAD-AD6E-45D8-982E-6E07888BACC7}"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D1E5D-A272-45B5-ADCB-81BAB5BA1521}" type="slidenum">
              <a:rPr lang="en-US" smtClean="0"/>
              <a:t>‹#›</a:t>
            </a:fld>
            <a:endParaRPr lang="en-US"/>
          </a:p>
        </p:txBody>
      </p:sp>
    </p:spTree>
    <p:extLst>
      <p:ext uri="{BB962C8B-B14F-4D97-AF65-F5344CB8AC3E}">
        <p14:creationId xmlns:p14="http://schemas.microsoft.com/office/powerpoint/2010/main" val="2749847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AFCAD-AD6E-45D8-982E-6E07888BACC7}"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D1E5D-A272-45B5-ADCB-81BAB5BA1521}" type="slidenum">
              <a:rPr lang="en-US" smtClean="0"/>
              <a:t>‹#›</a:t>
            </a:fld>
            <a:endParaRPr lang="en-US"/>
          </a:p>
        </p:txBody>
      </p:sp>
    </p:spTree>
    <p:extLst>
      <p:ext uri="{BB962C8B-B14F-4D97-AF65-F5344CB8AC3E}">
        <p14:creationId xmlns:p14="http://schemas.microsoft.com/office/powerpoint/2010/main" val="3955247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AFCAD-AD6E-45D8-982E-6E07888BACC7}"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D1E5D-A272-45B5-ADCB-81BAB5BA1521}" type="slidenum">
              <a:rPr lang="en-US" smtClean="0"/>
              <a:t>‹#›</a:t>
            </a:fld>
            <a:endParaRPr lang="en-US"/>
          </a:p>
        </p:txBody>
      </p:sp>
    </p:spTree>
    <p:extLst>
      <p:ext uri="{BB962C8B-B14F-4D97-AF65-F5344CB8AC3E}">
        <p14:creationId xmlns:p14="http://schemas.microsoft.com/office/powerpoint/2010/main" val="148124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E690A32-EDB0-4697-B52A-CF37429B4464}" type="datetimeFigureOut">
              <a:rPr lang="en-US" smtClean="0">
                <a:solidFill>
                  <a:srgbClr val="B13F9A"/>
                </a:solidFill>
              </a:rPr>
              <a:pPr/>
              <a:t>4/5/2017</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DEF04BB0-4A08-4B9F-A0F1-497C2B4C4B95}"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9433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AFCAD-AD6E-45D8-982E-6E07888BACC7}"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D1E5D-A272-45B5-ADCB-81BAB5BA1521}" type="slidenum">
              <a:rPr lang="en-US" smtClean="0"/>
              <a:t>‹#›</a:t>
            </a:fld>
            <a:endParaRPr lang="en-US"/>
          </a:p>
        </p:txBody>
      </p:sp>
    </p:spTree>
    <p:extLst>
      <p:ext uri="{BB962C8B-B14F-4D97-AF65-F5344CB8AC3E}">
        <p14:creationId xmlns:p14="http://schemas.microsoft.com/office/powerpoint/2010/main" val="3704932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AFCAD-AD6E-45D8-982E-6E07888BACC7}"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D1E5D-A272-45B5-ADCB-81BAB5BA1521}" type="slidenum">
              <a:rPr lang="en-US" smtClean="0"/>
              <a:t>‹#›</a:t>
            </a:fld>
            <a:endParaRPr lang="en-US"/>
          </a:p>
        </p:txBody>
      </p:sp>
    </p:spTree>
    <p:extLst>
      <p:ext uri="{BB962C8B-B14F-4D97-AF65-F5344CB8AC3E}">
        <p14:creationId xmlns:p14="http://schemas.microsoft.com/office/powerpoint/2010/main" val="1287189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AFCAD-AD6E-45D8-982E-6E07888BACC7}"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D1E5D-A272-45B5-ADCB-81BAB5BA1521}" type="slidenum">
              <a:rPr lang="en-US" smtClean="0"/>
              <a:t>‹#›</a:t>
            </a:fld>
            <a:endParaRPr lang="en-US"/>
          </a:p>
        </p:txBody>
      </p:sp>
    </p:spTree>
    <p:extLst>
      <p:ext uri="{BB962C8B-B14F-4D97-AF65-F5344CB8AC3E}">
        <p14:creationId xmlns:p14="http://schemas.microsoft.com/office/powerpoint/2010/main" val="209194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690A32-EDB0-4697-B52A-CF37429B4464}" type="datetimeFigureOut">
              <a:rPr lang="en-US" smtClean="0">
                <a:solidFill>
                  <a:srgbClr val="B13F9A"/>
                </a:solidFill>
              </a:rPr>
              <a:pPr/>
              <a:t>4/5/2017</a:t>
            </a:fld>
            <a:endParaRPr lang="en-US">
              <a:solidFill>
                <a:srgbClr val="B13F9A"/>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B13F9A"/>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DEF04BB0-4A08-4B9F-A0F1-497C2B4C4B95}" type="slidenum">
              <a:rPr lang="en-US" smtClean="0"/>
              <a:pPr/>
              <a:t>‹#›</a:t>
            </a:fld>
            <a:endParaRPr lang="en-US"/>
          </a:p>
        </p:txBody>
      </p:sp>
    </p:spTree>
    <p:extLst>
      <p:ext uri="{BB962C8B-B14F-4D97-AF65-F5344CB8AC3E}">
        <p14:creationId xmlns:p14="http://schemas.microsoft.com/office/powerpoint/2010/main" val="397863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E690A32-EDB0-4697-B52A-CF37429B4464}" type="datetimeFigureOut">
              <a:rPr lang="en-US" smtClean="0">
                <a:solidFill>
                  <a:srgbClr val="B13F9A"/>
                </a:solidFill>
              </a:rPr>
              <a:pPr/>
              <a:t>4/5/2017</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DEF04BB0-4A08-4B9F-A0F1-497C2B4C4B95}"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6556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E690A32-EDB0-4697-B52A-CF37429B4464}" type="datetimeFigureOut">
              <a:rPr lang="en-US" smtClean="0">
                <a:solidFill>
                  <a:srgbClr val="B13F9A"/>
                </a:solidFill>
              </a:rPr>
              <a:pPr/>
              <a:t>4/5/2017</a:t>
            </a:fld>
            <a:endParaRPr lang="en-US">
              <a:solidFill>
                <a:srgbClr val="B13F9A"/>
              </a:solidFill>
            </a:endParaRPr>
          </a:p>
        </p:txBody>
      </p:sp>
      <p:sp>
        <p:nvSpPr>
          <p:cNvPr id="8" name="Footer Placeholder 7"/>
          <p:cNvSpPr>
            <a:spLocks noGrp="1"/>
          </p:cNvSpPr>
          <p:nvPr>
            <p:ph type="ftr" sz="quarter" idx="11"/>
          </p:nvPr>
        </p:nvSpPr>
        <p:spPr/>
        <p:txBody>
          <a:bodyPr/>
          <a:lstStyle/>
          <a:p>
            <a:endParaRPr lang="en-US">
              <a:solidFill>
                <a:srgbClr val="B13F9A"/>
              </a:solidFill>
            </a:endParaRPr>
          </a:p>
        </p:txBody>
      </p:sp>
      <p:sp>
        <p:nvSpPr>
          <p:cNvPr id="9" name="Slide Number Placeholder 8"/>
          <p:cNvSpPr>
            <a:spLocks noGrp="1"/>
          </p:cNvSpPr>
          <p:nvPr>
            <p:ph type="sldNum" sz="quarter" idx="12"/>
          </p:nvPr>
        </p:nvSpPr>
        <p:spPr/>
        <p:txBody>
          <a:bodyPr/>
          <a:lstStyle/>
          <a:p>
            <a:fld id="{DEF04BB0-4A08-4B9F-A0F1-497C2B4C4B9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3247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E690A32-EDB0-4697-B52A-CF37429B4464}" type="datetimeFigureOut">
              <a:rPr lang="en-US" smtClean="0">
                <a:solidFill>
                  <a:srgbClr val="B13F9A"/>
                </a:solidFill>
              </a:rPr>
              <a:pPr/>
              <a:t>4/5/2017</a:t>
            </a:fld>
            <a:endParaRPr lang="en-US">
              <a:solidFill>
                <a:srgbClr val="B13F9A"/>
              </a:solidFill>
            </a:endParaRPr>
          </a:p>
        </p:txBody>
      </p:sp>
      <p:sp>
        <p:nvSpPr>
          <p:cNvPr id="4" name="Footer Placeholder 3"/>
          <p:cNvSpPr>
            <a:spLocks noGrp="1"/>
          </p:cNvSpPr>
          <p:nvPr>
            <p:ph type="ftr" sz="quarter" idx="11"/>
          </p:nvPr>
        </p:nvSpPr>
        <p:spPr/>
        <p:txBody>
          <a:bodyPr/>
          <a:lstStyle/>
          <a:p>
            <a:endParaRPr lang="en-US">
              <a:solidFill>
                <a:srgbClr val="B13F9A"/>
              </a:solidFill>
            </a:endParaRPr>
          </a:p>
        </p:txBody>
      </p:sp>
      <p:sp>
        <p:nvSpPr>
          <p:cNvPr id="5" name="Slide Number Placeholder 4"/>
          <p:cNvSpPr>
            <a:spLocks noGrp="1"/>
          </p:cNvSpPr>
          <p:nvPr>
            <p:ph type="sldNum" sz="quarter" idx="12"/>
          </p:nvPr>
        </p:nvSpPr>
        <p:spPr/>
        <p:txBody>
          <a:bodyPr/>
          <a:lstStyle/>
          <a:p>
            <a:fld id="{DEF04BB0-4A08-4B9F-A0F1-497C2B4C4B95}" type="slidenum">
              <a:rPr lang="en-US" smtClean="0"/>
              <a:pPr/>
              <a:t>‹#›</a:t>
            </a:fld>
            <a:endParaRPr lang="en-US"/>
          </a:p>
        </p:txBody>
      </p:sp>
    </p:spTree>
    <p:extLst>
      <p:ext uri="{BB962C8B-B14F-4D97-AF65-F5344CB8AC3E}">
        <p14:creationId xmlns:p14="http://schemas.microsoft.com/office/powerpoint/2010/main" val="256293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90A32-EDB0-4697-B52A-CF37429B4464}" type="datetimeFigureOut">
              <a:rPr lang="en-US" smtClean="0">
                <a:solidFill>
                  <a:srgbClr val="B13F9A"/>
                </a:solidFill>
              </a:rPr>
              <a:pPr/>
              <a:t>4/5/2017</a:t>
            </a:fld>
            <a:endParaRPr lang="en-US">
              <a:solidFill>
                <a:srgbClr val="B13F9A"/>
              </a:solidFill>
            </a:endParaRPr>
          </a:p>
        </p:txBody>
      </p:sp>
      <p:sp>
        <p:nvSpPr>
          <p:cNvPr id="3" name="Footer Placeholder 2"/>
          <p:cNvSpPr>
            <a:spLocks noGrp="1"/>
          </p:cNvSpPr>
          <p:nvPr>
            <p:ph type="ftr" sz="quarter" idx="11"/>
          </p:nvPr>
        </p:nvSpPr>
        <p:spPr/>
        <p:txBody>
          <a:bodyPr/>
          <a:lstStyle/>
          <a:p>
            <a:endParaRPr lang="en-US">
              <a:solidFill>
                <a:srgbClr val="B13F9A"/>
              </a:solidFill>
            </a:endParaRPr>
          </a:p>
        </p:txBody>
      </p:sp>
      <p:sp>
        <p:nvSpPr>
          <p:cNvPr id="4" name="Slide Number Placeholder 3"/>
          <p:cNvSpPr>
            <a:spLocks noGrp="1"/>
          </p:cNvSpPr>
          <p:nvPr>
            <p:ph type="sldNum" sz="quarter" idx="12"/>
          </p:nvPr>
        </p:nvSpPr>
        <p:spPr/>
        <p:txBody>
          <a:bodyPr/>
          <a:lstStyle/>
          <a:p>
            <a:fld id="{DEF04BB0-4A08-4B9F-A0F1-497C2B4C4B95}" type="slidenum">
              <a:rPr lang="en-US" smtClean="0"/>
              <a:pPr/>
              <a:t>‹#›</a:t>
            </a:fld>
            <a:endParaRPr lang="en-US"/>
          </a:p>
        </p:txBody>
      </p:sp>
    </p:spTree>
    <p:extLst>
      <p:ext uri="{BB962C8B-B14F-4D97-AF65-F5344CB8AC3E}">
        <p14:creationId xmlns:p14="http://schemas.microsoft.com/office/powerpoint/2010/main" val="68485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690A32-EDB0-4697-B52A-CF37429B4464}" type="datetimeFigureOut">
              <a:rPr lang="en-US" smtClean="0">
                <a:solidFill>
                  <a:srgbClr val="B13F9A"/>
                </a:solidFill>
              </a:rPr>
              <a:pPr/>
              <a:t>4/5/2017</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DEF04BB0-4A08-4B9F-A0F1-497C2B4C4B95}"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3761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690A32-EDB0-4697-B52A-CF37429B4464}" type="datetimeFigureOut">
              <a:rPr lang="en-US" smtClean="0">
                <a:solidFill>
                  <a:srgbClr val="B13F9A"/>
                </a:solidFill>
              </a:rPr>
              <a:pPr/>
              <a:t>4/5/2017</a:t>
            </a:fld>
            <a:endParaRPr lang="en-US">
              <a:solidFill>
                <a:srgbClr val="B13F9A"/>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B13F9A"/>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DEF04BB0-4A08-4B9F-A0F1-497C2B4C4B95}"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31351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E690A32-EDB0-4697-B52A-CF37429B4464}" type="datetimeFigureOut">
              <a:rPr lang="en-US" smtClean="0">
                <a:solidFill>
                  <a:srgbClr val="B13F9A"/>
                </a:solidFill>
              </a:rPr>
              <a:pPr/>
              <a:t>4/5/2017</a:t>
            </a:fld>
            <a:endParaRPr lang="en-US">
              <a:solidFill>
                <a:srgbClr val="B13F9A"/>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B13F9A"/>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EF04BB0-4A08-4B9F-A0F1-497C2B4C4B95}" type="slidenum">
              <a:rPr lang="en-US" smtClean="0"/>
              <a:pPr/>
              <a:t>‹#›</a:t>
            </a:fld>
            <a:endParaRPr lang="en-US"/>
          </a:p>
        </p:txBody>
      </p:sp>
    </p:spTree>
    <p:extLst>
      <p:ext uri="{BB962C8B-B14F-4D97-AF65-F5344CB8AC3E}">
        <p14:creationId xmlns:p14="http://schemas.microsoft.com/office/powerpoint/2010/main" val="1472371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90A32-EDB0-4697-B52A-CF37429B4464}" type="datetimeFigureOut">
              <a:rPr lang="en-US" smtClean="0">
                <a:solidFill>
                  <a:srgbClr val="B13F9A"/>
                </a:solidFill>
              </a:rPr>
              <a:pPr/>
              <a:t>4/5/2017</a:t>
            </a:fld>
            <a:endParaRPr lang="en-US">
              <a:solidFill>
                <a:srgbClr val="B13F9A"/>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B13F9A"/>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04BB0-4A08-4B9F-A0F1-497C2B4C4B95}" type="slidenum">
              <a:rPr lang="en-US" smtClean="0"/>
              <a:pPr/>
              <a:t>‹#›</a:t>
            </a:fld>
            <a:endParaRPr lang="en-US"/>
          </a:p>
        </p:txBody>
      </p:sp>
    </p:spTree>
    <p:extLst>
      <p:ext uri="{BB962C8B-B14F-4D97-AF65-F5344CB8AC3E}">
        <p14:creationId xmlns:p14="http://schemas.microsoft.com/office/powerpoint/2010/main" val="14466159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omenshistory.about.com/od/quotes/a/mae_jemison.htm" TargetMode="External"/><Relationship Id="rId1" Type="http://schemas.openxmlformats.org/officeDocument/2006/relationships/slideLayout" Target="../slideLayouts/slideLayout18.xml"/><Relationship Id="rId5" Type="http://schemas.openxmlformats.org/officeDocument/2006/relationships/image" Target="../media/image17.gif"/><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Presentation2.pptx"/><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2994025"/>
          </a:xfrm>
        </p:spPr>
        <p:txBody>
          <a:bodyPr>
            <a:noAutofit/>
          </a:bodyPr>
          <a:lstStyle/>
          <a:p>
            <a:pPr algn="l"/>
            <a:r>
              <a:rPr lang="en-US" sz="4000" b="1" dirty="0" smtClean="0"/>
              <a:t>Xavier pilot Program </a:t>
            </a:r>
            <a:br>
              <a:rPr lang="en-US" sz="4000" b="1" dirty="0" smtClean="0"/>
            </a:br>
            <a:r>
              <a:rPr lang="en-US" sz="4000" b="1" dirty="0" smtClean="0"/>
              <a:t>to Support Female Students in Science, Technology, Engineering, Mathematics and Philosophy (STEMP)</a:t>
            </a:r>
            <a:endParaRPr lang="en-US" sz="4000" b="1" dirty="0"/>
          </a:p>
        </p:txBody>
      </p:sp>
      <p:pic>
        <p:nvPicPr>
          <p:cNvPr id="4" name="Picture 3" descr="Women of Excellence - new brand.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3542721"/>
            <a:ext cx="2393696" cy="790892"/>
          </a:xfrm>
          <a:prstGeom prst="rect">
            <a:avLst/>
          </a:prstGeom>
        </p:spPr>
      </p:pic>
      <p:sp>
        <p:nvSpPr>
          <p:cNvPr id="3" name="Rectangle 2"/>
          <p:cNvSpPr/>
          <p:nvPr/>
        </p:nvSpPr>
        <p:spPr>
          <a:xfrm>
            <a:off x="228600" y="4343399"/>
            <a:ext cx="8305800" cy="2246769"/>
          </a:xfrm>
          <a:prstGeom prst="rect">
            <a:avLst/>
          </a:prstGeom>
        </p:spPr>
        <p:txBody>
          <a:bodyPr wrap="square">
            <a:spAutoFit/>
          </a:bodyPr>
          <a:lstStyle/>
          <a:p>
            <a:pPr algn="r"/>
            <a:r>
              <a:rPr lang="en-US" sz="2800" dirty="0" err="1"/>
              <a:t>Heidrun</a:t>
            </a:r>
            <a:r>
              <a:rPr lang="en-US" sz="2800" dirty="0"/>
              <a:t> </a:t>
            </a:r>
            <a:r>
              <a:rPr lang="en-US" sz="2800" dirty="0" err="1"/>
              <a:t>Schmitzer</a:t>
            </a:r>
            <a:r>
              <a:rPr lang="en-US" sz="2800" dirty="0"/>
              <a:t> </a:t>
            </a:r>
            <a:r>
              <a:rPr lang="en-US" sz="2800" dirty="0" smtClean="0"/>
              <a:t>&amp; Laura </a:t>
            </a:r>
            <a:r>
              <a:rPr lang="en-US" sz="2800" dirty="0" err="1"/>
              <a:t>Wessels</a:t>
            </a:r>
            <a:r>
              <a:rPr lang="en-US" sz="2800" dirty="0"/>
              <a:t> - </a:t>
            </a:r>
            <a:r>
              <a:rPr lang="en-US" sz="2800" b="1" dirty="0"/>
              <a:t>Physics</a:t>
            </a:r>
          </a:p>
          <a:p>
            <a:pPr algn="r"/>
            <a:r>
              <a:rPr lang="en-US" sz="2800" dirty="0"/>
              <a:t>Supaporn Kradtap Hartwell- </a:t>
            </a:r>
            <a:r>
              <a:rPr lang="en-US" sz="2800" b="1" dirty="0"/>
              <a:t>Chemistry</a:t>
            </a:r>
          </a:p>
          <a:p>
            <a:pPr algn="r"/>
            <a:r>
              <a:rPr lang="en-US" sz="2800" dirty="0"/>
              <a:t>Liz Johnson - </a:t>
            </a:r>
            <a:r>
              <a:rPr lang="en-US" sz="2800" b="1" dirty="0"/>
              <a:t>Computer </a:t>
            </a:r>
            <a:r>
              <a:rPr lang="en-US" sz="2800" b="1" dirty="0" smtClean="0"/>
              <a:t>Science</a:t>
            </a:r>
          </a:p>
          <a:p>
            <a:pPr algn="r"/>
            <a:r>
              <a:rPr lang="en-US" sz="2800" dirty="0" smtClean="0"/>
              <a:t>Dena </a:t>
            </a:r>
            <a:r>
              <a:rPr lang="en-US" sz="2800" dirty="0"/>
              <a:t>Morton </a:t>
            </a:r>
            <a:r>
              <a:rPr lang="en-US" sz="2800" dirty="0" smtClean="0"/>
              <a:t>&amp; Aimee </a:t>
            </a:r>
            <a:r>
              <a:rPr lang="en-US" sz="2800" dirty="0" smtClean="0"/>
              <a:t>Schwab-McCoy </a:t>
            </a:r>
            <a:r>
              <a:rPr lang="en-US" sz="2800" dirty="0"/>
              <a:t>– </a:t>
            </a:r>
            <a:r>
              <a:rPr lang="en-US" sz="2800" b="1" dirty="0"/>
              <a:t>Mathematics</a:t>
            </a:r>
          </a:p>
          <a:p>
            <a:pPr algn="r"/>
            <a:r>
              <a:rPr lang="en-US" sz="2800" dirty="0" smtClean="0"/>
              <a:t>Eleni </a:t>
            </a:r>
            <a:r>
              <a:rPr lang="en-US" sz="2800" dirty="0" err="1"/>
              <a:t>Tsalla</a:t>
            </a:r>
            <a:r>
              <a:rPr lang="en-US" sz="2800" dirty="0"/>
              <a:t> </a:t>
            </a:r>
            <a:r>
              <a:rPr lang="en-US" sz="2800" dirty="0" smtClean="0"/>
              <a:t>&amp; Michelle </a:t>
            </a:r>
            <a:r>
              <a:rPr lang="en-US" sz="2800" dirty="0"/>
              <a:t>Brady - </a:t>
            </a:r>
            <a:r>
              <a:rPr lang="en-US" sz="2800" b="1" dirty="0"/>
              <a:t>Philosophy</a:t>
            </a:r>
          </a:p>
        </p:txBody>
      </p:sp>
      <p:pic>
        <p:nvPicPr>
          <p:cNvPr id="13314" name="Picture 2" descr="Image result for me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972" y="3022830"/>
            <a:ext cx="2011428" cy="105935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499986" y="3762302"/>
            <a:ext cx="2057400" cy="6397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Members</a:t>
            </a:r>
            <a:endParaRPr lang="en-US" sz="3200" b="1" dirty="0"/>
          </a:p>
        </p:txBody>
      </p:sp>
    </p:spTree>
    <p:extLst>
      <p:ext uri="{BB962C8B-B14F-4D97-AF65-F5344CB8AC3E}">
        <p14:creationId xmlns:p14="http://schemas.microsoft.com/office/powerpoint/2010/main" val="226982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737430" y="228600"/>
            <a:ext cx="808163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Faculty in Science, Math, CS, Chemistry and Philosophy present: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What I Wish I'd Known…</a:t>
            </a:r>
            <a:endParaRPr kumimoji="0" lang="en-US" alt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 "lessons learned" talk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by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Dr. Janice Walker</a:t>
            </a:r>
            <a:endParaRPr kumimoji="0" lang="en-US" alt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 woman in a STEM field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and the leader of Xavier’s College of Arts and Science for many years</a:t>
            </a:r>
            <a:endParaRPr kumimoji="0" lang="en-US"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770118"/>
            <a:ext cx="1295400" cy="17250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478388" y="5550932"/>
            <a:ext cx="78824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This event is sponsored by the Women of excellence giving circle and open to all.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3232327" y="3679277"/>
            <a:ext cx="4376803" cy="1815882"/>
          </a:xfrm>
          <a:prstGeom prst="rect">
            <a:avLst/>
          </a:prstGeom>
        </p:spPr>
        <p:txBody>
          <a:bodyPr wrap="square">
            <a:spAutoFit/>
          </a:bodyPr>
          <a:lstStyle/>
          <a:p>
            <a:r>
              <a:rPr lang="en-US" sz="2800" dirty="0">
                <a:solidFill>
                  <a:srgbClr val="000000"/>
                </a:solidFill>
                <a:ea typeface="Calibri"/>
              </a:rPr>
              <a:t>Location: </a:t>
            </a:r>
            <a:r>
              <a:rPr lang="en-US" sz="2800" dirty="0" smtClean="0">
                <a:solidFill>
                  <a:srgbClr val="000000"/>
                </a:solidFill>
                <a:ea typeface="Calibri"/>
              </a:rPr>
              <a:t>Lindner Hall 103</a:t>
            </a:r>
            <a:endParaRPr lang="en-US" sz="2800" dirty="0">
              <a:ea typeface="Calibri"/>
            </a:endParaRPr>
          </a:p>
          <a:p>
            <a:r>
              <a:rPr lang="en-US" sz="2800" dirty="0">
                <a:solidFill>
                  <a:srgbClr val="000000"/>
                </a:solidFill>
                <a:ea typeface="Calibri"/>
              </a:rPr>
              <a:t>Day: April 10, 2017</a:t>
            </a:r>
            <a:endParaRPr lang="en-US" sz="2800" dirty="0">
              <a:ea typeface="Calibri"/>
            </a:endParaRPr>
          </a:p>
          <a:p>
            <a:r>
              <a:rPr lang="en-US" sz="2800" dirty="0">
                <a:solidFill>
                  <a:srgbClr val="000000"/>
                </a:solidFill>
                <a:ea typeface="Calibri"/>
              </a:rPr>
              <a:t>Time: </a:t>
            </a:r>
            <a:r>
              <a:rPr lang="en-US" sz="2800" dirty="0" smtClean="0">
                <a:solidFill>
                  <a:srgbClr val="000000"/>
                </a:solidFill>
                <a:ea typeface="Calibri"/>
              </a:rPr>
              <a:t>5.00-7.00 pm</a:t>
            </a:r>
          </a:p>
          <a:p>
            <a:r>
              <a:rPr lang="en-US" sz="2800" dirty="0" smtClean="0">
                <a:ea typeface="Calibri"/>
              </a:rPr>
              <a:t>Dinner will be provided.</a:t>
            </a:r>
            <a:endParaRPr lang="en-US" sz="2800" dirty="0">
              <a:ea typeface="Calibri"/>
            </a:endParaRPr>
          </a:p>
        </p:txBody>
      </p:sp>
      <p:pic>
        <p:nvPicPr>
          <p:cNvPr id="16" name="Picture 15" descr="Women of Excellence - new brand.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5943600"/>
            <a:ext cx="2393696" cy="790892"/>
          </a:xfrm>
          <a:prstGeom prst="rect">
            <a:avLst/>
          </a:prstGeom>
        </p:spPr>
      </p:pic>
    </p:spTree>
    <p:extLst>
      <p:ext uri="{BB962C8B-B14F-4D97-AF65-F5344CB8AC3E}">
        <p14:creationId xmlns:p14="http://schemas.microsoft.com/office/powerpoint/2010/main" val="1696102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827" y="1581329"/>
            <a:ext cx="8610600" cy="2057400"/>
          </a:xfrm>
        </p:spPr>
        <p:txBody>
          <a:bodyPr>
            <a:normAutofit fontScale="62500" lnSpcReduction="20000"/>
          </a:bodyPr>
          <a:lstStyle/>
          <a:p>
            <a:pPr marL="0" indent="0" algn="just">
              <a:buNone/>
            </a:pPr>
            <a:r>
              <a:rPr lang="en-US" dirty="0"/>
              <a:t>NCUWM's overall goal is to arm participants with knowledge, self-confidence and a network of peers to help them become successful mathematicians. </a:t>
            </a:r>
            <a:r>
              <a:rPr lang="en-US" dirty="0" smtClean="0"/>
              <a:t>The conference provides role </a:t>
            </a:r>
            <a:r>
              <a:rPr lang="en-US" dirty="0"/>
              <a:t>models, insider knowledge and an opportunity to present original research. </a:t>
            </a:r>
            <a:r>
              <a:rPr lang="en-US" dirty="0" smtClean="0"/>
              <a:t>The </a:t>
            </a:r>
            <a:r>
              <a:rPr lang="en-US" dirty="0"/>
              <a:t>focus is to encourage and mentor undergraduate women to pursue graduate study in mathematics and seek mathematical careers. Conference participants also </a:t>
            </a:r>
            <a:r>
              <a:rPr lang="en-US" dirty="0" smtClean="0"/>
              <a:t>have </a:t>
            </a:r>
            <a:r>
              <a:rPr lang="en-US" dirty="0"/>
              <a:t>a chance to learn about life in graduate school from the perspective of current women graduate students representing math departments from across the country.</a:t>
            </a:r>
          </a:p>
        </p:txBody>
      </p:sp>
      <p:sp>
        <p:nvSpPr>
          <p:cNvPr id="4" name="Rectangle 3"/>
          <p:cNvSpPr/>
          <p:nvPr/>
        </p:nvSpPr>
        <p:spPr>
          <a:xfrm>
            <a:off x="1752600" y="381000"/>
            <a:ext cx="5943600" cy="1200329"/>
          </a:xfrm>
          <a:prstGeom prst="rect">
            <a:avLst/>
          </a:prstGeom>
        </p:spPr>
        <p:txBody>
          <a:bodyPr wrap="square">
            <a:spAutoFit/>
          </a:bodyPr>
          <a:lstStyle/>
          <a:p>
            <a:pPr algn="ctr"/>
            <a:r>
              <a:rPr lang="en-US" sz="2400" b="1" dirty="0"/>
              <a:t>19th Annual Nebraska Conference for Undergraduate Women in Mathematics </a:t>
            </a:r>
            <a:r>
              <a:rPr lang="en-US" sz="2400" b="1" dirty="0" smtClean="0"/>
              <a:t> </a:t>
            </a:r>
            <a:r>
              <a:rPr lang="en-US" sz="2400" b="1" dirty="0"/>
              <a:t>February 3-5, 2017</a:t>
            </a:r>
          </a:p>
        </p:txBody>
      </p:sp>
      <p:pic>
        <p:nvPicPr>
          <p:cNvPr id="6146" name="Picture 2" descr="https://scontent-ort2-1.xx.fbcdn.net/v/t31.0-8/981954_1028168800532240_2357850012505380354_o.jpg?oh=4daa769c8c22a658f8985f05340086b4&amp;oe=595E6B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5" y="3726363"/>
            <a:ext cx="9161745" cy="312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68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2800" dirty="0"/>
              <a:t>Conferences for Undergraduate Women </a:t>
            </a:r>
            <a:r>
              <a:rPr lang="en-US" sz="2800" dirty="0" smtClean="0"/>
              <a:t/>
            </a:r>
            <a:br>
              <a:rPr lang="en-US" sz="2800" dirty="0" smtClean="0"/>
            </a:br>
            <a:r>
              <a:rPr lang="en-US" sz="2800" dirty="0" smtClean="0"/>
              <a:t>in </a:t>
            </a:r>
            <a:r>
              <a:rPr lang="en-US" sz="2800" dirty="0"/>
              <a:t>Physics (</a:t>
            </a:r>
            <a:r>
              <a:rPr lang="en-US" sz="2800" dirty="0" err="1"/>
              <a:t>CUWiP</a:t>
            </a:r>
            <a:r>
              <a:rPr lang="en-US" sz="2800" dirty="0"/>
              <a:t>) </a:t>
            </a:r>
            <a:r>
              <a:rPr lang="en-US" sz="2800" dirty="0" smtClean="0"/>
              <a:t/>
            </a:r>
            <a:br>
              <a:rPr lang="en-US" sz="2800" dirty="0" smtClean="0"/>
            </a:br>
            <a:r>
              <a:rPr lang="en-US" sz="2800" dirty="0" smtClean="0"/>
              <a:t>January 13-15, 2017</a:t>
            </a:r>
            <a:r>
              <a:rPr lang="en-US" sz="2800" dirty="0"/>
              <a:t/>
            </a:r>
            <a:br>
              <a:rPr lang="en-US" sz="2800" dirty="0"/>
            </a:br>
            <a:endParaRPr lang="en-US" sz="2800" dirty="0"/>
          </a:p>
        </p:txBody>
      </p:sp>
      <p:sp>
        <p:nvSpPr>
          <p:cNvPr id="3" name="Content Placeholder 2"/>
          <p:cNvSpPr>
            <a:spLocks noGrp="1"/>
          </p:cNvSpPr>
          <p:nvPr>
            <p:ph idx="1"/>
          </p:nvPr>
        </p:nvSpPr>
        <p:spPr>
          <a:xfrm>
            <a:off x="457200" y="2209800"/>
            <a:ext cx="3886200" cy="3886200"/>
          </a:xfrm>
        </p:spPr>
        <p:txBody>
          <a:bodyPr>
            <a:normAutofit fontScale="55000" lnSpcReduction="20000"/>
          </a:bodyPr>
          <a:lstStyle/>
          <a:p>
            <a:pPr marL="0" indent="0" algn="just">
              <a:lnSpc>
                <a:spcPct val="120000"/>
              </a:lnSpc>
              <a:buNone/>
            </a:pPr>
            <a:r>
              <a:rPr lang="en-US" dirty="0" smtClean="0"/>
              <a:t>The </a:t>
            </a:r>
            <a:r>
              <a:rPr lang="en-US" dirty="0"/>
              <a:t>goal of APS </a:t>
            </a:r>
            <a:r>
              <a:rPr lang="en-US" dirty="0" err="1"/>
              <a:t>CUWiP</a:t>
            </a:r>
            <a:r>
              <a:rPr lang="en-US" dirty="0"/>
              <a:t> is to provide you with information, resources, and motivation to support your pursuit of a physics major and a career in physics. The conferences will offer inspirational talks by female physicists, student poster or </a:t>
            </a:r>
            <a:r>
              <a:rPr lang="en-US" dirty="0" smtClean="0"/>
              <a:t>presentation sessions</a:t>
            </a:r>
            <a:r>
              <a:rPr lang="en-US" dirty="0"/>
              <a:t>, workshops and panel discussions on topics such as summer research, grad school, physics careers, and professional development, as well as opportunities for networking and informal mentoring.</a:t>
            </a:r>
          </a:p>
          <a:p>
            <a:endParaRPr lang="en-US" dirty="0"/>
          </a:p>
        </p:txBody>
      </p:sp>
      <p:pic>
        <p:nvPicPr>
          <p:cNvPr id="4098" name="Picture 2" descr="C:\Users\kradtaps\Desktop\scholarship\WOX\female group\poster\Image-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5146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42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Plans for web site contents</a:t>
            </a:r>
            <a:endParaRPr lang="en-US" b="1" dirty="0"/>
          </a:p>
        </p:txBody>
      </p:sp>
      <p:sp>
        <p:nvSpPr>
          <p:cNvPr id="3" name="Content Placeholder 2"/>
          <p:cNvSpPr>
            <a:spLocks noGrp="1"/>
          </p:cNvSpPr>
          <p:nvPr>
            <p:ph idx="1"/>
          </p:nvPr>
        </p:nvSpPr>
        <p:spPr/>
        <p:txBody>
          <a:bodyPr>
            <a:normAutofit/>
          </a:bodyPr>
          <a:lstStyle/>
          <a:p>
            <a:r>
              <a:rPr lang="en-US" dirty="0" smtClean="0"/>
              <a:t>Research and reports on issues related to disciplines </a:t>
            </a:r>
            <a:r>
              <a:rPr lang="en-US" dirty="0"/>
              <a:t>with female </a:t>
            </a:r>
            <a:r>
              <a:rPr lang="en-US" dirty="0" smtClean="0"/>
              <a:t>underrepresentation</a:t>
            </a:r>
          </a:p>
          <a:p>
            <a:r>
              <a:rPr lang="en-US" dirty="0" smtClean="0"/>
              <a:t>resources </a:t>
            </a:r>
            <a:r>
              <a:rPr lang="en-US" dirty="0"/>
              <a:t>for scholarships and internships for female students in each discipline </a:t>
            </a:r>
            <a:endParaRPr lang="en-US" dirty="0" smtClean="0"/>
          </a:p>
          <a:p>
            <a:r>
              <a:rPr lang="en-US" dirty="0" smtClean="0"/>
              <a:t>resources </a:t>
            </a:r>
            <a:r>
              <a:rPr lang="en-US" dirty="0"/>
              <a:t>for career development and mental </a:t>
            </a:r>
            <a:r>
              <a:rPr lang="en-US" dirty="0" smtClean="0"/>
              <a:t>support </a:t>
            </a:r>
          </a:p>
        </p:txBody>
      </p:sp>
      <p:pic>
        <p:nvPicPr>
          <p:cNvPr id="10242" name="Picture 2" descr="Image result for webs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343401"/>
            <a:ext cx="3886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015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8704" y="3516228"/>
            <a:ext cx="7874696" cy="646331"/>
          </a:xfrm>
          <a:prstGeom prst="rect">
            <a:avLst/>
          </a:prstGeom>
        </p:spPr>
        <p:txBody>
          <a:bodyPr wrap="square">
            <a:spAutoFit/>
          </a:bodyPr>
          <a:lstStyle/>
          <a:p>
            <a:r>
              <a:rPr lang="en-US" b="1" dirty="0" smtClean="0"/>
              <a:t>Mae </a:t>
            </a:r>
            <a:r>
              <a:rPr lang="en-US" b="1" dirty="0"/>
              <a:t>J</a:t>
            </a:r>
            <a:r>
              <a:rPr lang="en-US" b="1" dirty="0" smtClean="0"/>
              <a:t>emison</a:t>
            </a:r>
            <a:r>
              <a:rPr lang="en-US" dirty="0" smtClean="0"/>
              <a:t>, </a:t>
            </a:r>
            <a:r>
              <a:rPr lang="en-US" dirty="0"/>
              <a:t>physicist and astronaut </a:t>
            </a:r>
            <a:endParaRPr lang="en-US" dirty="0" smtClean="0"/>
          </a:p>
          <a:p>
            <a:r>
              <a:rPr lang="en-US" dirty="0" smtClean="0"/>
              <a:t>"</a:t>
            </a:r>
            <a:r>
              <a:rPr lang="en-US" dirty="0"/>
              <a:t>Don't let anyone rob you of your imagination, your creativity, or your curiosity</a:t>
            </a:r>
            <a:r>
              <a:rPr lang="en-US" dirty="0" smtClean="0"/>
              <a:t>.</a:t>
            </a:r>
            <a:r>
              <a:rPr lang="en-US" dirty="0" smtClean="0">
                <a:hlinkClick r:id="rId2"/>
              </a:rPr>
              <a:t>“</a:t>
            </a:r>
            <a:r>
              <a:rPr lang="en-US" dirty="0" smtClean="0"/>
              <a:t> </a:t>
            </a:r>
            <a:endParaRPr lang="en-US" dirty="0"/>
          </a:p>
        </p:txBody>
      </p:sp>
      <p:pic>
        <p:nvPicPr>
          <p:cNvPr id="10248" name="Picture 8" descr="http://empowering-women.wp.cdnds.net/tmp/wpro143412353312723/2015/06/mae-jemison-500x60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445929"/>
            <a:ext cx="880736" cy="10639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35168" y="914400"/>
            <a:ext cx="7245263" cy="2308324"/>
          </a:xfrm>
          <a:prstGeom prst="rect">
            <a:avLst/>
          </a:prstGeom>
        </p:spPr>
        <p:txBody>
          <a:bodyPr wrap="square">
            <a:spAutoFit/>
          </a:bodyPr>
          <a:lstStyle/>
          <a:p>
            <a:pPr fontAlgn="base"/>
            <a:r>
              <a:rPr lang="en-US" b="1" dirty="0"/>
              <a:t>May-Britt Moser</a:t>
            </a:r>
            <a:r>
              <a:rPr lang="en-US" dirty="0"/>
              <a:t>: Neurologist who was awarded the 2014 Nobel Prize for Physiology or Medicine for work on the brain’s positioning system</a:t>
            </a:r>
          </a:p>
          <a:p>
            <a:pPr fontAlgn="base"/>
            <a:r>
              <a:rPr lang="en-US" dirty="0"/>
              <a:t>“I’m excited because earlier I didn’t think about the issues between females and males in science. I see now that there’s so much that can stop a woman from getting a career compared to a man. With men you’re expected to do well and get the support, but for females, you have to sacrifice something in a different way from men, and I didn’t realize that earlier. I think it’s very important for other woman to see that I have had success.”</a:t>
            </a:r>
          </a:p>
        </p:txBody>
      </p:sp>
      <p:pic>
        <p:nvPicPr>
          <p:cNvPr id="10250" name="Picture 10" descr="http://empowering-women.wp.cdnds.net/tmp/wpro1434123709740558/2015/06/May-Britt-Moser-500x7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629" y="1117667"/>
            <a:ext cx="1266172" cy="19017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6396335"/>
            <a:ext cx="8839200" cy="369332"/>
          </a:xfrm>
          <a:prstGeom prst="rect">
            <a:avLst/>
          </a:prstGeom>
        </p:spPr>
        <p:txBody>
          <a:bodyPr wrap="square">
            <a:spAutoFit/>
          </a:bodyPr>
          <a:lstStyle/>
          <a:p>
            <a:r>
              <a:rPr lang="en-US" dirty="0"/>
              <a:t>http://empowering.hearst.co.uk/be-inspired/10-inspiring-quotes-from-women-in-science/</a:t>
            </a:r>
          </a:p>
        </p:txBody>
      </p:sp>
      <p:sp>
        <p:nvSpPr>
          <p:cNvPr id="14" name="Rectangle 13"/>
          <p:cNvSpPr/>
          <p:nvPr/>
        </p:nvSpPr>
        <p:spPr>
          <a:xfrm>
            <a:off x="1371600" y="4642009"/>
            <a:ext cx="7620000" cy="1754326"/>
          </a:xfrm>
          <a:prstGeom prst="rect">
            <a:avLst/>
          </a:prstGeom>
        </p:spPr>
        <p:txBody>
          <a:bodyPr wrap="square">
            <a:spAutoFit/>
          </a:bodyPr>
          <a:lstStyle/>
          <a:p>
            <a:pPr algn="just" fontAlgn="base"/>
            <a:r>
              <a:rPr lang="en-US" b="1" dirty="0"/>
              <a:t>Rosalyn Yalow</a:t>
            </a:r>
            <a:r>
              <a:rPr lang="en-US" dirty="0"/>
              <a:t>: Medical Physicist, awarded the Nobel prize in 1977</a:t>
            </a:r>
          </a:p>
          <a:p>
            <a:pPr algn="just" fontAlgn="base"/>
            <a:r>
              <a:rPr lang="en-US" dirty="0"/>
              <a:t>“We cannot expect in the immediate future that all women who seek it will achieve full equality of opportunity. But if women are to start moving towards that goal, we must believe in ourselves or no one else will believe in us; we must match our aspirations with the competence, courage and determination to succeed.”</a:t>
            </a:r>
          </a:p>
        </p:txBody>
      </p:sp>
      <p:pic>
        <p:nvPicPr>
          <p:cNvPr id="15" name="Picture 2" descr="http://empowering-women.wp.cdnds.net/tmp/wpro1434124352251770/2015/06/Rosalyn-Yalow-500x75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704" y="4831543"/>
            <a:ext cx="914400" cy="13752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32772" y="235710"/>
            <a:ext cx="7732758" cy="646331"/>
          </a:xfrm>
          <a:prstGeom prst="rect">
            <a:avLst/>
          </a:prstGeom>
          <a:noFill/>
        </p:spPr>
        <p:txBody>
          <a:bodyPr wrap="none" rtlCol="0">
            <a:spAutoFit/>
          </a:bodyPr>
          <a:lstStyle/>
          <a:p>
            <a:r>
              <a:rPr lang="en-US" sz="3600" dirty="0" smtClean="0"/>
              <a:t>Inspiration from Women in STEMP fields</a:t>
            </a:r>
            <a:endParaRPr lang="en-US" sz="3600" dirty="0"/>
          </a:p>
        </p:txBody>
      </p:sp>
    </p:spTree>
    <p:extLst>
      <p:ext uri="{BB962C8B-B14F-4D97-AF65-F5344CB8AC3E}">
        <p14:creationId xmlns:p14="http://schemas.microsoft.com/office/powerpoint/2010/main" val="4052422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228600"/>
            <a:ext cx="7391400" cy="1477328"/>
          </a:xfrm>
          <a:prstGeom prst="rect">
            <a:avLst/>
          </a:prstGeom>
        </p:spPr>
        <p:txBody>
          <a:bodyPr wrap="square">
            <a:spAutoFit/>
          </a:bodyPr>
          <a:lstStyle/>
          <a:p>
            <a:r>
              <a:rPr lang="en-US" b="1" dirty="0" smtClean="0"/>
              <a:t>Gertrude </a:t>
            </a:r>
            <a:r>
              <a:rPr lang="en-US" b="1" dirty="0"/>
              <a:t>Elion </a:t>
            </a:r>
            <a:r>
              <a:rPr lang="en-US" dirty="0" smtClean="0"/>
              <a:t>Nobel </a:t>
            </a:r>
            <a:r>
              <a:rPr lang="en-US" dirty="0"/>
              <a:t>Prize-winning biochemist who developed medications to treat leukemia, malaria, meningitis, herpes, and </a:t>
            </a:r>
            <a:r>
              <a:rPr lang="en-US" dirty="0" smtClean="0"/>
              <a:t>more</a:t>
            </a:r>
          </a:p>
          <a:p>
            <a:r>
              <a:rPr lang="en-US" dirty="0" smtClean="0"/>
              <a:t>"Don't </a:t>
            </a:r>
            <a:r>
              <a:rPr lang="en-US" dirty="0"/>
              <a:t>be afraid of hard work. Nothing worthwhile comes easily. Don't let others discourage you or tell you that you can't do it. In my day I was told women didn't go into chemistry. I saw no reason why we couldn't</a:t>
            </a:r>
            <a:r>
              <a:rPr lang="en-US" dirty="0" smtClean="0"/>
              <a:t>."</a:t>
            </a:r>
            <a:endParaRPr lang="en-US" dirty="0"/>
          </a:p>
        </p:txBody>
      </p:sp>
      <p:sp>
        <p:nvSpPr>
          <p:cNvPr id="4" name="Rectangle 3"/>
          <p:cNvSpPr/>
          <p:nvPr/>
        </p:nvSpPr>
        <p:spPr>
          <a:xfrm>
            <a:off x="155575" y="2133600"/>
            <a:ext cx="7616825" cy="1477328"/>
          </a:xfrm>
          <a:prstGeom prst="rect">
            <a:avLst/>
          </a:prstGeom>
        </p:spPr>
        <p:txBody>
          <a:bodyPr wrap="square">
            <a:spAutoFit/>
          </a:bodyPr>
          <a:lstStyle/>
          <a:p>
            <a:r>
              <a:rPr lang="en-US" b="1" dirty="0" smtClean="0"/>
              <a:t>Grace </a:t>
            </a:r>
            <a:r>
              <a:rPr lang="en-US" b="1" dirty="0"/>
              <a:t>Hopper </a:t>
            </a:r>
            <a:r>
              <a:rPr lang="en-US" dirty="0" smtClean="0"/>
              <a:t>US </a:t>
            </a:r>
            <a:r>
              <a:rPr lang="en-US" dirty="0"/>
              <a:t>Navy admiral and inventor of the first compiler for computer </a:t>
            </a:r>
            <a:r>
              <a:rPr lang="en-US" dirty="0" smtClean="0"/>
              <a:t>languages</a:t>
            </a:r>
            <a:endParaRPr lang="en-US" dirty="0"/>
          </a:p>
          <a:p>
            <a:r>
              <a:rPr lang="en-US" dirty="0" smtClean="0"/>
              <a:t>"</a:t>
            </a:r>
            <a:r>
              <a:rPr lang="en-US" dirty="0"/>
              <a:t>Humans are allergic to change. They love to say, "We've always done it this way." I try to fight that. That's why I have a clock on my wall that runs counter-clockwise</a:t>
            </a:r>
            <a:r>
              <a:rPr lang="en-US" dirty="0" smtClean="0"/>
              <a:t>."</a:t>
            </a:r>
            <a:endParaRPr lang="en-US" dirty="0"/>
          </a:p>
        </p:txBody>
      </p:sp>
      <p:sp>
        <p:nvSpPr>
          <p:cNvPr id="5" name="Rectangle 4"/>
          <p:cNvSpPr/>
          <p:nvPr/>
        </p:nvSpPr>
        <p:spPr>
          <a:xfrm>
            <a:off x="768859" y="6400800"/>
            <a:ext cx="7086600" cy="369332"/>
          </a:xfrm>
          <a:prstGeom prst="rect">
            <a:avLst/>
          </a:prstGeom>
        </p:spPr>
        <p:txBody>
          <a:bodyPr wrap="square">
            <a:spAutoFit/>
          </a:bodyPr>
          <a:lstStyle/>
          <a:p>
            <a:r>
              <a:rPr lang="en-US" dirty="0"/>
              <a:t>http://aplus.com/a/female-scientist-quotes?no_monetization=true</a:t>
            </a:r>
          </a:p>
        </p:txBody>
      </p:sp>
      <p:sp>
        <p:nvSpPr>
          <p:cNvPr id="7" name="Rectangle 6"/>
          <p:cNvSpPr/>
          <p:nvPr/>
        </p:nvSpPr>
        <p:spPr>
          <a:xfrm>
            <a:off x="2286000" y="4114800"/>
            <a:ext cx="6668021" cy="1200329"/>
          </a:xfrm>
          <a:prstGeom prst="rect">
            <a:avLst/>
          </a:prstGeom>
        </p:spPr>
        <p:txBody>
          <a:bodyPr wrap="square">
            <a:spAutoFit/>
          </a:bodyPr>
          <a:lstStyle/>
          <a:p>
            <a:r>
              <a:rPr lang="en-US" b="1" dirty="0" smtClean="0"/>
              <a:t>Martha </a:t>
            </a:r>
            <a:r>
              <a:rPr lang="en-US" b="1" dirty="0"/>
              <a:t>C. </a:t>
            </a:r>
            <a:r>
              <a:rPr lang="en-US" b="1" dirty="0" smtClean="0"/>
              <a:t>Nussbaum </a:t>
            </a:r>
            <a:r>
              <a:rPr lang="en-US" dirty="0" smtClean="0"/>
              <a:t>an </a:t>
            </a:r>
            <a:r>
              <a:rPr lang="en-US" dirty="0"/>
              <a:t>American philosopher</a:t>
            </a:r>
            <a:endParaRPr lang="en-US" b="1" dirty="0" smtClean="0"/>
          </a:p>
          <a:p>
            <a:r>
              <a:rPr lang="en-US" dirty="0"/>
              <a:t>Philosophers should be, as Seneca put it, 'lawyers for humanity'. Make what you think and feel count; the examined life has global dimensions.</a:t>
            </a:r>
            <a:endParaRPr lang="en-US" b="1" dirty="0"/>
          </a:p>
        </p:txBody>
      </p:sp>
      <p:sp>
        <p:nvSpPr>
          <p:cNvPr id="6" name="AutoShape 4" descr="Image result for Grace Hopper (US Navy admiral and inventor of the first compiler for computer langu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Grace Hopper (US Navy admiral and inventor of the first compiler for computer langu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822" y="2133600"/>
            <a:ext cx="12192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descr="Image result for Gertrude Elion (Nobel Prize-winning biochemist who developed medications to treat leukemia, malaria, meningitis, herpes, and m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65" y="290899"/>
            <a:ext cx="1109661" cy="1352729"/>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Image result for martha c. nussba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66" y="3965137"/>
            <a:ext cx="1848080" cy="184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24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85800"/>
          </a:xfrm>
        </p:spPr>
        <p:txBody>
          <a:bodyPr>
            <a:normAutofit fontScale="90000"/>
          </a:bodyPr>
          <a:lstStyle/>
          <a:p>
            <a:r>
              <a:rPr lang="en-US" b="1" dirty="0" smtClean="0"/>
              <a:t>Facts &amp; Statistics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4233384"/>
              </p:ext>
            </p:extLst>
          </p:nvPr>
        </p:nvGraphicFramePr>
        <p:xfrm>
          <a:off x="407662" y="762000"/>
          <a:ext cx="8507738" cy="4724400"/>
        </p:xfrm>
        <a:graphic>
          <a:graphicData uri="http://schemas.openxmlformats.org/drawingml/2006/table">
            <a:tbl>
              <a:tblPr firstRow="1" bandRow="1">
                <a:tableStyleId>{5C22544A-7EE6-4342-B048-85BDC9FD1C3A}</a:tableStyleId>
              </a:tblPr>
              <a:tblGrid>
                <a:gridCol w="1575507"/>
                <a:gridCol w="3544891"/>
                <a:gridCol w="3387340"/>
              </a:tblGrid>
              <a:tr h="370840">
                <a:tc>
                  <a:txBody>
                    <a:bodyPr/>
                    <a:lstStyle/>
                    <a:p>
                      <a:pPr algn="ctr"/>
                      <a:r>
                        <a:rPr lang="en-US" dirty="0" smtClean="0"/>
                        <a:t>STEMP</a:t>
                      </a:r>
                      <a:r>
                        <a:rPr lang="en-US" baseline="0" dirty="0" smtClean="0"/>
                        <a:t> field</a:t>
                      </a:r>
                      <a:endParaRPr lang="en-US" dirty="0"/>
                    </a:p>
                  </a:txBody>
                  <a:tcPr/>
                </a:tc>
                <a:tc>
                  <a:txBody>
                    <a:bodyPr/>
                    <a:lstStyle/>
                    <a:p>
                      <a:pPr algn="ctr"/>
                      <a:r>
                        <a:rPr lang="en-US" dirty="0" smtClean="0"/>
                        <a:t>Nation wide</a:t>
                      </a:r>
                      <a:endParaRPr lang="en-US" dirty="0"/>
                    </a:p>
                  </a:txBody>
                  <a:tcPr/>
                </a:tc>
                <a:tc>
                  <a:txBody>
                    <a:bodyPr/>
                    <a:lstStyle/>
                    <a:p>
                      <a:pPr algn="ctr"/>
                      <a:r>
                        <a:rPr lang="en-US" dirty="0" smtClean="0"/>
                        <a:t>Xavier</a:t>
                      </a:r>
                      <a:endParaRPr lang="en-US" dirty="0"/>
                    </a:p>
                  </a:txBody>
                  <a:tcPr/>
                </a:tc>
              </a:tr>
              <a:tr h="370840">
                <a:tc>
                  <a:txBody>
                    <a:bodyPr/>
                    <a:lstStyle/>
                    <a:p>
                      <a:r>
                        <a:rPr lang="en-US" dirty="0" smtClean="0"/>
                        <a:t>Physics</a:t>
                      </a:r>
                      <a:endParaRPr lang="en-US" dirty="0"/>
                    </a:p>
                  </a:txBody>
                  <a:tcPr/>
                </a:tc>
                <a:tc>
                  <a:txBody>
                    <a:bodyPr/>
                    <a:lstStyle/>
                    <a:p>
                      <a:r>
                        <a:rPr lang="en-US" dirty="0" smtClean="0"/>
                        <a:t>Under 20% female students</a:t>
                      </a:r>
                      <a:r>
                        <a:rPr lang="en-US" baseline="0" dirty="0" smtClean="0"/>
                        <a:t> earned BS degree in Physics</a:t>
                      </a:r>
                      <a:endParaRPr lang="en-US" dirty="0"/>
                    </a:p>
                  </a:txBody>
                  <a:tcPr/>
                </a:tc>
                <a:tc>
                  <a:txBody>
                    <a:bodyPr/>
                    <a:lstStyle/>
                    <a:p>
                      <a:r>
                        <a:rPr lang="en-US" dirty="0" smtClean="0"/>
                        <a:t>9 female students</a:t>
                      </a:r>
                      <a:r>
                        <a:rPr lang="en-US" baseline="0" dirty="0" smtClean="0"/>
                        <a:t> out of 56 majors</a:t>
                      </a:r>
                      <a:endParaRPr lang="en-US" dirty="0"/>
                    </a:p>
                  </a:txBody>
                  <a:tcPr/>
                </a:tc>
              </a:tr>
              <a:tr h="370840">
                <a:tc>
                  <a:txBody>
                    <a:bodyPr/>
                    <a:lstStyle/>
                    <a:p>
                      <a:r>
                        <a:rPr lang="en-US" dirty="0" smtClean="0"/>
                        <a:t>Chemistry</a:t>
                      </a:r>
                      <a:endParaRPr lang="en-US" dirty="0"/>
                    </a:p>
                  </a:txBody>
                  <a:tcPr/>
                </a:tc>
                <a:tc>
                  <a:txBody>
                    <a:bodyPr/>
                    <a:lstStyle/>
                    <a:p>
                      <a:r>
                        <a:rPr lang="en-US" sz="1800" kern="1200" dirty="0" smtClean="0">
                          <a:solidFill>
                            <a:schemeClr val="dk1"/>
                          </a:solidFill>
                          <a:effectLst/>
                          <a:latin typeface="+mn-lt"/>
                          <a:ea typeface="+mn-ea"/>
                          <a:cs typeface="+mn-cs"/>
                        </a:rPr>
                        <a:t>49% female</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BS chemistry degrees, but only 39% of those continued Ph.D. education, and only 37% </a:t>
                      </a:r>
                      <a:r>
                        <a:rPr lang="en-US" sz="1800" kern="1200" dirty="0" smtClean="0">
                          <a:solidFill>
                            <a:schemeClr val="dk1"/>
                          </a:solidFill>
                          <a:effectLst/>
                          <a:latin typeface="+mn-lt"/>
                          <a:ea typeface="+mn-ea"/>
                          <a:cs typeface="+mn-cs"/>
                        </a:rPr>
                        <a:t>Ph.D.</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pursue </a:t>
                      </a:r>
                      <a:r>
                        <a:rPr lang="en-US" sz="1800" kern="1200" dirty="0" smtClean="0">
                          <a:solidFill>
                            <a:schemeClr val="dk1"/>
                          </a:solidFill>
                          <a:effectLst/>
                          <a:latin typeface="+mn-lt"/>
                          <a:ea typeface="+mn-ea"/>
                          <a:cs typeface="+mn-cs"/>
                        </a:rPr>
                        <a:t>career in Chemistry</a:t>
                      </a:r>
                      <a:endParaRPr lang="en-US" dirty="0"/>
                    </a:p>
                  </a:txBody>
                  <a:tcPr/>
                </a:tc>
                <a:tc>
                  <a:txBody>
                    <a:bodyPr/>
                    <a:lstStyle/>
                    <a:p>
                      <a:r>
                        <a:rPr lang="en-US" dirty="0" smtClean="0"/>
                        <a:t>More than 50% female majors,</a:t>
                      </a:r>
                      <a:r>
                        <a:rPr lang="en-US" baseline="0" dirty="0" smtClean="0"/>
                        <a:t> but less than half plan to pursue career in Chemistry</a:t>
                      </a:r>
                      <a:endParaRPr lang="en-US" dirty="0"/>
                    </a:p>
                  </a:txBody>
                  <a:tcPr/>
                </a:tc>
              </a:tr>
              <a:tr h="695960">
                <a:tc>
                  <a:txBody>
                    <a:bodyPr/>
                    <a:lstStyle/>
                    <a:p>
                      <a:r>
                        <a:rPr lang="en-US" dirty="0" smtClean="0"/>
                        <a:t>Mathematics</a:t>
                      </a:r>
                      <a:endParaRPr lang="en-US" dirty="0"/>
                    </a:p>
                  </a:txBody>
                  <a:tcPr/>
                </a:tc>
                <a:tc rowSpan="3">
                  <a:txBody>
                    <a:bodyPr/>
                    <a:lstStyle/>
                    <a:p>
                      <a:r>
                        <a:rPr lang="en-US" dirty="0" smtClean="0"/>
                        <a:t>26% females</a:t>
                      </a:r>
                      <a:r>
                        <a:rPr lang="en-US" baseline="0" dirty="0" smtClean="0"/>
                        <a:t> hold computer and mathematical careers</a:t>
                      </a:r>
                      <a:endParaRPr lang="en-US" dirty="0"/>
                    </a:p>
                  </a:txBody>
                  <a:tcPr/>
                </a:tc>
                <a:tc rowSpan="2">
                  <a:txBody>
                    <a:bodyPr/>
                    <a:lstStyle/>
                    <a:p>
                      <a:r>
                        <a:rPr lang="en-US" sz="1800" kern="1200" dirty="0" smtClean="0">
                          <a:solidFill>
                            <a:schemeClr val="dk1"/>
                          </a:solidFill>
                          <a:effectLst/>
                          <a:latin typeface="+mn-lt"/>
                          <a:ea typeface="+mn-ea"/>
                          <a:cs typeface="+mn-cs"/>
                        </a:rPr>
                        <a:t>23 of 64 students are women</a:t>
                      </a:r>
                    </a:p>
                    <a:p>
                      <a:r>
                        <a:rPr lang="en-US" sz="1800" kern="1200" dirty="0" smtClean="0">
                          <a:solidFill>
                            <a:schemeClr val="dk1"/>
                          </a:solidFill>
                          <a:effectLst/>
                          <a:latin typeface="+mn-lt"/>
                          <a:ea typeface="+mn-ea"/>
                          <a:cs typeface="+mn-cs"/>
                        </a:rPr>
                        <a:t>only 6 of 25 actuarial science students being female</a:t>
                      </a:r>
                      <a:endParaRPr lang="en-US" dirty="0"/>
                    </a:p>
                  </a:txBody>
                  <a:tcPr/>
                </a:tc>
              </a:tr>
              <a:tr h="218440">
                <a:tc rowSpan="2">
                  <a:txBody>
                    <a:bodyPr/>
                    <a:lstStyle/>
                    <a:p>
                      <a:r>
                        <a:rPr lang="en-US" dirty="0" smtClean="0"/>
                        <a:t>Computer science</a:t>
                      </a:r>
                      <a:endParaRPr lang="en-US" dirty="0"/>
                    </a:p>
                  </a:txBody>
                  <a:tcPr>
                    <a:solidFill>
                      <a:schemeClr val="accent1">
                        <a:lumMod val="40000"/>
                        <a:lumOff val="60000"/>
                      </a:schemeClr>
                    </a:solidFill>
                  </a:tcPr>
                </a:tc>
                <a:tc vMerge="1">
                  <a:txBody>
                    <a:bodyPr/>
                    <a:lstStyle/>
                    <a:p>
                      <a:endParaRPr lang="en-US"/>
                    </a:p>
                  </a:txBody>
                  <a:tcPr/>
                </a:tc>
                <a:tc vMerge="1">
                  <a:txBody>
                    <a:bodyPr/>
                    <a:lstStyle/>
                    <a:p>
                      <a:endParaRPr lang="en-US"/>
                    </a:p>
                  </a:txBody>
                  <a:tcPr/>
                </a:tc>
              </a:tr>
              <a:tr h="370840">
                <a:tc vMerge="1">
                  <a:txBody>
                    <a:bodyPr/>
                    <a:lstStyle/>
                    <a:p>
                      <a:endParaRPr lang="en-US" dirty="0"/>
                    </a:p>
                  </a:txBody>
                  <a:tcPr/>
                </a:tc>
                <a:tc vMerge="1">
                  <a:txBody>
                    <a:bodyPr/>
                    <a:lstStyle/>
                    <a:p>
                      <a:endParaRPr lang="en-US" dirty="0"/>
                    </a:p>
                  </a:txBody>
                  <a:tcPr/>
                </a:tc>
                <a:tc>
                  <a:txBody>
                    <a:bodyPr/>
                    <a:lstStyle/>
                    <a:p>
                      <a:r>
                        <a:rPr lang="en-US" sz="1800" kern="1200" dirty="0" smtClean="0">
                          <a:solidFill>
                            <a:schemeClr val="dk1"/>
                          </a:solidFill>
                          <a:effectLst/>
                          <a:latin typeface="+mn-lt"/>
                          <a:ea typeface="+mn-ea"/>
                          <a:cs typeface="+mn-cs"/>
                        </a:rPr>
                        <a:t>17% females in the major</a:t>
                      </a:r>
                      <a:endParaRPr lang="en-US" dirty="0"/>
                    </a:p>
                  </a:txBody>
                  <a:tcPr>
                    <a:solidFill>
                      <a:schemeClr val="accent1">
                        <a:lumMod val="40000"/>
                        <a:lumOff val="60000"/>
                      </a:schemeClr>
                    </a:solidFill>
                  </a:tcPr>
                </a:tc>
              </a:tr>
              <a:tr h="370840">
                <a:tc>
                  <a:txBody>
                    <a:bodyPr/>
                    <a:lstStyle/>
                    <a:p>
                      <a:r>
                        <a:rPr lang="en-US" dirty="0" smtClean="0"/>
                        <a:t>Philosophy</a:t>
                      </a:r>
                      <a:endParaRPr lang="en-US" dirty="0"/>
                    </a:p>
                  </a:txBody>
                  <a:tcPr/>
                </a:tc>
                <a:tc>
                  <a:txBody>
                    <a:bodyPr/>
                    <a:lstStyle/>
                    <a:p>
                      <a:r>
                        <a:rPr lang="en-US" sz="1800" b="0" i="0" kern="1200" dirty="0" smtClean="0">
                          <a:solidFill>
                            <a:schemeClr val="dk1"/>
                          </a:solidFill>
                          <a:effectLst/>
                          <a:latin typeface="+mn-lt"/>
                          <a:ea typeface="+mn-ea"/>
                          <a:cs typeface="+mn-cs"/>
                        </a:rPr>
                        <a:t>33%</a:t>
                      </a:r>
                      <a:r>
                        <a:rPr lang="en-US" sz="1800" b="0" i="0" kern="1200" baseline="0" dirty="0" smtClean="0">
                          <a:solidFill>
                            <a:schemeClr val="dk1"/>
                          </a:solidFill>
                          <a:effectLst/>
                          <a:latin typeface="+mn-lt"/>
                          <a:ea typeface="+mn-ea"/>
                          <a:cs typeface="+mn-cs"/>
                        </a:rPr>
                        <a:t> females in the major (survey from 56 institutions in the USA which represents 3,443 philosophy majors)</a:t>
                      </a:r>
                      <a:endParaRPr lang="en-US" dirty="0"/>
                    </a:p>
                  </a:txBody>
                  <a:tcPr/>
                </a:tc>
                <a:tc>
                  <a:txBody>
                    <a:bodyPr/>
                    <a:lstStyle/>
                    <a:p>
                      <a:r>
                        <a:rPr lang="en-US" dirty="0" smtClean="0"/>
                        <a:t>1 female student out of 18 majors</a:t>
                      </a:r>
                      <a:endParaRPr lang="en-US" dirty="0"/>
                    </a:p>
                  </a:txBody>
                  <a:tcPr/>
                </a:tc>
              </a:tr>
            </a:tbl>
          </a:graphicData>
        </a:graphic>
      </p:graphicFrame>
      <p:sp>
        <p:nvSpPr>
          <p:cNvPr id="3" name="TextBox 2"/>
          <p:cNvSpPr txBox="1"/>
          <p:nvPr/>
        </p:nvSpPr>
        <p:spPr>
          <a:xfrm>
            <a:off x="228600" y="5984960"/>
            <a:ext cx="876300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K. </a:t>
            </a:r>
            <a:r>
              <a:rPr lang="en-US" sz="1400" dirty="0"/>
              <a:t>Hutchinson, Fiona Jenkins (eds.), Women in Philosophy: What needs to Change, </a:t>
            </a:r>
            <a:r>
              <a:rPr lang="en-US" sz="1400" dirty="0" smtClean="0"/>
              <a:t>Oxford </a:t>
            </a:r>
            <a:r>
              <a:rPr lang="en-US" sz="1400" dirty="0"/>
              <a:t>University Press, </a:t>
            </a:r>
            <a:r>
              <a:rPr lang="en-US" sz="1400" dirty="0" smtClean="0"/>
              <a:t>2013</a:t>
            </a:r>
          </a:p>
          <a:p>
            <a:pPr marL="285750" indent="-285750">
              <a:buFont typeface="Arial" panose="020B0604020202020204" pitchFamily="34" charset="0"/>
              <a:buChar char="•"/>
            </a:pPr>
            <a:r>
              <a:rPr lang="en-US" sz="1400" dirty="0"/>
              <a:t>M. Paxton, C. </a:t>
            </a:r>
            <a:r>
              <a:rPr lang="en-US" sz="1400" dirty="0" err="1"/>
              <a:t>Figdor</a:t>
            </a:r>
            <a:r>
              <a:rPr lang="en-US" sz="1400" dirty="0"/>
              <a:t>, V. Tiberius, </a:t>
            </a:r>
            <a:r>
              <a:rPr lang="en-US" sz="1400" dirty="0" smtClean="0"/>
              <a:t>Quantifying </a:t>
            </a:r>
            <a:r>
              <a:rPr lang="en-US" sz="1400" dirty="0"/>
              <a:t>the Gender Gap: An Empirical Study of the </a:t>
            </a:r>
            <a:r>
              <a:rPr lang="en-US" sz="1400" dirty="0" smtClean="0"/>
              <a:t>Underrepresentation </a:t>
            </a:r>
            <a:r>
              <a:rPr lang="en-US" sz="1400" dirty="0"/>
              <a:t>of Women in Philosophy, </a:t>
            </a:r>
            <a:r>
              <a:rPr lang="en-US" sz="1400" dirty="0" err="1"/>
              <a:t>Hypatia</a:t>
            </a:r>
            <a:r>
              <a:rPr lang="en-US" sz="1400" dirty="0"/>
              <a:t> vol. 27, no. 4, Fall 2012</a:t>
            </a:r>
          </a:p>
        </p:txBody>
      </p:sp>
    </p:spTree>
    <p:extLst>
      <p:ext uri="{BB962C8B-B14F-4D97-AF65-F5344CB8AC3E}">
        <p14:creationId xmlns:p14="http://schemas.microsoft.com/office/powerpoint/2010/main" val="560148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a:xfrm>
            <a:off x="457200" y="1828800"/>
            <a:ext cx="8229600" cy="4724399"/>
          </a:xfrm>
        </p:spPr>
        <p:txBody>
          <a:bodyPr>
            <a:normAutofit fontScale="85000" lnSpcReduction="10000"/>
          </a:bodyPr>
          <a:lstStyle/>
          <a:p>
            <a:r>
              <a:rPr lang="en-US" dirty="0" smtClean="0"/>
              <a:t>Raise awareness of challenges that females in STEMP fields may be facing in their future careers.</a:t>
            </a:r>
          </a:p>
          <a:p>
            <a:r>
              <a:rPr lang="en-US" dirty="0" smtClean="0"/>
              <a:t>Support female students in STEMP majors with </a:t>
            </a:r>
            <a:r>
              <a:rPr lang="en-US" dirty="0"/>
              <a:t>necessary tools to continue from graduation into </a:t>
            </a:r>
            <a:r>
              <a:rPr lang="en-US" dirty="0" smtClean="0"/>
              <a:t>the career </a:t>
            </a:r>
            <a:r>
              <a:rPr lang="en-US" dirty="0"/>
              <a:t>path </a:t>
            </a:r>
            <a:r>
              <a:rPr lang="en-US" dirty="0" smtClean="0"/>
              <a:t>of their choice and remain </a:t>
            </a:r>
            <a:r>
              <a:rPr lang="en-US" dirty="0"/>
              <a:t>in the </a:t>
            </a:r>
            <a:r>
              <a:rPr lang="en-US" dirty="0" smtClean="0"/>
              <a:t>fields.</a:t>
            </a:r>
            <a:endParaRPr lang="en-US" dirty="0"/>
          </a:p>
          <a:p>
            <a:r>
              <a:rPr lang="en-US" dirty="0" smtClean="0"/>
              <a:t>Educate male </a:t>
            </a:r>
            <a:r>
              <a:rPr lang="en-US" dirty="0"/>
              <a:t>colleagues and peers about the </a:t>
            </a:r>
            <a:r>
              <a:rPr lang="en-US" dirty="0" smtClean="0"/>
              <a:t>gender inequity </a:t>
            </a:r>
            <a:r>
              <a:rPr lang="en-US" dirty="0"/>
              <a:t>issues </a:t>
            </a:r>
            <a:r>
              <a:rPr lang="en-US" dirty="0" smtClean="0"/>
              <a:t>so as to increase their support on the </a:t>
            </a:r>
            <a:r>
              <a:rPr lang="en-US" dirty="0"/>
              <a:t>advancement of a women friendly environment in the STEMP departments.</a:t>
            </a:r>
          </a:p>
          <a:p>
            <a:pPr marL="0" indent="0">
              <a:buNone/>
            </a:pPr>
            <a:r>
              <a:rPr lang="en-US" dirty="0"/>
              <a:t> </a:t>
            </a:r>
          </a:p>
          <a:p>
            <a:endParaRPr lang="en-US" dirty="0"/>
          </a:p>
        </p:txBody>
      </p:sp>
      <p:pic>
        <p:nvPicPr>
          <p:cNvPr id="12292" name="Picture 4" descr="Image result for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799"/>
            <a:ext cx="6172200" cy="125229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Image result for gender equal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5105400"/>
            <a:ext cx="1779443"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525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5029200"/>
          </a:xfrm>
        </p:spPr>
        <p:txBody>
          <a:bodyPr>
            <a:normAutofit fontScale="47500" lnSpcReduction="20000"/>
          </a:bodyPr>
          <a:lstStyle/>
          <a:p>
            <a:pPr marL="514350" indent="-514350">
              <a:lnSpc>
                <a:spcPct val="120000"/>
              </a:lnSpc>
              <a:buAutoNum type="arabicParenBoth"/>
            </a:pPr>
            <a:r>
              <a:rPr lang="en-US" sz="4500" b="1" dirty="0" smtClean="0"/>
              <a:t>Engagement </a:t>
            </a:r>
            <a:r>
              <a:rPr lang="en-US" sz="4500" b="1" dirty="0"/>
              <a:t>of Xavier STEMP female students in the national effort to address the problem. </a:t>
            </a:r>
            <a:r>
              <a:rPr lang="en-US" sz="4500" b="1" dirty="0" smtClean="0"/>
              <a:t>Inviting </a:t>
            </a:r>
            <a:r>
              <a:rPr lang="en-US" sz="4500" b="1" dirty="0"/>
              <a:t>speakers </a:t>
            </a:r>
            <a:r>
              <a:rPr lang="en-US" sz="4500" b="1" dirty="0" smtClean="0"/>
              <a:t>to </a:t>
            </a:r>
            <a:r>
              <a:rPr lang="en-US" sz="4500" b="1" dirty="0"/>
              <a:t>Xavier and </a:t>
            </a:r>
            <a:r>
              <a:rPr lang="en-US" sz="4500" b="1" dirty="0" smtClean="0"/>
              <a:t>supporting Xavier </a:t>
            </a:r>
            <a:r>
              <a:rPr lang="en-US" sz="4500" b="1" dirty="0"/>
              <a:t>students </a:t>
            </a:r>
            <a:r>
              <a:rPr lang="en-US" sz="4500" b="1" dirty="0" smtClean="0"/>
              <a:t>to attend </a:t>
            </a:r>
            <a:r>
              <a:rPr lang="en-US" sz="4500" b="1" dirty="0"/>
              <a:t>conferences and programs on promoting gender diversity in STEMP fields are the means to promote this aspect of the project</a:t>
            </a:r>
            <a:r>
              <a:rPr lang="en-US" sz="4500" b="1" dirty="0" smtClean="0"/>
              <a:t>.</a:t>
            </a:r>
          </a:p>
          <a:p>
            <a:pPr marL="514350" indent="-514350">
              <a:buAutoNum type="arabicParenBoth"/>
            </a:pPr>
            <a:endParaRPr lang="en-US" sz="4500" b="1" dirty="0"/>
          </a:p>
          <a:p>
            <a:pPr marL="514350" indent="-514350">
              <a:buAutoNum type="arabicParenBoth" startAt="2"/>
            </a:pPr>
            <a:r>
              <a:rPr lang="en-US" sz="4500" b="1" dirty="0" smtClean="0"/>
              <a:t>Skill-building </a:t>
            </a:r>
            <a:r>
              <a:rPr lang="en-US" sz="4500" b="1" dirty="0"/>
              <a:t>Opportunities.  Organization of career building  </a:t>
            </a:r>
            <a:r>
              <a:rPr lang="en-US" sz="4500" b="1" dirty="0" smtClean="0"/>
              <a:t> </a:t>
            </a:r>
          </a:p>
          <a:p>
            <a:pPr marL="0" indent="0">
              <a:buNone/>
            </a:pPr>
            <a:r>
              <a:rPr lang="en-US" sz="4500" b="1" dirty="0"/>
              <a:t> </a:t>
            </a:r>
            <a:r>
              <a:rPr lang="en-US" sz="4500" b="1" dirty="0" smtClean="0"/>
              <a:t>       workshops </a:t>
            </a:r>
            <a:r>
              <a:rPr lang="en-US" sz="4500" b="1" dirty="0"/>
              <a:t>at Xavier is an important complement to the education </a:t>
            </a:r>
            <a:r>
              <a:rPr lang="en-US" sz="4500" b="1" dirty="0" smtClean="0"/>
              <a:t> </a:t>
            </a:r>
          </a:p>
          <a:p>
            <a:pPr marL="0" indent="0">
              <a:buNone/>
            </a:pPr>
            <a:r>
              <a:rPr lang="en-US" sz="4500" b="1" dirty="0"/>
              <a:t> </a:t>
            </a:r>
            <a:r>
              <a:rPr lang="en-US" sz="4500" b="1" dirty="0" smtClean="0"/>
              <a:t>       of </a:t>
            </a:r>
            <a:r>
              <a:rPr lang="en-US" sz="4500" b="1" dirty="0"/>
              <a:t>STEMP female students</a:t>
            </a:r>
            <a:r>
              <a:rPr lang="en-US" sz="4500" b="1" dirty="0" smtClean="0"/>
              <a:t>.</a:t>
            </a:r>
          </a:p>
          <a:p>
            <a:pPr marL="0" indent="0">
              <a:buNone/>
            </a:pPr>
            <a:endParaRPr lang="en-US" sz="4500" b="1" dirty="0" smtClean="0"/>
          </a:p>
          <a:p>
            <a:pPr marL="514350" indent="-514350">
              <a:buAutoNum type="arabicParenBoth" startAt="3"/>
            </a:pPr>
            <a:r>
              <a:rPr lang="en-US" sz="4500" b="1" dirty="0" smtClean="0"/>
              <a:t>Collaboration </a:t>
            </a:r>
            <a:r>
              <a:rPr lang="en-US" sz="4500" b="1" dirty="0"/>
              <a:t>between STEMP female faculty and students to </a:t>
            </a:r>
            <a:endParaRPr lang="en-US" sz="4500" b="1" dirty="0" smtClean="0"/>
          </a:p>
          <a:p>
            <a:pPr marL="0" indent="0">
              <a:buNone/>
            </a:pPr>
            <a:r>
              <a:rPr lang="en-US" sz="4500" b="1" dirty="0"/>
              <a:t> </a:t>
            </a:r>
            <a:r>
              <a:rPr lang="en-US" sz="4500" b="1" dirty="0" smtClean="0"/>
              <a:t>        collect </a:t>
            </a:r>
            <a:r>
              <a:rPr lang="en-US" sz="4500" b="1" dirty="0"/>
              <a:t>and disseminate information about the problem of female </a:t>
            </a:r>
            <a:r>
              <a:rPr lang="en-US" sz="4500" b="1" dirty="0" smtClean="0"/>
              <a:t>   </a:t>
            </a:r>
          </a:p>
          <a:p>
            <a:pPr marL="0" indent="0">
              <a:buNone/>
            </a:pPr>
            <a:r>
              <a:rPr lang="en-US" sz="4500" b="1" dirty="0"/>
              <a:t> </a:t>
            </a:r>
            <a:r>
              <a:rPr lang="en-US" sz="4500" b="1" dirty="0" smtClean="0"/>
              <a:t>        underrepresentation </a:t>
            </a:r>
            <a:r>
              <a:rPr lang="en-US" sz="4500" b="1" dirty="0"/>
              <a:t>in STEMP disciplines. The creation of </a:t>
            </a:r>
            <a:r>
              <a:rPr lang="en-US" sz="4500" b="1" dirty="0" smtClean="0"/>
              <a:t>a  </a:t>
            </a:r>
          </a:p>
          <a:p>
            <a:pPr marL="0" indent="0">
              <a:buNone/>
            </a:pPr>
            <a:r>
              <a:rPr lang="en-US" sz="4500" b="1" dirty="0"/>
              <a:t> </a:t>
            </a:r>
            <a:r>
              <a:rPr lang="en-US" sz="4500" b="1" dirty="0" smtClean="0"/>
              <a:t>        website to collect </a:t>
            </a:r>
            <a:r>
              <a:rPr lang="en-US" sz="4500" b="1" dirty="0"/>
              <a:t>and share resources is a central objective of this </a:t>
            </a:r>
            <a:endParaRPr lang="en-US" sz="4500" b="1" dirty="0" smtClean="0"/>
          </a:p>
          <a:p>
            <a:pPr marL="0" indent="0">
              <a:buNone/>
            </a:pPr>
            <a:r>
              <a:rPr lang="en-US" sz="4500" b="1" dirty="0"/>
              <a:t> </a:t>
            </a:r>
            <a:r>
              <a:rPr lang="en-US" sz="4500" b="1" dirty="0" smtClean="0"/>
              <a:t>        part </a:t>
            </a:r>
            <a:r>
              <a:rPr lang="en-US" sz="4500" b="1" dirty="0"/>
              <a:t>of the </a:t>
            </a:r>
            <a:r>
              <a:rPr lang="en-US" sz="4500" b="1" dirty="0" smtClean="0"/>
              <a:t>project</a:t>
            </a:r>
            <a:r>
              <a:rPr lang="en-US" sz="4500" b="1" dirty="0"/>
              <a:t>. </a:t>
            </a:r>
          </a:p>
          <a:p>
            <a:endParaRPr lang="en-US" dirty="0"/>
          </a:p>
          <a:p>
            <a:endParaRPr lang="en-US" dirty="0"/>
          </a:p>
        </p:txBody>
      </p:sp>
      <p:pic>
        <p:nvPicPr>
          <p:cNvPr id="11266" name="Picture 2" descr="Image result for initia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0"/>
            <a:ext cx="2362200" cy="152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03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80155" y="520561"/>
            <a:ext cx="7862387" cy="6113559"/>
            <a:chOff x="976813" y="404652"/>
            <a:chExt cx="7862387" cy="6113559"/>
          </a:xfrm>
        </p:grpSpPr>
        <p:grpSp>
          <p:nvGrpSpPr>
            <p:cNvPr id="11" name="Group 10"/>
            <p:cNvGrpSpPr/>
            <p:nvPr/>
          </p:nvGrpSpPr>
          <p:grpSpPr>
            <a:xfrm>
              <a:off x="2438400" y="404652"/>
              <a:ext cx="6400800" cy="5715000"/>
              <a:chOff x="0" y="1447800"/>
              <a:chExt cx="6400800" cy="5715000"/>
            </a:xfrm>
          </p:grpSpPr>
          <p:grpSp>
            <p:nvGrpSpPr>
              <p:cNvPr id="8" name="Group 7"/>
              <p:cNvGrpSpPr/>
              <p:nvPr/>
            </p:nvGrpSpPr>
            <p:grpSpPr>
              <a:xfrm>
                <a:off x="0" y="1447800"/>
                <a:ext cx="6400800" cy="5715000"/>
                <a:chOff x="0" y="1447800"/>
                <a:chExt cx="6400800" cy="5715000"/>
              </a:xfrm>
            </p:grpSpPr>
            <p:pic>
              <p:nvPicPr>
                <p:cNvPr id="1026" name="Picture 2" descr="C:\Users\kradtaps\Desktop\scholarship\WOX\survey resul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9093"/>
                  <a:ext cx="6200775" cy="5419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1447800"/>
                  <a:ext cx="6019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019800" y="1981200"/>
                  <a:ext cx="381000"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2514600"/>
                  <a:ext cx="8382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876300" y="6858000"/>
                <a:ext cx="5143500" cy="230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616528" y="5779547"/>
              <a:ext cx="5198859" cy="369332"/>
            </a:xfrm>
            <a:prstGeom prst="rect">
              <a:avLst/>
            </a:prstGeom>
            <a:noFill/>
          </p:spPr>
          <p:txBody>
            <a:bodyPr wrap="none" rtlCol="0">
              <a:spAutoFit/>
            </a:bodyPr>
            <a:lstStyle/>
            <a:p>
              <a:r>
                <a:rPr lang="en-US" dirty="0" smtClean="0"/>
                <a:t> </a:t>
              </a:r>
              <a:r>
                <a:rPr lang="en-US" b="1" dirty="0" smtClean="0"/>
                <a:t>0     10    20    30     40     50    60    70     80    90  100</a:t>
              </a:r>
              <a:endParaRPr lang="en-US" b="1" dirty="0"/>
            </a:p>
          </p:txBody>
        </p:sp>
        <p:sp>
          <p:nvSpPr>
            <p:cNvPr id="12" name="TextBox 11"/>
            <p:cNvSpPr txBox="1"/>
            <p:nvPr/>
          </p:nvSpPr>
          <p:spPr>
            <a:xfrm>
              <a:off x="5662954" y="6148879"/>
              <a:ext cx="1369093" cy="369332"/>
            </a:xfrm>
            <a:prstGeom prst="rect">
              <a:avLst/>
            </a:prstGeom>
            <a:noFill/>
          </p:spPr>
          <p:txBody>
            <a:bodyPr wrap="none" rtlCol="0">
              <a:spAutoFit/>
            </a:bodyPr>
            <a:lstStyle/>
            <a:p>
              <a:r>
                <a:rPr lang="en-US" b="1" dirty="0" smtClean="0"/>
                <a:t>% Response</a:t>
              </a:r>
              <a:r>
                <a:rPr lang="en-US" dirty="0" smtClean="0"/>
                <a:t> </a:t>
              </a:r>
              <a:endParaRPr lang="en-US" dirty="0"/>
            </a:p>
          </p:txBody>
        </p:sp>
        <p:sp>
          <p:nvSpPr>
            <p:cNvPr id="4" name="TextBox 3"/>
            <p:cNvSpPr txBox="1"/>
            <p:nvPr/>
          </p:nvSpPr>
          <p:spPr>
            <a:xfrm>
              <a:off x="976813" y="1375136"/>
              <a:ext cx="2781211" cy="4404411"/>
            </a:xfrm>
            <a:prstGeom prst="rect">
              <a:avLst/>
            </a:prstGeom>
            <a:noFill/>
          </p:spPr>
          <p:txBody>
            <a:bodyPr wrap="none" rtlCol="0">
              <a:spAutoFit/>
            </a:bodyPr>
            <a:lstStyle/>
            <a:p>
              <a:pPr marL="91440" algn="r">
                <a:lnSpc>
                  <a:spcPct val="150000"/>
                </a:lnSpc>
                <a:spcBef>
                  <a:spcPts val="600"/>
                </a:spcBef>
              </a:pPr>
              <a:r>
                <a:rPr lang="en-US" b="1" dirty="0" smtClean="0"/>
                <a:t>Gender bias</a:t>
              </a:r>
            </a:p>
            <a:p>
              <a:pPr marL="91440" algn="r">
                <a:lnSpc>
                  <a:spcPct val="150000"/>
                </a:lnSpc>
                <a:spcBef>
                  <a:spcPts val="600"/>
                </a:spcBef>
              </a:pPr>
              <a:r>
                <a:rPr lang="en-US" b="1" dirty="0" smtClean="0"/>
                <a:t>Impostor syndrome</a:t>
              </a:r>
            </a:p>
            <a:p>
              <a:pPr marL="91440" algn="r">
                <a:lnSpc>
                  <a:spcPct val="150000"/>
                </a:lnSpc>
                <a:spcBef>
                  <a:spcPts val="600"/>
                </a:spcBef>
              </a:pPr>
              <a:r>
                <a:rPr lang="en-US" b="1" dirty="0" smtClean="0"/>
                <a:t>Networking</a:t>
              </a:r>
            </a:p>
            <a:p>
              <a:pPr marL="91440" algn="r">
                <a:lnSpc>
                  <a:spcPct val="150000"/>
                </a:lnSpc>
                <a:spcBef>
                  <a:spcPts val="600"/>
                </a:spcBef>
              </a:pPr>
              <a:r>
                <a:rPr lang="en-US" b="1" dirty="0" smtClean="0"/>
                <a:t>Female role</a:t>
              </a:r>
            </a:p>
            <a:p>
              <a:pPr marL="91440" algn="r">
                <a:lnSpc>
                  <a:spcPct val="150000"/>
                </a:lnSpc>
                <a:spcBef>
                  <a:spcPts val="600"/>
                </a:spcBef>
              </a:pPr>
              <a:r>
                <a:rPr lang="en-US" b="1" dirty="0" smtClean="0"/>
                <a:t>Mock interviews</a:t>
              </a:r>
            </a:p>
            <a:p>
              <a:pPr marL="91440" algn="r">
                <a:lnSpc>
                  <a:spcPct val="150000"/>
                </a:lnSpc>
                <a:spcBef>
                  <a:spcPts val="600"/>
                </a:spcBef>
              </a:pPr>
              <a:r>
                <a:rPr lang="en-US" b="1" dirty="0" smtClean="0"/>
                <a:t>Confronting colleagues</a:t>
              </a:r>
            </a:p>
            <a:p>
              <a:pPr marL="91440" algn="r">
                <a:lnSpc>
                  <a:spcPct val="150000"/>
                </a:lnSpc>
                <a:spcBef>
                  <a:spcPts val="600"/>
                </a:spcBef>
              </a:pPr>
              <a:r>
                <a:rPr lang="en-US" b="1" dirty="0" smtClean="0"/>
                <a:t>Evaluation men vs women</a:t>
              </a:r>
            </a:p>
            <a:p>
              <a:pPr marL="91440" algn="r">
                <a:lnSpc>
                  <a:spcPct val="150000"/>
                </a:lnSpc>
                <a:spcBef>
                  <a:spcPts val="600"/>
                </a:spcBef>
              </a:pPr>
              <a:r>
                <a:rPr lang="en-US" b="1" dirty="0" smtClean="0"/>
                <a:t>Resume writing</a:t>
              </a:r>
            </a:p>
            <a:p>
              <a:pPr marL="91440" algn="r">
                <a:lnSpc>
                  <a:spcPct val="150000"/>
                </a:lnSpc>
                <a:spcBef>
                  <a:spcPts val="600"/>
                </a:spcBef>
              </a:pPr>
              <a:r>
                <a:rPr lang="en-US" b="1" dirty="0" smtClean="0"/>
                <a:t>Work-Life balance</a:t>
              </a:r>
              <a:endParaRPr lang="en-US" b="1" dirty="0"/>
            </a:p>
          </p:txBody>
        </p:sp>
      </p:grpSp>
      <p:sp>
        <p:nvSpPr>
          <p:cNvPr id="2" name="Title 1"/>
          <p:cNvSpPr>
            <a:spLocks noGrp="1"/>
          </p:cNvSpPr>
          <p:nvPr>
            <p:ph type="title"/>
          </p:nvPr>
        </p:nvSpPr>
        <p:spPr>
          <a:xfrm>
            <a:off x="457200" y="170354"/>
            <a:ext cx="8229600" cy="1143000"/>
          </a:xfrm>
        </p:spPr>
        <p:txBody>
          <a:bodyPr>
            <a:normAutofit fontScale="90000"/>
          </a:bodyPr>
          <a:lstStyle/>
          <a:p>
            <a:r>
              <a:rPr lang="en-US" b="1" dirty="0" smtClean="0"/>
              <a:t>Survey for students’ issues of interest</a:t>
            </a:r>
            <a:endParaRPr lang="en-US" b="1" dirty="0"/>
          </a:p>
        </p:txBody>
      </p:sp>
    </p:spTree>
    <p:extLst>
      <p:ext uri="{BB962C8B-B14F-4D97-AF65-F5344CB8AC3E}">
        <p14:creationId xmlns:p14="http://schemas.microsoft.com/office/powerpoint/2010/main" val="2643923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Activities Summary</a:t>
            </a:r>
            <a:endParaRPr lang="en-US" b="1" dirty="0"/>
          </a:p>
        </p:txBody>
      </p:sp>
      <p:sp>
        <p:nvSpPr>
          <p:cNvPr id="3" name="Content Placeholder 2"/>
          <p:cNvSpPr>
            <a:spLocks noGrp="1"/>
          </p:cNvSpPr>
          <p:nvPr>
            <p:ph idx="1"/>
          </p:nvPr>
        </p:nvSpPr>
        <p:spPr>
          <a:xfrm>
            <a:off x="457200" y="1295400"/>
            <a:ext cx="8229600" cy="5486400"/>
          </a:xfrm>
        </p:spPr>
        <p:txBody>
          <a:bodyPr>
            <a:normAutofit fontScale="92500" lnSpcReduction="20000"/>
          </a:bodyPr>
          <a:lstStyle/>
          <a:p>
            <a:pPr marL="0" indent="0">
              <a:buNone/>
            </a:pPr>
            <a:r>
              <a:rPr lang="en-US" dirty="0" smtClean="0"/>
              <a:t>Activities conducted in Fall </a:t>
            </a:r>
            <a:r>
              <a:rPr lang="en-US" dirty="0"/>
              <a:t>2016 &amp; Spring </a:t>
            </a:r>
            <a:r>
              <a:rPr lang="en-US" dirty="0" smtClean="0"/>
              <a:t>2017 are based on the survey results of students’ interest</a:t>
            </a:r>
          </a:p>
          <a:p>
            <a:r>
              <a:rPr lang="en-US" dirty="0"/>
              <a:t>3</a:t>
            </a:r>
            <a:r>
              <a:rPr lang="en-US" dirty="0" smtClean="0"/>
              <a:t> invited speakers on </a:t>
            </a:r>
          </a:p>
          <a:p>
            <a:pPr marL="0" indent="0">
              <a:buNone/>
            </a:pPr>
            <a:r>
              <a:rPr lang="en-US" dirty="0" smtClean="0"/>
              <a:t>	- Imposter syndrome </a:t>
            </a:r>
            <a:endParaRPr lang="en-US" dirty="0"/>
          </a:p>
          <a:p>
            <a:pPr marL="0" indent="0">
              <a:buNone/>
            </a:pPr>
            <a:r>
              <a:rPr lang="en-US" dirty="0" smtClean="0"/>
              <a:t>	- Work-Life balance</a:t>
            </a:r>
          </a:p>
          <a:p>
            <a:pPr marL="0" indent="0">
              <a:buNone/>
            </a:pPr>
            <a:r>
              <a:rPr lang="en-US" dirty="0"/>
              <a:t>	</a:t>
            </a:r>
            <a:r>
              <a:rPr lang="en-US" dirty="0" smtClean="0"/>
              <a:t>- What I wish I’d known</a:t>
            </a:r>
          </a:p>
          <a:p>
            <a:pPr marL="0" indent="0">
              <a:buNone/>
            </a:pPr>
            <a:endParaRPr lang="en-US" dirty="0" smtClean="0"/>
          </a:p>
          <a:p>
            <a:r>
              <a:rPr lang="en-US" dirty="0" smtClean="0"/>
              <a:t>1 workshop on networking</a:t>
            </a:r>
          </a:p>
          <a:p>
            <a:r>
              <a:rPr lang="en-US" dirty="0" smtClean="0"/>
              <a:t>2 students attended </a:t>
            </a:r>
            <a:r>
              <a:rPr lang="en-US" dirty="0"/>
              <a:t>Conferences for Undergraduate Women in Physics </a:t>
            </a:r>
            <a:endParaRPr lang="en-US" dirty="0" smtClean="0"/>
          </a:p>
          <a:p>
            <a:r>
              <a:rPr lang="en-US" dirty="0" smtClean="0"/>
              <a:t>1 student attended </a:t>
            </a:r>
            <a:r>
              <a:rPr lang="en-US" dirty="0"/>
              <a:t>Conference for Undergraduate Women in Mathematics </a:t>
            </a:r>
            <a:endParaRPr lang="en-US" dirty="0" smtClean="0"/>
          </a:p>
          <a:p>
            <a:endParaRPr lang="en-US" dirty="0" smtClean="0"/>
          </a:p>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202493"/>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231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017264649"/>
              </p:ext>
            </p:extLst>
          </p:nvPr>
        </p:nvGraphicFramePr>
        <p:xfrm>
          <a:off x="152400" y="152400"/>
          <a:ext cx="8915400" cy="6685001"/>
        </p:xfrm>
        <a:graphic>
          <a:graphicData uri="http://schemas.openxmlformats.org/presentationml/2006/ole">
            <mc:AlternateContent xmlns:mc="http://schemas.openxmlformats.org/markup-compatibility/2006">
              <mc:Choice xmlns:v="urn:schemas-microsoft-com:vml" Requires="v">
                <p:oleObj spid="_x0000_s2089" name="Presentation" r:id="rId3" imgW="4569028" imgH="3426027" progId="PowerPoint.Show.12">
                  <p:embed/>
                </p:oleObj>
              </mc:Choice>
              <mc:Fallback>
                <p:oleObj name="Presentation" r:id="rId3" imgW="4569028" imgH="3426027" progId="PowerPoint.Show.12">
                  <p:embed/>
                  <p:pic>
                    <p:nvPicPr>
                      <p:cNvPr id="0" name=""/>
                      <p:cNvPicPr/>
                      <p:nvPr/>
                    </p:nvPicPr>
                    <p:blipFill>
                      <a:blip r:embed="rId4"/>
                      <a:stretch>
                        <a:fillRect/>
                      </a:stretch>
                    </p:blipFill>
                    <p:spPr>
                      <a:xfrm>
                        <a:off x="152400" y="152400"/>
                        <a:ext cx="8915400" cy="6685001"/>
                      </a:xfrm>
                      <a:prstGeom prst="rect">
                        <a:avLst/>
                      </a:prstGeom>
                    </p:spPr>
                  </p:pic>
                </p:oleObj>
              </mc:Fallback>
            </mc:AlternateContent>
          </a:graphicData>
        </a:graphic>
      </p:graphicFrame>
    </p:spTree>
    <p:extLst>
      <p:ext uri="{BB962C8B-B14F-4D97-AF65-F5344CB8AC3E}">
        <p14:creationId xmlns:p14="http://schemas.microsoft.com/office/powerpoint/2010/main" val="2803845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0000"/>
                </a:solidFill>
              </a:rPr>
              <a:t>Networking workshop</a:t>
            </a:r>
            <a:br>
              <a:rPr lang="en-US" sz="4400" dirty="0" smtClean="0">
                <a:solidFill>
                  <a:srgbClr val="FF0000"/>
                </a:solidFill>
              </a:rPr>
            </a:br>
            <a:endParaRPr lang="en-US" sz="3600" dirty="0"/>
          </a:p>
        </p:txBody>
      </p:sp>
      <p:sp>
        <p:nvSpPr>
          <p:cNvPr id="3" name="Text Placeholder 2"/>
          <p:cNvSpPr>
            <a:spLocks noGrp="1"/>
          </p:cNvSpPr>
          <p:nvPr>
            <p:ph type="body" idx="1"/>
          </p:nvPr>
        </p:nvSpPr>
        <p:spPr>
          <a:xfrm>
            <a:off x="722313" y="2547938"/>
            <a:ext cx="7772400" cy="3167062"/>
          </a:xfrm>
        </p:spPr>
        <p:txBody>
          <a:bodyPr>
            <a:noAutofit/>
          </a:bodyPr>
          <a:lstStyle/>
          <a:p>
            <a:r>
              <a:rPr lang="en-US" sz="3200" dirty="0" smtClean="0">
                <a:solidFill>
                  <a:srgbClr val="FF0000"/>
                </a:solidFill>
              </a:rPr>
              <a:t>We’ll help you get started.</a:t>
            </a:r>
            <a:endParaRPr lang="x-none" sz="3200" dirty="0">
              <a:solidFill>
                <a:srgbClr val="FF0000"/>
              </a:solidFill>
            </a:endParaRPr>
          </a:p>
          <a:p>
            <a:r>
              <a:rPr lang="x-none" dirty="0">
                <a:solidFill>
                  <a:schemeClr val="bg1">
                    <a:lumMod val="50000"/>
                  </a:schemeClr>
                </a:solidFill>
              </a:rPr>
              <a:t>Open to all: In this discussion, we will </a:t>
            </a:r>
            <a:r>
              <a:rPr lang="en-US" dirty="0" smtClean="0">
                <a:solidFill>
                  <a:schemeClr val="bg1">
                    <a:lumMod val="50000"/>
                  </a:schemeClr>
                </a:solidFill>
              </a:rPr>
              <a:t>help you identify your network and be prepared to </a:t>
            </a:r>
            <a:r>
              <a:rPr lang="en-US" smtClean="0">
                <a:solidFill>
                  <a:schemeClr val="bg1">
                    <a:lumMod val="50000"/>
                  </a:schemeClr>
                </a:solidFill>
              </a:rPr>
              <a:t>take advantage </a:t>
            </a:r>
            <a:r>
              <a:rPr lang="en-US" dirty="0" smtClean="0">
                <a:solidFill>
                  <a:schemeClr val="bg1">
                    <a:lumMod val="50000"/>
                  </a:schemeClr>
                </a:solidFill>
              </a:rPr>
              <a:t>when opportunities present themselves to you</a:t>
            </a:r>
            <a:r>
              <a:rPr lang="x-none" dirty="0" smtClean="0">
                <a:solidFill>
                  <a:schemeClr val="bg1">
                    <a:lumMod val="50000"/>
                  </a:schemeClr>
                </a:solidFill>
              </a:rPr>
              <a:t>.</a:t>
            </a:r>
            <a:r>
              <a:rPr lang="x-none" dirty="0">
                <a:solidFill>
                  <a:schemeClr val="bg1">
                    <a:lumMod val="50000"/>
                  </a:schemeClr>
                </a:solidFill>
              </a:rPr>
              <a:t> </a:t>
            </a:r>
          </a:p>
          <a:p>
            <a:r>
              <a:rPr lang="x-none" sz="3200" dirty="0" smtClean="0">
                <a:solidFill>
                  <a:srgbClr val="000000"/>
                </a:solidFill>
              </a:rPr>
              <a:t>Lind</a:t>
            </a:r>
            <a:r>
              <a:rPr lang="en-US" sz="3200" dirty="0" smtClean="0">
                <a:solidFill>
                  <a:srgbClr val="000000"/>
                </a:solidFill>
              </a:rPr>
              <a:t>n</a:t>
            </a:r>
            <a:r>
              <a:rPr lang="x-none" sz="3200" dirty="0" smtClean="0">
                <a:solidFill>
                  <a:srgbClr val="000000"/>
                </a:solidFill>
              </a:rPr>
              <a:t>er </a:t>
            </a:r>
            <a:r>
              <a:rPr lang="x-none" sz="3200" dirty="0">
                <a:solidFill>
                  <a:srgbClr val="000000"/>
                </a:solidFill>
              </a:rPr>
              <a:t>103 </a:t>
            </a:r>
          </a:p>
          <a:p>
            <a:r>
              <a:rPr lang="x-none" sz="3200" dirty="0">
                <a:solidFill>
                  <a:schemeClr val="tx1"/>
                </a:solidFill>
              </a:rPr>
              <a:t>Mon. 3pm </a:t>
            </a:r>
            <a:r>
              <a:rPr lang="en-US" sz="3200" dirty="0" smtClean="0">
                <a:solidFill>
                  <a:schemeClr val="tx1"/>
                </a:solidFill>
              </a:rPr>
              <a:t>10</a:t>
            </a:r>
            <a:r>
              <a:rPr lang="x-none" sz="3200" dirty="0" smtClean="0">
                <a:solidFill>
                  <a:schemeClr val="tx1"/>
                </a:solidFill>
              </a:rPr>
              <a:t>/</a:t>
            </a:r>
            <a:r>
              <a:rPr lang="en-US" sz="3200" dirty="0" smtClean="0">
                <a:solidFill>
                  <a:schemeClr val="tx1"/>
                </a:solidFill>
              </a:rPr>
              <a:t>10</a:t>
            </a:r>
            <a:r>
              <a:rPr lang="x-none" sz="3200" dirty="0" smtClean="0">
                <a:solidFill>
                  <a:schemeClr val="tx1"/>
                </a:solidFill>
              </a:rPr>
              <a:t>/16</a:t>
            </a:r>
            <a:endParaRPr lang="en-US" sz="3200" dirty="0">
              <a:solidFill>
                <a:schemeClr val="tx1"/>
              </a:solidFill>
            </a:endParaRPr>
          </a:p>
          <a:p>
            <a:endParaRPr lang="en-US" sz="3200" dirty="0">
              <a:solidFill>
                <a:srgbClr val="FF0000"/>
              </a:solidFill>
            </a:endParaRPr>
          </a:p>
        </p:txBody>
      </p:sp>
      <p:sp>
        <p:nvSpPr>
          <p:cNvPr id="14338" name="AutoShape 2" descr="https://outlook.office.com/owa/service.svc/s/GetAttachmentThumbnail?id=AAMkADk0NDcxNjVlLTExN2EtNGQ0MS1hZWUyLTFiODUzZjgxYjIzZABGAAAAAADfXSguFrlaQ4CkLqA1er3mBwBuSelgdr2lSrJLI%2Fj%2FfOuhAAAAAAEMAABuSelgdr2lSrJLI%2Fj%2FfOuhAAFV1SKIAAABEgAQABFClNZz4DlHl9z9Yj6Ba2U%3D&amp;thumbnailType=2&amp;X-OWA-CANARY=69kwG522EUqXzDK_D9hOEwAZLjji4NMYm9FOAVdGDNm8s-H9TXhl6yUYSf03YgX7czrGDntS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descr="Women of Excellence - new brand.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867400"/>
            <a:ext cx="2393696" cy="790892"/>
          </a:xfrm>
          <a:prstGeom prst="rect">
            <a:avLst/>
          </a:prstGeom>
        </p:spPr>
      </p:pic>
    </p:spTree>
    <p:extLst>
      <p:ext uri="{BB962C8B-B14F-4D97-AF65-F5344CB8AC3E}">
        <p14:creationId xmlns:p14="http://schemas.microsoft.com/office/powerpoint/2010/main" val="2368648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052447227"/>
              </p:ext>
            </p:extLst>
          </p:nvPr>
        </p:nvGraphicFramePr>
        <p:xfrm>
          <a:off x="304800" y="229342"/>
          <a:ext cx="8535387" cy="6400058"/>
        </p:xfrm>
        <a:graphic>
          <a:graphicData uri="http://schemas.openxmlformats.org/presentationml/2006/ole">
            <mc:AlternateContent xmlns:mc="http://schemas.openxmlformats.org/markup-compatibility/2006">
              <mc:Choice xmlns:v="urn:schemas-microsoft-com:vml" Requires="v">
                <p:oleObj spid="_x0000_s5157" name="Presentation" r:id="rId3" imgW="4569028" imgH="3426027" progId="PowerPoint.Show.12">
                  <p:embed/>
                </p:oleObj>
              </mc:Choice>
              <mc:Fallback>
                <p:oleObj name="Presentation" r:id="rId3" imgW="4569028" imgH="3426027" progId="PowerPoint.Show.12">
                  <p:embed/>
                  <p:pic>
                    <p:nvPicPr>
                      <p:cNvPr id="0" name=""/>
                      <p:cNvPicPr/>
                      <p:nvPr/>
                    </p:nvPicPr>
                    <p:blipFill>
                      <a:blip r:embed="rId4"/>
                      <a:stretch>
                        <a:fillRect/>
                      </a:stretch>
                    </p:blipFill>
                    <p:spPr>
                      <a:xfrm>
                        <a:off x="304800" y="229342"/>
                        <a:ext cx="8535387" cy="6400058"/>
                      </a:xfrm>
                      <a:prstGeom prst="rect">
                        <a:avLst/>
                      </a:prstGeom>
                    </p:spPr>
                  </p:pic>
                </p:oleObj>
              </mc:Fallback>
            </mc:AlternateContent>
          </a:graphicData>
        </a:graphic>
      </p:graphicFrame>
    </p:spTree>
    <p:extLst>
      <p:ext uri="{BB962C8B-B14F-4D97-AF65-F5344CB8AC3E}">
        <p14:creationId xmlns:p14="http://schemas.microsoft.com/office/powerpoint/2010/main" val="36491585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TotalTime>
  <Words>1195</Words>
  <Application>Microsoft Office PowerPoint</Application>
  <PresentationFormat>On-screen Show (4:3)</PresentationFormat>
  <Paragraphs>107</Paragraphs>
  <Slides>15</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Equity</vt:lpstr>
      <vt:lpstr>Office Theme</vt:lpstr>
      <vt:lpstr>Presentation</vt:lpstr>
      <vt:lpstr>Xavier pilot Program  to Support Female Students in Science, Technology, Engineering, Mathematics and Philosophy (STEMP)</vt:lpstr>
      <vt:lpstr>Facts &amp; Statistics</vt:lpstr>
      <vt:lpstr>Objectives</vt:lpstr>
      <vt:lpstr>PowerPoint Presentation</vt:lpstr>
      <vt:lpstr>Survey for students’ issues of interest</vt:lpstr>
      <vt:lpstr>Activities Summary</vt:lpstr>
      <vt:lpstr>PowerPoint Presentation</vt:lpstr>
      <vt:lpstr>Networking workshop </vt:lpstr>
      <vt:lpstr>PowerPoint Presentation</vt:lpstr>
      <vt:lpstr>PowerPoint Presentation</vt:lpstr>
      <vt:lpstr>PowerPoint Presentation</vt:lpstr>
      <vt:lpstr>Conferences for Undergraduate Women  in Physics (CUWiP)  January 13-15, 2017 </vt:lpstr>
      <vt:lpstr>Plans for web site contents</vt:lpstr>
      <vt:lpstr>PowerPoint Presentation</vt:lpstr>
      <vt:lpstr>PowerPoint Presentation</vt:lpstr>
    </vt:vector>
  </TitlesOfParts>
  <Company>Xavier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Xavier pilot Program  to Support Female Students in Science, Technology, Engineering, Mathematics and Philosophy (STEMP)</dc:title>
  <dc:creator>xuinstaller</dc:creator>
  <cp:lastModifiedBy>xuinstaller</cp:lastModifiedBy>
  <cp:revision>39</cp:revision>
  <dcterms:created xsi:type="dcterms:W3CDTF">2017-03-18T23:46:49Z</dcterms:created>
  <dcterms:modified xsi:type="dcterms:W3CDTF">2017-04-05T23:10:12Z</dcterms:modified>
</cp:coreProperties>
</file>