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0" r:id="rId2"/>
    <p:sldMasterId id="2147483687" r:id="rId3"/>
    <p:sldMasterId id="2147483689" r:id="rId4"/>
    <p:sldMasterId id="2147483660" r:id="rId5"/>
    <p:sldMasterId id="2147483691" r:id="rId6"/>
    <p:sldMasterId id="2147483701" r:id="rId7"/>
    <p:sldMasterId id="2147483670" r:id="rId8"/>
    <p:sldMasterId id="2147483703" r:id="rId9"/>
  </p:sldMasterIdLst>
  <p:notesMasterIdLst>
    <p:notesMasterId r:id="rId35"/>
  </p:notesMasterIdLst>
  <p:handoutMasterIdLst>
    <p:handoutMasterId r:id="rId36"/>
  </p:handoutMasterIdLst>
  <p:sldIdLst>
    <p:sldId id="390" r:id="rId10"/>
    <p:sldId id="439" r:id="rId11"/>
    <p:sldId id="324" r:id="rId12"/>
    <p:sldId id="326" r:id="rId13"/>
    <p:sldId id="340" r:id="rId14"/>
    <p:sldId id="440" r:id="rId15"/>
    <p:sldId id="454" r:id="rId16"/>
    <p:sldId id="436" r:id="rId17"/>
    <p:sldId id="437" r:id="rId18"/>
    <p:sldId id="438" r:id="rId19"/>
    <p:sldId id="441" r:id="rId20"/>
    <p:sldId id="409" r:id="rId21"/>
    <p:sldId id="442" r:id="rId22"/>
    <p:sldId id="443" r:id="rId23"/>
    <p:sldId id="444" r:id="rId24"/>
    <p:sldId id="445" r:id="rId25"/>
    <p:sldId id="453" r:id="rId26"/>
    <p:sldId id="446" r:id="rId27"/>
    <p:sldId id="447" r:id="rId28"/>
    <p:sldId id="452" r:id="rId29"/>
    <p:sldId id="448" r:id="rId30"/>
    <p:sldId id="449" r:id="rId31"/>
    <p:sldId id="450" r:id="rId32"/>
    <p:sldId id="451" r:id="rId33"/>
    <p:sldId id="259" r:id="rId3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Lucida Grande"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Lucida Grande"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Lucida Grande"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Lucida Grande"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Lucida Grande" charset="0"/>
        <a:ea typeface="ヒラギノ角ゴ Pro W3" charset="-128"/>
        <a:cs typeface="+mn-cs"/>
      </a:defRPr>
    </a:lvl5pPr>
    <a:lvl6pPr marL="2286000" algn="l" defTabSz="914400" rtl="0" eaLnBrk="1" latinLnBrk="0" hangingPunct="1">
      <a:defRPr sz="2400" kern="1200">
        <a:solidFill>
          <a:schemeClr val="tx1"/>
        </a:solidFill>
        <a:latin typeface="Lucida Grande" charset="0"/>
        <a:ea typeface="ヒラギノ角ゴ Pro W3" charset="-128"/>
        <a:cs typeface="+mn-cs"/>
      </a:defRPr>
    </a:lvl6pPr>
    <a:lvl7pPr marL="2743200" algn="l" defTabSz="914400" rtl="0" eaLnBrk="1" latinLnBrk="0" hangingPunct="1">
      <a:defRPr sz="2400" kern="1200">
        <a:solidFill>
          <a:schemeClr val="tx1"/>
        </a:solidFill>
        <a:latin typeface="Lucida Grande" charset="0"/>
        <a:ea typeface="ヒラギノ角ゴ Pro W3" charset="-128"/>
        <a:cs typeface="+mn-cs"/>
      </a:defRPr>
    </a:lvl7pPr>
    <a:lvl8pPr marL="3200400" algn="l" defTabSz="914400" rtl="0" eaLnBrk="1" latinLnBrk="0" hangingPunct="1">
      <a:defRPr sz="2400" kern="1200">
        <a:solidFill>
          <a:schemeClr val="tx1"/>
        </a:solidFill>
        <a:latin typeface="Lucida Grande" charset="0"/>
        <a:ea typeface="ヒラギノ角ゴ Pro W3" charset="-128"/>
        <a:cs typeface="+mn-cs"/>
      </a:defRPr>
    </a:lvl8pPr>
    <a:lvl9pPr marL="3657600" algn="l" defTabSz="914400" rtl="0" eaLnBrk="1" latinLnBrk="0" hangingPunct="1">
      <a:defRPr sz="2400" kern="1200">
        <a:solidFill>
          <a:schemeClr val="tx1"/>
        </a:solidFill>
        <a:latin typeface="Lucida Grande"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Meador" initials="K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721"/>
    <p:restoredTop sz="69274" autoAdjust="0"/>
  </p:normalViewPr>
  <p:slideViewPr>
    <p:cSldViewPr snapToGrid="0" snapToObjects="1">
      <p:cViewPr varScale="1">
        <p:scale>
          <a:sx n="51" d="100"/>
          <a:sy n="51" d="100"/>
        </p:scale>
        <p:origin x="114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 W3" charset="-128"/>
                <a:cs typeface="ヒラギノ角ゴ Pro W3"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B130D83-6E16-CF47-8171-721B75AF3162}" type="datetime1">
              <a:rPr lang="en-US" altLang="en-US"/>
              <a:pPr/>
              <a:t>1/29/2026</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 W3" charset="-128"/>
                <a:cs typeface="ヒラギノ角ゴ Pro W3"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5A3205B-3EDF-AF4D-99A1-8922231DE474}"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 W3" charset="0"/>
                <a:cs typeface="ヒラギノ角ゴ Pro W3"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84A7A95-A1A7-A046-93AE-D39877391C4C}" type="datetimeFigureOut">
              <a:rPr lang="en-US" altLang="en-US"/>
              <a:pPr/>
              <a:t>1/29/2026</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 W3" charset="0"/>
                <a:cs typeface="ヒラギノ角ゴ Pro W3"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CE1CD75-E78D-4547-B09E-B0E577FE4DF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a:extLst>
              <a:ext uri="{FF2B5EF4-FFF2-40B4-BE49-F238E27FC236}">
                <a16:creationId xmlns:a16="http://schemas.microsoft.com/office/drawing/2014/main" id="{B4904460-D103-974F-893E-CD343A5C97D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79F24CCE-368A-D34B-B7DA-53E7253EBC99}" type="slidenum">
              <a:rPr lang="en-US" altLang="en-US" sz="1200" smtClean="0">
                <a:latin typeface="Times New Roman" panose="02020603050405020304" pitchFamily="18" charset="0"/>
              </a:rPr>
              <a:pPr/>
              <a:t>3</a:t>
            </a:fld>
            <a:endParaRPr lang="en-US" altLang="en-US" sz="1200" dirty="0">
              <a:latin typeface="Times New Roman" panose="02020603050405020304" pitchFamily="18" charset="0"/>
            </a:endParaRPr>
          </a:p>
        </p:txBody>
      </p:sp>
      <p:sp>
        <p:nvSpPr>
          <p:cNvPr id="11266" name="Rectangle 2">
            <a:extLst>
              <a:ext uri="{FF2B5EF4-FFF2-40B4-BE49-F238E27FC236}">
                <a16:creationId xmlns:a16="http://schemas.microsoft.com/office/drawing/2014/main" id="{6BA98875-415D-314C-801F-81039998A1B4}"/>
              </a:ext>
            </a:extLst>
          </p:cNvPr>
          <p:cNvSpPr>
            <a:spLocks noGrp="1" noRot="1" noChangeAspect="1" noChangeArrowheads="1" noTextEdit="1"/>
          </p:cNvSpPr>
          <p:nvPr>
            <p:ph type="sldImg"/>
          </p:nvPr>
        </p:nvSpPr>
        <p:spPr>
          <a:xfrm>
            <a:off x="1257300" y="228600"/>
            <a:ext cx="4267200" cy="3200400"/>
          </a:xfrm>
          <a:ln/>
        </p:spPr>
      </p:sp>
      <p:sp>
        <p:nvSpPr>
          <p:cNvPr id="11267" name="Rectangle 3">
            <a:extLst>
              <a:ext uri="{FF2B5EF4-FFF2-40B4-BE49-F238E27FC236}">
                <a16:creationId xmlns:a16="http://schemas.microsoft.com/office/drawing/2014/main" id="{F1CA286B-E4E9-2C47-A2EA-C65F8232BBED}"/>
              </a:ext>
            </a:extLst>
          </p:cNvPr>
          <p:cNvSpPr>
            <a:spLocks noGrp="1" noChangeArrowheads="1"/>
          </p:cNvSpPr>
          <p:nvPr>
            <p:ph type="body" idx="1"/>
          </p:nvPr>
        </p:nvSpPr>
        <p:spPr>
          <a:xfrm>
            <a:off x="0" y="3505200"/>
            <a:ext cx="6858000" cy="5562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B8AC4392-9741-5B4F-BB5E-ECCB02F0D44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9F7DD7A7-57C7-7844-9858-918305445F01}" type="slidenum">
              <a:rPr lang="en-US" altLang="en-US" sz="1200" smtClean="0">
                <a:latin typeface="Times New Roman" panose="02020603050405020304" pitchFamily="18" charset="0"/>
              </a:rPr>
              <a:pPr/>
              <a:t>4</a:t>
            </a:fld>
            <a:endParaRPr lang="en-US" altLang="en-US" sz="1200" dirty="0">
              <a:latin typeface="Times New Roman" panose="02020603050405020304" pitchFamily="18" charset="0"/>
            </a:endParaRPr>
          </a:p>
        </p:txBody>
      </p:sp>
      <p:sp>
        <p:nvSpPr>
          <p:cNvPr id="15362" name="Rectangle 2">
            <a:extLst>
              <a:ext uri="{FF2B5EF4-FFF2-40B4-BE49-F238E27FC236}">
                <a16:creationId xmlns:a16="http://schemas.microsoft.com/office/drawing/2014/main" id="{9C7C9176-22B2-C74F-8982-C165A0693FB2}"/>
              </a:ext>
            </a:extLst>
          </p:cNvPr>
          <p:cNvSpPr>
            <a:spLocks noGrp="1" noRot="1" noChangeAspect="1" noChangeArrowheads="1" noTextEdit="1"/>
          </p:cNvSpPr>
          <p:nvPr>
            <p:ph type="sldImg"/>
          </p:nvPr>
        </p:nvSpPr>
        <p:spPr>
          <a:xfrm>
            <a:off x="2159000" y="457200"/>
            <a:ext cx="2641600" cy="1981200"/>
          </a:xfrm>
          <a:ln/>
        </p:spPr>
      </p:sp>
      <p:sp>
        <p:nvSpPr>
          <p:cNvPr id="15363" name="Rectangle 3">
            <a:extLst>
              <a:ext uri="{FF2B5EF4-FFF2-40B4-BE49-F238E27FC236}">
                <a16:creationId xmlns:a16="http://schemas.microsoft.com/office/drawing/2014/main" id="{8E5A347A-38A3-124C-BBED-B194005638F1}"/>
              </a:ext>
            </a:extLst>
          </p:cNvPr>
          <p:cNvSpPr>
            <a:spLocks noGrp="1" noChangeArrowheads="1"/>
          </p:cNvSpPr>
          <p:nvPr>
            <p:ph type="body" idx="1"/>
          </p:nvPr>
        </p:nvSpPr>
        <p:spPr>
          <a:xfrm>
            <a:off x="0" y="2590800"/>
            <a:ext cx="6858000" cy="64770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defRPr/>
            </a:pPr>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780DAD2-73D8-D842-B5FC-CCEF311597F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2EB541C9-7F29-1940-B945-981ADA13C095}" type="slidenum">
              <a:rPr lang="en-US" altLang="en-US" sz="1200" smtClean="0">
                <a:latin typeface="Times New Roman" panose="02020603050405020304" pitchFamily="18" charset="0"/>
              </a:rPr>
              <a:pPr/>
              <a:t>5</a:t>
            </a:fld>
            <a:endParaRPr lang="en-US" altLang="en-US" sz="1200" dirty="0">
              <a:latin typeface="Times New Roman" panose="02020603050405020304" pitchFamily="18" charset="0"/>
            </a:endParaRPr>
          </a:p>
        </p:txBody>
      </p:sp>
      <p:sp>
        <p:nvSpPr>
          <p:cNvPr id="17410" name="Rectangle 2">
            <a:extLst>
              <a:ext uri="{FF2B5EF4-FFF2-40B4-BE49-F238E27FC236}">
                <a16:creationId xmlns:a16="http://schemas.microsoft.com/office/drawing/2014/main" id="{5E6AFC9E-FAA6-8840-A997-ECA354597914}"/>
              </a:ext>
            </a:extLst>
          </p:cNvPr>
          <p:cNvSpPr>
            <a:spLocks noGrp="1" noRot="1" noChangeAspect="1" noChangeArrowheads="1" noTextEdit="1"/>
          </p:cNvSpPr>
          <p:nvPr>
            <p:ph type="sldImg"/>
          </p:nvPr>
        </p:nvSpPr>
        <p:spPr>
          <a:xfrm>
            <a:off x="2032000" y="304800"/>
            <a:ext cx="2844800" cy="2133600"/>
          </a:xfrm>
          <a:solidFill>
            <a:srgbClr val="FFFFFF"/>
          </a:solidFill>
          <a:ln/>
        </p:spPr>
      </p:sp>
      <p:sp>
        <p:nvSpPr>
          <p:cNvPr id="17411" name="Rectangle 3">
            <a:extLst>
              <a:ext uri="{FF2B5EF4-FFF2-40B4-BE49-F238E27FC236}">
                <a16:creationId xmlns:a16="http://schemas.microsoft.com/office/drawing/2014/main" id="{C13634EA-C216-7746-9B68-2336ECD32E5F}"/>
              </a:ext>
            </a:extLst>
          </p:cNvPr>
          <p:cNvSpPr>
            <a:spLocks noGrp="1" noChangeArrowheads="1"/>
          </p:cNvSpPr>
          <p:nvPr>
            <p:ph type="body" idx="1"/>
          </p:nvPr>
        </p:nvSpPr>
        <p:spPr>
          <a:xfrm>
            <a:off x="0" y="2590800"/>
            <a:ext cx="6858000" cy="6096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Original Medicare with Part D prescription coverage is fairly comprehensive, but there are still out-of-pocket costs. To close the gap between what is covered and what is not, Original Medicare enrollees should strongly consider buying a “Medigap” plan.</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Medigap is supplemental health insurance you purchase from a private company. This  insurance pays all or part of the charges that are not fully covered by Original Medicare (Parts A and B), such as coinsurance, copayments, deductibles, and medical bills incurred while you’re traveling internationally. (Medicare A and B both have deductibles and coinsurance.)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Medigap doesn't pay for any services not covered by Original Medicare (so no vision care, dental care, hearing aids, prescriptions, etc.). For prescription drug coverage, you need to purchase Medicare Part D (https://www.medicareresources.org/medicare-benefits/medicare-part-d/).</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Medigap plans are lettered, with each lettered plan offering a different level of coverage. However, plans with the same letter (G or K or L, etc.) will provide the same coverage no matter whom you buy them from (with some exceptions for Massachusetts, Minnesota and Wisconsin). That doesn't mean the cost will be the same, though, so it’s important to shop around.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The insurer will tell you what your options are for paying your Medigap premiums.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Find a Medigap plan in your area using Medicare.gov’s Medigap Policy Search tool: https://www.medicare.gov/medigap-supplemental-insurance-plans/. (In some states, you may be able to buy another type of Medigap policy called Medicare SELECT, which may require you to use in-network doctors and hospitals to be eligible for full benefits.) Money Talks News offers guidance in its “How to Pick the Best Medicare Supplement Plan in 4 Steps”(https://www.moneytalksnews.com/the-abcs-selecting-medicare-supplement-plan/). Premiums range widely, from less than $100 to more than $400 per month, depending on the plan type.</a:t>
            </a:r>
          </a:p>
          <a:p>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no limit to the number of benefit periods you can have in a year. This means you may pay the deductible more than once in a year.</a:t>
            </a:r>
          </a:p>
          <a:p>
            <a:endParaRPr lang="en-US" dirty="0"/>
          </a:p>
        </p:txBody>
      </p:sp>
      <p:sp>
        <p:nvSpPr>
          <p:cNvPr id="4" name="Slide Number Placeholder 3"/>
          <p:cNvSpPr>
            <a:spLocks noGrp="1"/>
          </p:cNvSpPr>
          <p:nvPr>
            <p:ph type="sldNum" sz="quarter" idx="5"/>
          </p:nvPr>
        </p:nvSpPr>
        <p:spPr/>
        <p:txBody>
          <a:bodyPr/>
          <a:lstStyle/>
          <a:p>
            <a:fld id="{8CE1CD75-E78D-4547-B09E-B0E577FE4DFB}" type="slidenum">
              <a:rPr lang="en-US" altLang="en-US" smtClean="0"/>
              <a:pPr/>
              <a:t>6</a:t>
            </a:fld>
            <a:endParaRPr lang="en-US" altLang="en-US" dirty="0"/>
          </a:p>
        </p:txBody>
      </p:sp>
    </p:spTree>
    <p:extLst>
      <p:ext uri="{BB962C8B-B14F-4D97-AF65-F5344CB8AC3E}">
        <p14:creationId xmlns:p14="http://schemas.microsoft.com/office/powerpoint/2010/main" val="344370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will only cover care you get in a SNF if you first have a “qualifying inpatient hospital stay” This means a prior medically necessary inpatient hospital stay of at least 3 days in a row (starting the day you were admitted as an inpatient, but not including the day you leave the hospital)</a:t>
            </a:r>
          </a:p>
          <a:p>
            <a:r>
              <a:rPr lang="en-US" dirty="0"/>
              <a:t>Time that you spend in a hospital as an outpatient before you're admitted doesn't count toward the 3 inpatient days you need to have a qualifying hospital stay for SNF benefit purposes.</a:t>
            </a:r>
          </a:p>
          <a:p>
            <a:r>
              <a:rPr lang="en-US" dirty="0"/>
              <a:t>Observation services aren't covered as part of the inpatient stay.</a:t>
            </a:r>
          </a:p>
          <a:p>
            <a:r>
              <a:rPr lang="en-US" dirty="0"/>
              <a:t>You must enter the SNF within a short time (generally 30 days) of leaving the hospital and require skilled services related to your hospital stay.</a:t>
            </a:r>
          </a:p>
          <a:p>
            <a:r>
              <a:rPr lang="en-US" dirty="0"/>
              <a:t>After you leave the SNF, if you re-enter the same or another SNF within 30 days, you don't need another 3-day qualifying hospital stay to get additional SNF benefits. This is also true if you stop getting skilled care while in the SNF and then start getting skilled care again within 30 days.</a:t>
            </a:r>
          </a:p>
          <a:p>
            <a:endParaRPr lang="en-US" dirty="0"/>
          </a:p>
          <a:p>
            <a:r>
              <a:rPr lang="en-US" b="0" i="0" dirty="0">
                <a:solidFill>
                  <a:srgbClr val="404040"/>
                </a:solidFill>
                <a:effectLst/>
                <a:latin typeface="Rubik"/>
              </a:rPr>
              <a:t>You may not need a 3-day minimum inpatient hospital stay if your doctor participates in an Accountable Care Organization or another type of Medicare initiative approved for a “Skilled Nursing Facility 3-Day Rule Waiver.” Always ask your doctor or hospital staff if Medicare will cover your SNF stay. Medicare Advantage Plans may also waive the 3-day minimum. </a:t>
            </a:r>
            <a:endParaRPr lang="en-US" dirty="0"/>
          </a:p>
        </p:txBody>
      </p:sp>
      <p:sp>
        <p:nvSpPr>
          <p:cNvPr id="4" name="Slide Number Placeholder 3"/>
          <p:cNvSpPr>
            <a:spLocks noGrp="1"/>
          </p:cNvSpPr>
          <p:nvPr>
            <p:ph type="sldNum" sz="quarter" idx="5"/>
          </p:nvPr>
        </p:nvSpPr>
        <p:spPr/>
        <p:txBody>
          <a:bodyPr/>
          <a:lstStyle/>
          <a:p>
            <a:fld id="{8CE1CD75-E78D-4547-B09E-B0E577FE4DFB}" type="slidenum">
              <a:rPr lang="en-US" altLang="en-US" smtClean="0"/>
              <a:pPr/>
              <a:t>7</a:t>
            </a:fld>
            <a:endParaRPr lang="en-US" altLang="en-US" dirty="0"/>
          </a:p>
        </p:txBody>
      </p:sp>
    </p:spTree>
    <p:extLst>
      <p:ext uri="{BB962C8B-B14F-4D97-AF65-F5344CB8AC3E}">
        <p14:creationId xmlns:p14="http://schemas.microsoft.com/office/powerpoint/2010/main" val="377455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780DAD2-73D8-D842-B5FC-CCEF311597F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2EB541C9-7F29-1940-B945-981ADA13C095}" type="slidenum">
              <a:rPr lang="en-US" altLang="en-US" sz="1200" smtClean="0">
                <a:latin typeface="Times New Roman" panose="02020603050405020304" pitchFamily="18" charset="0"/>
              </a:rPr>
              <a:pPr/>
              <a:t>8</a:t>
            </a:fld>
            <a:endParaRPr lang="en-US" altLang="en-US" sz="1200" dirty="0">
              <a:latin typeface="Times New Roman" panose="02020603050405020304" pitchFamily="18" charset="0"/>
            </a:endParaRPr>
          </a:p>
        </p:txBody>
      </p:sp>
      <p:sp>
        <p:nvSpPr>
          <p:cNvPr id="17410" name="Rectangle 2">
            <a:extLst>
              <a:ext uri="{FF2B5EF4-FFF2-40B4-BE49-F238E27FC236}">
                <a16:creationId xmlns:a16="http://schemas.microsoft.com/office/drawing/2014/main" id="{5E6AFC9E-FAA6-8840-A997-ECA354597914}"/>
              </a:ext>
            </a:extLst>
          </p:cNvPr>
          <p:cNvSpPr>
            <a:spLocks noGrp="1" noRot="1" noChangeAspect="1" noChangeArrowheads="1" noTextEdit="1"/>
          </p:cNvSpPr>
          <p:nvPr>
            <p:ph type="sldImg"/>
          </p:nvPr>
        </p:nvSpPr>
        <p:spPr>
          <a:xfrm>
            <a:off x="2032000" y="304800"/>
            <a:ext cx="2844800" cy="2133600"/>
          </a:xfrm>
          <a:solidFill>
            <a:srgbClr val="FFFFFF"/>
          </a:solidFill>
          <a:ln/>
        </p:spPr>
      </p:sp>
      <p:sp>
        <p:nvSpPr>
          <p:cNvPr id="17411" name="Rectangle 3">
            <a:extLst>
              <a:ext uri="{FF2B5EF4-FFF2-40B4-BE49-F238E27FC236}">
                <a16:creationId xmlns:a16="http://schemas.microsoft.com/office/drawing/2014/main" id="{C13634EA-C216-7746-9B68-2336ECD32E5F}"/>
              </a:ext>
            </a:extLst>
          </p:cNvPr>
          <p:cNvSpPr>
            <a:spLocks noGrp="1" noChangeArrowheads="1"/>
          </p:cNvSpPr>
          <p:nvPr>
            <p:ph type="body" idx="1"/>
          </p:nvPr>
        </p:nvSpPr>
        <p:spPr>
          <a:xfrm>
            <a:off x="0" y="2590800"/>
            <a:ext cx="6858000" cy="6096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Original Medicare with Part D prescription coverage is fairly comprehensive, but there are still out-of-pocket costs. To close the gap between what is covered and what is not, Original Medicare enrollees should strongly consider buying a “Medigap” plan.</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Medigap is supplemental health insurance you purchase from a private company. This  insurance pays all or part of the charges that are not fully covered by Original Medicare (Parts A and B), such as coinsurance, copayments, deductibles, and medical bills incurred while you’re traveling internationally. (Medicare A and B both have deductibles and coinsurance.)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Medigap doesn't pay for any services not covered by Original Medicare (so no vision care, dental care, hearing aids, prescriptions, etc.). For prescription drug coverage, you need to purchase Medicare Part D (https://www.medicareresources.org/medicare-benefits/medicare-part-d/).</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Medigap plans are lettered, with each lettered plan offering a different level of coverage. However, plans with the same letter (G or K or L, etc.) will provide the same coverage no matter whom you buy them from (with some exceptions for Massachusetts, Minnesota and Wisconsin). That doesn't mean the cost will be the same, though, so it’s important to shop around.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The insurer will tell you what your options are for paying your Medigap premiums.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Find a Medigap plan in your area using Medicare.gov’s Medigap Policy Search tool: https://www.medicare.gov/medigap-supplemental-insurance-plans/. (In some states, you may be able to buy another type of Medigap policy called Medicare SELECT, which may require you to use in-network doctors and hospitals to be eligible for full benefits.) Money Talks News offers guidance in its “How to Pick the Best Medicare Supplement Plan in 4 Steps”(https://www.moneytalksnews.com/the-abcs-selecting-medicare-supplement-plan/). Premiums range widely, from less than $100 to more than $400 per month, depending on the plan type.</a:t>
            </a:r>
          </a:p>
          <a:p>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4822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780DAD2-73D8-D842-B5FC-CCEF311597F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2EB541C9-7F29-1940-B945-981ADA13C095}" type="slidenum">
              <a:rPr lang="en-US" altLang="en-US" sz="1200" smtClean="0">
                <a:latin typeface="Times New Roman" panose="02020603050405020304" pitchFamily="18" charset="0"/>
              </a:rPr>
              <a:pPr/>
              <a:t>9</a:t>
            </a:fld>
            <a:endParaRPr lang="en-US" altLang="en-US" sz="1200" dirty="0">
              <a:latin typeface="Times New Roman" panose="02020603050405020304" pitchFamily="18" charset="0"/>
            </a:endParaRPr>
          </a:p>
        </p:txBody>
      </p:sp>
      <p:sp>
        <p:nvSpPr>
          <p:cNvPr id="17410" name="Rectangle 2">
            <a:extLst>
              <a:ext uri="{FF2B5EF4-FFF2-40B4-BE49-F238E27FC236}">
                <a16:creationId xmlns:a16="http://schemas.microsoft.com/office/drawing/2014/main" id="{5E6AFC9E-FAA6-8840-A997-ECA354597914}"/>
              </a:ext>
            </a:extLst>
          </p:cNvPr>
          <p:cNvSpPr>
            <a:spLocks noGrp="1" noRot="1" noChangeAspect="1" noChangeArrowheads="1" noTextEdit="1"/>
          </p:cNvSpPr>
          <p:nvPr>
            <p:ph type="sldImg"/>
          </p:nvPr>
        </p:nvSpPr>
        <p:spPr>
          <a:xfrm>
            <a:off x="2032000" y="304800"/>
            <a:ext cx="2844800" cy="2133600"/>
          </a:xfrm>
          <a:solidFill>
            <a:srgbClr val="FFFFFF"/>
          </a:solidFill>
          <a:ln/>
        </p:spPr>
      </p:sp>
      <p:sp>
        <p:nvSpPr>
          <p:cNvPr id="17411" name="Rectangle 3">
            <a:extLst>
              <a:ext uri="{FF2B5EF4-FFF2-40B4-BE49-F238E27FC236}">
                <a16:creationId xmlns:a16="http://schemas.microsoft.com/office/drawing/2014/main" id="{C13634EA-C216-7746-9B68-2336ECD32E5F}"/>
              </a:ext>
            </a:extLst>
          </p:cNvPr>
          <p:cNvSpPr>
            <a:spLocks noGrp="1" noChangeArrowheads="1"/>
          </p:cNvSpPr>
          <p:nvPr>
            <p:ph type="body" idx="1"/>
          </p:nvPr>
        </p:nvSpPr>
        <p:spPr>
          <a:xfrm>
            <a:off x="0" y="2590800"/>
            <a:ext cx="6858000" cy="6096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Original Medicare with Part D prescription coverage is fairly comprehensive, but there are still out-of-pocket costs. To close the gap between what is covered and what is not, Original Medicare enrollees should strongly consider buying a “Medigap” plan.</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Medigap is supplemental health insurance you purchase from a private company. This  insurance pays all or part of the charges that are not fully covered by Original Medicare (Parts A and B), such as coinsurance, copayments, deductibles, and medical bills incurred while you’re traveling internationally. (Medicare A and B both have deductibles and coinsurance.)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Medigap doesn't pay for any services not covered by Original Medicare (so no vision care, dental care, hearing aids, prescriptions, etc.). For prescription drug coverage, you need to purchase Medicare Part D (https://www.medicareresources.org/medicare-benefits/medicare-part-d/).</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Medigap plans are lettered, with each lettered plan offering a different level of coverage. However, plans with the same letter (G or K or L, etc.) will provide the same coverage no matter whom you buy them from (with some exceptions for Massachusetts, Minnesota and Wisconsin). That doesn't mean the cost will be the same, though, so it’s important to shop around.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The insurer will tell you what your options are for paying your Medigap premiums.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Find a Medigap plan in your area using Medicare.gov’s Medigap Policy Search tool: https://www.medicare.gov/medigap-supplemental-insurance-plans/. (In some states, you may be able to buy another type of Medigap policy called Medicare SELECT, which may require you to use in-network doctors and hospitals to be eligible for full benefits.) Money Talks News offers guidance in its “How to Pick the Best Medicare Supplement Plan in 4 Steps”(https://www.moneytalksnews.com/the-abcs-selecting-medicare-supplement-plan/). Premiums range widely, from less than $100 to more than $400 per month, depending on the plan type.</a:t>
            </a:r>
          </a:p>
          <a:p>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29797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780DAD2-73D8-D842-B5FC-CCEF311597F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2EB541C9-7F29-1940-B945-981ADA13C095}" type="slidenum">
              <a:rPr lang="en-US" altLang="en-US" sz="1200" smtClean="0">
                <a:latin typeface="Times New Roman" panose="02020603050405020304" pitchFamily="18" charset="0"/>
              </a:rPr>
              <a:pPr/>
              <a:t>10</a:t>
            </a:fld>
            <a:endParaRPr lang="en-US" altLang="en-US" sz="1200" dirty="0">
              <a:latin typeface="Times New Roman" panose="02020603050405020304" pitchFamily="18" charset="0"/>
            </a:endParaRPr>
          </a:p>
        </p:txBody>
      </p:sp>
      <p:sp>
        <p:nvSpPr>
          <p:cNvPr id="17410" name="Rectangle 2">
            <a:extLst>
              <a:ext uri="{FF2B5EF4-FFF2-40B4-BE49-F238E27FC236}">
                <a16:creationId xmlns:a16="http://schemas.microsoft.com/office/drawing/2014/main" id="{5E6AFC9E-FAA6-8840-A997-ECA354597914}"/>
              </a:ext>
            </a:extLst>
          </p:cNvPr>
          <p:cNvSpPr>
            <a:spLocks noGrp="1" noRot="1" noChangeAspect="1" noChangeArrowheads="1" noTextEdit="1"/>
          </p:cNvSpPr>
          <p:nvPr>
            <p:ph type="sldImg"/>
          </p:nvPr>
        </p:nvSpPr>
        <p:spPr>
          <a:xfrm>
            <a:off x="2032000" y="304800"/>
            <a:ext cx="2844800" cy="2133600"/>
          </a:xfrm>
          <a:solidFill>
            <a:srgbClr val="FFFFFF"/>
          </a:solidFill>
          <a:ln/>
        </p:spPr>
      </p:sp>
      <p:sp>
        <p:nvSpPr>
          <p:cNvPr id="17411" name="Rectangle 3">
            <a:extLst>
              <a:ext uri="{FF2B5EF4-FFF2-40B4-BE49-F238E27FC236}">
                <a16:creationId xmlns:a16="http://schemas.microsoft.com/office/drawing/2014/main" id="{C13634EA-C216-7746-9B68-2336ECD32E5F}"/>
              </a:ext>
            </a:extLst>
          </p:cNvPr>
          <p:cNvSpPr>
            <a:spLocks noGrp="1" noChangeArrowheads="1"/>
          </p:cNvSpPr>
          <p:nvPr>
            <p:ph type="body" idx="1"/>
          </p:nvPr>
        </p:nvSpPr>
        <p:spPr>
          <a:xfrm>
            <a:off x="0" y="2590800"/>
            <a:ext cx="6858000" cy="6096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Original Medicare with Part D prescription coverage is fairly comprehensive, but there are still out-of-pocket costs. To close the gap between what is covered and what is not, Original Medicare enrollees should strongly consider buying a “Medigap” plan.</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Medigap is supplemental health insurance you purchase from a private company. This  insurance pays all or part of the charges that are not fully covered by Original Medicare (Parts A and B), such as coinsurance, copayments, deductibles, and medical bills incurred while you’re traveling internationally. (Medicare A and B both have deductibles and coinsurance.)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Medigap doesn't pay for any services not covered by Original Medicare (so no vision care, dental care, hearing aids, prescriptions, etc.). For prescription drug coverage, you need to purchase Medicare Part D (https://www.medicareresources.org/medicare-benefits/medicare-part-d/).</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Medigap plans are lettered, with each lettered plan offering a different level of coverage. However, plans with the same letter (G or K or L, etc.) will provide the same coverage no matter whom you buy them from (with some exceptions for Massachusetts, Minnesota and Wisconsin). That doesn't mean the cost will be the same, though, so it’s important to shop around.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The insurer will tell you what your options are for paying your Medigap premiums.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Find a Medigap plan in your area using Medicare.gov’s Medigap Policy Search tool: https://www.medicare.gov/medigap-supplemental-insurance-plans/. (In some states, you may be able to buy another type of Medigap policy called Medicare SELECT, which may require you to use in-network doctors and hospitals to be eligible for full benefits.) Money Talks News offers guidance in its “How to Pick the Best Medicare Supplement Plan in 4 Steps”(https://www.moneytalksnews.com/the-abcs-selecting-medicare-supplement-plan/). Premiums range widely, from less than $100 to more than $400 per month, depending on the plan type.</a:t>
            </a:r>
          </a:p>
          <a:p>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0556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883D9544-6FCB-4246-9A3A-A04378FD79D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2473A036-54E3-5D4B-984B-5CA21B4C0ABC}" type="slidenum">
              <a:rPr lang="en-US" altLang="en-US" sz="1200" smtClean="0">
                <a:latin typeface="Times New Roman" panose="02020603050405020304" pitchFamily="18" charset="0"/>
              </a:rPr>
              <a:pPr/>
              <a:t>12</a:t>
            </a:fld>
            <a:endParaRPr lang="en-US" altLang="en-US" sz="1200" dirty="0">
              <a:latin typeface="Times New Roman" panose="02020603050405020304" pitchFamily="18" charset="0"/>
            </a:endParaRPr>
          </a:p>
        </p:txBody>
      </p:sp>
      <p:sp>
        <p:nvSpPr>
          <p:cNvPr id="19458" name="Rectangle 2">
            <a:extLst>
              <a:ext uri="{FF2B5EF4-FFF2-40B4-BE49-F238E27FC236}">
                <a16:creationId xmlns:a16="http://schemas.microsoft.com/office/drawing/2014/main" id="{FBE97FBF-6315-B14F-A824-0F629F6A974D}"/>
              </a:ext>
            </a:extLst>
          </p:cNvPr>
          <p:cNvSpPr>
            <a:spLocks noGrp="1" noRot="1" noChangeAspect="1" noChangeArrowheads="1" noTextEdit="1"/>
          </p:cNvSpPr>
          <p:nvPr>
            <p:ph type="sldImg"/>
          </p:nvPr>
        </p:nvSpPr>
        <p:spPr>
          <a:xfrm>
            <a:off x="2514600" y="304800"/>
            <a:ext cx="1828800" cy="1371600"/>
          </a:xfrm>
          <a:ln/>
        </p:spPr>
      </p:sp>
      <p:sp>
        <p:nvSpPr>
          <p:cNvPr id="19459" name="Rectangle 3">
            <a:extLst>
              <a:ext uri="{FF2B5EF4-FFF2-40B4-BE49-F238E27FC236}">
                <a16:creationId xmlns:a16="http://schemas.microsoft.com/office/drawing/2014/main" id="{A77786EC-0DE5-AB48-A82C-1A5E727E6979}"/>
              </a:ext>
            </a:extLst>
          </p:cNvPr>
          <p:cNvSpPr>
            <a:spLocks noGrp="1" noChangeArrowheads="1"/>
          </p:cNvSpPr>
          <p:nvPr>
            <p:ph type="body" idx="1"/>
          </p:nvPr>
        </p:nvSpPr>
        <p:spPr>
          <a:xfrm>
            <a:off x="0" y="1752600"/>
            <a:ext cx="6858000" cy="73914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defRPr/>
            </a:pPr>
            <a:r>
              <a:rPr lang="en-US" sz="1050" dirty="0">
                <a:latin typeface="Arial" panose="020B0604020202020204" pitchFamily="34" charset="0"/>
                <a:cs typeface="Arial" panose="020B0604020202020204" pitchFamily="34" charset="0"/>
              </a:rPr>
              <a:t>Medicare enrollees who want additional coverage must decide between purchasing an Advantage plan (Part C) or Original Medicare (Parts A and B) plus a Medigap policy. Both options offer pros and cons; which one is better for you depends on a variety of factors, including your needs and budget.</a:t>
            </a:r>
          </a:p>
          <a:p>
            <a:pPr>
              <a:defRPr/>
            </a:pPr>
            <a:endParaRPr lang="en-US" sz="1050" dirty="0">
              <a:latin typeface="Arial" panose="020B0604020202020204" pitchFamily="34" charset="0"/>
              <a:cs typeface="Arial" panose="020B0604020202020204" pitchFamily="34" charset="0"/>
            </a:endParaRPr>
          </a:p>
          <a:p>
            <a:pPr>
              <a:defRPr/>
            </a:pPr>
            <a:r>
              <a:rPr lang="en-US" sz="1050" dirty="0">
                <a:latin typeface="Arial" panose="020B0604020202020204" pitchFamily="34" charset="0"/>
                <a:cs typeface="Arial" panose="020B0604020202020204" pitchFamily="34" charset="0"/>
              </a:rPr>
              <a:t>Some things to consider:</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A Medigap plan allows you to go to any doctor who accepts Medicare (which means most). Most Advantage plans are network-based. </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You don’t need a referral to see a specialist under Medicare Part B or Medigap policies. Some Medicare Advantage plans might require one. </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Medigap is simpler to choose and use—plans are standardized and easy to compare. And with Medigap, the program typically sends payment directly to the service provider, while Advantage usually requires you to make your co-pay, if any, directly to the provider. </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Original Medicare plus Medigap coverage typically results in lower out-of-pocket expenses (copayments, coinsurance and deductible) than a comparable Medicare Advantage plan. But a Medicare Advantage plan typically costs less per month—there are even some plans that cost $0 above your Part B premium. And some Advantage plans include prescription coverage, which may be cheaper than purchasing Part D separately. However, if you do need medical care during the year, you could end up paying far more out of pocket with a $0 premium Advantage plan than one that costs you. Advantage plans have an out-of-pocket maximum of $6,700 in 2020 (though some set it at a lower amount).</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If you have expensive medical issues, you’ll benefit more from a Medigap policy because coinsurance, copays and, often, deductibles are covered. (Neither Original Medicare nor Part D has an out-of-pocket maximum, which means something like heart surgery without a Medigap plan could result in a five-digit cost share.) If you’re in good health, you’ll probably save money with the lower Advantage premiums.</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The cost of Medigap plans vary by company, state and plan type. Premiums are generally based on your current age (attained-age pricing, which means premiums increase as you get older), your age upon joining (issue-age pricing, which means your premium will never go up based on age), or not based on age at all (community-rated pricing, which means all plan participants pay the same premium, regardless of age or overall health). Premiums can also be higher for smokers, and can increase due to inflation.</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If you spend a lot on prescriptions, look for a Medicare Advantage plan with drug coverage and compare that cost against the premiums for Medicare Part D to see which is a better deal. Also, check the plan’s formulary to make sure the drugs you take are covered. </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If you don’t buy a Medigap policy within six months of signing up for Part B, you can be turned down for coverage due to pre-existing conditions. You can change your Medigap plan or Medicare Advantage during the Annual Election Period (AEP), and even switch back to one or the other, though there might be limitations and/or underwriting requirements (https://www.medicareresources.org/faqs/can-i-switch-between-medicare-advantage-and-original-medicare/). </a:t>
            </a:r>
          </a:p>
          <a:p>
            <a:pPr marL="171450" indent="-171450">
              <a:buFont typeface="Arial" panose="020B0604020202020204" pitchFamily="34" charset="0"/>
              <a:buChar char="•"/>
              <a:defRPr/>
            </a:pPr>
            <a:r>
              <a:rPr lang="en-US" sz="1050" dirty="0">
                <a:latin typeface="Arial" panose="020B0604020202020204" pitchFamily="34" charset="0"/>
                <a:cs typeface="Arial" panose="020B0604020202020204" pitchFamily="34" charset="0"/>
              </a:rPr>
              <a:t>You can’t use or buy a Medigap policy if you have a Medicare Advantage plan.</a:t>
            </a:r>
            <a:r>
              <a:rPr lang="en-US" sz="1050" b="1"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If you enroll in a Medicare Advantage plan, you should drop your Medicare Supplement insurance plan because it will not pay any of the Medicare Advantage deductibles, copayments or coinsurance. (If you drop your Medigap plan, you can enroll in another one if you leave Medicare Advantage, but you can be charged a higher premium.) </a:t>
            </a:r>
            <a:endParaRPr lang="en-US" altLang="en-US" sz="105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sz="1050" dirty="0">
                <a:latin typeface="Arial" panose="020B0604020202020204" pitchFamily="34" charset="0"/>
                <a:cs typeface="Arial" panose="020B0604020202020204" pitchFamily="34" charset="0"/>
              </a:rPr>
              <a:t>Get information about choosing a Medigap plan in Medicare’s “Choosing a Medigap Policy” guide (https://www.medicare.gov/pubs/pdf/02110-medicare-medigap-guide.pdf).</a:t>
            </a:r>
          </a:p>
          <a:p>
            <a:pPr>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762000" y="3657600"/>
            <a:ext cx="8229600" cy="1143000"/>
          </a:xfrm>
          <a:prstGeom prst="rect">
            <a:avLst/>
          </a:prstGeom>
        </p:spPr>
        <p:txBody>
          <a:bodyPr vert="horz"/>
          <a:lstStyle>
            <a:lvl1pPr>
              <a:defRPr>
                <a:solidFill>
                  <a:schemeClr val="bg1"/>
                </a:solidFill>
              </a:defRPr>
            </a:lvl1pPr>
          </a:lstStyle>
          <a:p>
            <a:r>
              <a:rPr lang="en-US" dirty="0"/>
              <a:t>Click to edit Master title</a:t>
            </a:r>
          </a:p>
        </p:txBody>
      </p:sp>
    </p:spTree>
    <p:extLst>
      <p:ext uri="{BB962C8B-B14F-4D97-AF65-F5344CB8AC3E}">
        <p14:creationId xmlns:p14="http://schemas.microsoft.com/office/powerpoint/2010/main" val="151119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49138" y="2130425"/>
            <a:ext cx="6709062"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749138" y="3886200"/>
            <a:ext cx="6023262"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10253F"/>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10253F"/>
                </a:solidFill>
              </a:defRPr>
            </a:lvl1pPr>
          </a:lstStyle>
          <a:p>
            <a:fld id="{CCDEF6D7-0ED4-FA42-94FD-C258FEC72762}" type="slidenum">
              <a:rPr lang="en-US" altLang="en-US"/>
              <a:pPr/>
              <a:t>‹#›</a:t>
            </a:fld>
            <a:endParaRPr lang="en-US" altLang="en-US" dirty="0"/>
          </a:p>
        </p:txBody>
      </p:sp>
    </p:spTree>
    <p:extLst>
      <p:ext uri="{BB962C8B-B14F-4D97-AF65-F5344CB8AC3E}">
        <p14:creationId xmlns:p14="http://schemas.microsoft.com/office/powerpoint/2010/main" val="171800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9D65FEA-8397-F140-893A-C62040377066}" type="slidenum">
              <a:rPr lang="en-US" altLang="en-US"/>
              <a:pPr/>
              <a:t>‹#›</a:t>
            </a:fld>
            <a:endParaRPr lang="en-US" altLang="en-US" dirty="0"/>
          </a:p>
        </p:txBody>
      </p:sp>
    </p:spTree>
    <p:extLst>
      <p:ext uri="{BB962C8B-B14F-4D97-AF65-F5344CB8AC3E}">
        <p14:creationId xmlns:p14="http://schemas.microsoft.com/office/powerpoint/2010/main" val="774560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CA14EBA-E5A5-364D-9D2D-F0B0689692A5}" type="slidenum">
              <a:rPr lang="en-US" altLang="en-US"/>
              <a:pPr/>
              <a:t>‹#›</a:t>
            </a:fld>
            <a:endParaRPr lang="en-US" altLang="en-US" dirty="0"/>
          </a:p>
        </p:txBody>
      </p:sp>
    </p:spTree>
    <p:extLst>
      <p:ext uri="{BB962C8B-B14F-4D97-AF65-F5344CB8AC3E}">
        <p14:creationId xmlns:p14="http://schemas.microsoft.com/office/powerpoint/2010/main" val="2135552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E77A3C2B-9106-754E-9B25-EA858A6999CB}" type="slidenum">
              <a:rPr lang="en-US" altLang="en-US"/>
              <a:pPr/>
              <a:t>‹#›</a:t>
            </a:fld>
            <a:endParaRPr lang="en-US" altLang="en-US" dirty="0"/>
          </a:p>
        </p:txBody>
      </p:sp>
    </p:spTree>
    <p:extLst>
      <p:ext uri="{BB962C8B-B14F-4D97-AF65-F5344CB8AC3E}">
        <p14:creationId xmlns:p14="http://schemas.microsoft.com/office/powerpoint/2010/main" val="1335095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E988299-DC12-6A4E-BA9C-5EB27DD3DD53}" type="slidenum">
              <a:rPr lang="en-US" altLang="en-US"/>
              <a:pPr/>
              <a:t>‹#›</a:t>
            </a:fld>
            <a:endParaRPr lang="en-US" altLang="en-US" dirty="0"/>
          </a:p>
        </p:txBody>
      </p:sp>
    </p:spTree>
    <p:extLst>
      <p:ext uri="{BB962C8B-B14F-4D97-AF65-F5344CB8AC3E}">
        <p14:creationId xmlns:p14="http://schemas.microsoft.com/office/powerpoint/2010/main" val="38480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3BFC811-4124-3D46-A7C7-CC938A005B03}" type="slidenum">
              <a:rPr lang="en-US" altLang="en-US"/>
              <a:pPr/>
              <a:t>‹#›</a:t>
            </a:fld>
            <a:endParaRPr lang="en-US" altLang="en-US" dirty="0"/>
          </a:p>
        </p:txBody>
      </p:sp>
    </p:spTree>
    <p:extLst>
      <p:ext uri="{BB962C8B-B14F-4D97-AF65-F5344CB8AC3E}">
        <p14:creationId xmlns:p14="http://schemas.microsoft.com/office/powerpoint/2010/main" val="176545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89F3E76-3F52-254D-8B82-DD019E247DAA}" type="slidenum">
              <a:rPr lang="en-US" altLang="en-US"/>
              <a:pPr/>
              <a:t>‹#›</a:t>
            </a:fld>
            <a:endParaRPr lang="en-US" altLang="en-US" dirty="0"/>
          </a:p>
        </p:txBody>
      </p:sp>
    </p:spTree>
    <p:extLst>
      <p:ext uri="{BB962C8B-B14F-4D97-AF65-F5344CB8AC3E}">
        <p14:creationId xmlns:p14="http://schemas.microsoft.com/office/powerpoint/2010/main" val="190676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3F09D9A-80B9-A342-A502-92B558BE72C4}" type="slidenum">
              <a:rPr lang="en-US" altLang="en-US"/>
              <a:pPr/>
              <a:t>‹#›</a:t>
            </a:fld>
            <a:endParaRPr lang="en-US" altLang="en-US" dirty="0"/>
          </a:p>
        </p:txBody>
      </p:sp>
    </p:spTree>
    <p:extLst>
      <p:ext uri="{BB962C8B-B14F-4D97-AF65-F5344CB8AC3E}">
        <p14:creationId xmlns:p14="http://schemas.microsoft.com/office/powerpoint/2010/main" val="13638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3ED57AE-8841-F948-92B1-ABA3FB44DC86}" type="slidenum">
              <a:rPr lang="en-US" altLang="en-US"/>
              <a:pPr/>
              <a:t>‹#›</a:t>
            </a:fld>
            <a:endParaRPr lang="en-US" altLang="en-US" dirty="0"/>
          </a:p>
        </p:txBody>
      </p:sp>
    </p:spTree>
    <p:extLst>
      <p:ext uri="{BB962C8B-B14F-4D97-AF65-F5344CB8AC3E}">
        <p14:creationId xmlns:p14="http://schemas.microsoft.com/office/powerpoint/2010/main" val="89466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6EEF70F-C647-5D4D-BD33-8FDB0D839E69}" type="slidenum">
              <a:rPr lang="en-US" altLang="en-US"/>
              <a:pPr/>
              <a:t>‹#›</a:t>
            </a:fld>
            <a:endParaRPr lang="en-US" altLang="en-US" dirty="0"/>
          </a:p>
        </p:txBody>
      </p:sp>
    </p:spTree>
    <p:extLst>
      <p:ext uri="{BB962C8B-B14F-4D97-AF65-F5344CB8AC3E}">
        <p14:creationId xmlns:p14="http://schemas.microsoft.com/office/powerpoint/2010/main" val="2931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921FEDD-B32C-964F-8ABF-75AC8B07F8B2}" type="slidenum">
              <a:rPr lang="en-US" altLang="en-US"/>
              <a:pPr/>
              <a:t>‹#›</a:t>
            </a:fld>
            <a:endParaRPr lang="en-US" altLang="en-US" dirty="0"/>
          </a:p>
        </p:txBody>
      </p:sp>
    </p:spTree>
    <p:extLst>
      <p:ext uri="{BB962C8B-B14F-4D97-AF65-F5344CB8AC3E}">
        <p14:creationId xmlns:p14="http://schemas.microsoft.com/office/powerpoint/2010/main" val="100093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A8BEF6A-271B-8C4F-B66A-3CB8F678CF97}" type="slidenum">
              <a:rPr lang="en-US" altLang="en-US"/>
              <a:pPr/>
              <a:t>‹#›</a:t>
            </a:fld>
            <a:endParaRPr lang="en-US" altLang="en-US" dirty="0"/>
          </a:p>
        </p:txBody>
      </p:sp>
    </p:spTree>
    <p:extLst>
      <p:ext uri="{BB962C8B-B14F-4D97-AF65-F5344CB8AC3E}">
        <p14:creationId xmlns:p14="http://schemas.microsoft.com/office/powerpoint/2010/main" val="1392901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BackgroundsOpt2A.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3" descr="PPBackgroundsOpt2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1125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2052" name="Text Placeholder 2"/>
          <p:cNvSpPr>
            <a:spLocks noGrp="1"/>
          </p:cNvSpPr>
          <p:nvPr>
            <p:ph type="body" idx="1"/>
          </p:nvPr>
        </p:nvSpPr>
        <p:spPr bwMode="auto">
          <a:xfrm>
            <a:off x="457200" y="2268538"/>
            <a:ext cx="82296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ea typeface="+mn-ea"/>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800">
                <a:solidFill>
                  <a:srgbClr val="FFFFFF"/>
                </a:solidFill>
                <a:latin typeface="Verdana" charset="0"/>
              </a:defRPr>
            </a:lvl1pPr>
          </a:lstStyle>
          <a:p>
            <a:fld id="{A1848520-C964-3543-9B3C-317EEDE02A7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916" r:id="rId1"/>
    <p:sldLayoutId id="2147483929"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6" descr="PPBackgroundsOpt2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13001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6148" name="Text Placeholder 2"/>
          <p:cNvSpPr>
            <a:spLocks noGrp="1"/>
          </p:cNvSpPr>
          <p:nvPr>
            <p:ph type="body" idx="1"/>
          </p:nvPr>
        </p:nvSpPr>
        <p:spPr bwMode="auto">
          <a:xfrm>
            <a:off x="457200" y="2443163"/>
            <a:ext cx="82296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ヒラギノ角ゴ Pro W3" charset="-128"/>
                <a:cs typeface="ヒラギノ角ゴ Pro W3" charset="-128"/>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ヒラギノ角ゴ Pro W3" charset="-128"/>
                <a:cs typeface="ヒラギノ角ゴ Pro W3"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A27096F-988E-AC4A-8B74-EA9546B0550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918"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4" name="Picture 6" descr="PPBackgroundsOpt2F.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Placeholder 1"/>
          <p:cNvSpPr>
            <a:spLocks noGrp="1"/>
          </p:cNvSpPr>
          <p:nvPr>
            <p:ph type="title"/>
          </p:nvPr>
        </p:nvSpPr>
        <p:spPr bwMode="auto">
          <a:xfrm>
            <a:off x="457200" y="1417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6" name="Text Placeholder 2"/>
          <p:cNvSpPr>
            <a:spLocks noGrp="1"/>
          </p:cNvSpPr>
          <p:nvPr>
            <p:ph type="body" idx="1"/>
          </p:nvPr>
        </p:nvSpPr>
        <p:spPr bwMode="auto">
          <a:xfrm>
            <a:off x="457200" y="2760663"/>
            <a:ext cx="82296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ヒラギノ角ゴ Pro W3" charset="-128"/>
                <a:cs typeface="ヒラギノ角ゴ Pro W3" charset="-128"/>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ヒラギノ角ゴ Pro W3" charset="-128"/>
                <a:cs typeface="ヒラギノ角ゴ Pro W3"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D19B685-080B-0B4D-B5E1-719C81F1E1F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919"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42" name="Picture 10" descr="PPBackgroundsOpt2C.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Placeholder 1"/>
          <p:cNvSpPr>
            <a:spLocks noGrp="1"/>
          </p:cNvSpPr>
          <p:nvPr>
            <p:ph type="title"/>
          </p:nvPr>
        </p:nvSpPr>
        <p:spPr bwMode="auto">
          <a:xfrm>
            <a:off x="457200" y="12239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10244" name="Text Placeholder 2"/>
          <p:cNvSpPr>
            <a:spLocks noGrp="1"/>
          </p:cNvSpPr>
          <p:nvPr>
            <p:ph type="body" idx="1"/>
          </p:nvPr>
        </p:nvSpPr>
        <p:spPr bwMode="auto">
          <a:xfrm>
            <a:off x="457200" y="2366963"/>
            <a:ext cx="82296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ea typeface="+mn-ea"/>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Verdana" charset="0"/>
              </a:defRPr>
            </a:lvl1pPr>
          </a:lstStyle>
          <a:p>
            <a:fld id="{BE87AD9C-9F3C-8843-B0A3-2413E1B32EB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920"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290" name="Picture 6" descr="PPBackgroundsPlain1.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Placeholder 1"/>
          <p:cNvSpPr>
            <a:spLocks noGrp="1"/>
          </p:cNvSpPr>
          <p:nvPr>
            <p:ph type="title"/>
          </p:nvPr>
        </p:nvSpPr>
        <p:spPr bwMode="auto">
          <a:xfrm>
            <a:off x="457200" y="12319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12292" name="Text Placeholder 2"/>
          <p:cNvSpPr>
            <a:spLocks noGrp="1"/>
          </p:cNvSpPr>
          <p:nvPr>
            <p:ph type="body" idx="1"/>
          </p:nvPr>
        </p:nvSpPr>
        <p:spPr bwMode="auto">
          <a:xfrm>
            <a:off x="457200" y="2374900"/>
            <a:ext cx="8229600"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ヒラギノ角ゴ Pro W3" charset="-128"/>
                <a:cs typeface="ヒラギノ角ゴ Pro W3" charset="-128"/>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ヒラギノ角ゴ Pro W3" charset="-128"/>
                <a:cs typeface="ヒラギノ角ゴ Pro W3"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4F84B17-3A24-674A-B0EF-2BCCF5DA57B7}"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Picture 6" descr="PPBackgroundsPlain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Placeholder 1"/>
          <p:cNvSpPr>
            <a:spLocks noGrp="1"/>
          </p:cNvSpPr>
          <p:nvPr>
            <p:ph type="title"/>
          </p:nvPr>
        </p:nvSpPr>
        <p:spPr bwMode="auto">
          <a:xfrm>
            <a:off x="457200" y="13001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15364" name="Text Placeholder 2"/>
          <p:cNvSpPr>
            <a:spLocks noGrp="1"/>
          </p:cNvSpPr>
          <p:nvPr>
            <p:ph type="body" idx="1"/>
          </p:nvPr>
        </p:nvSpPr>
        <p:spPr bwMode="auto">
          <a:xfrm>
            <a:off x="457200" y="2443163"/>
            <a:ext cx="82296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ヒラギノ角ゴ Pro W3" charset="-128"/>
                <a:cs typeface="ヒラギノ角ゴ Pro W3" charset="-128"/>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ヒラギノ角ゴ Pro W3" charset="-128"/>
                <a:cs typeface="ヒラギノ角ゴ Pro W3"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BD93D7C-7D38-E341-B69D-00E09440347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923"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410" name="Picture 7" descr="PPBackgroundsOpt2D.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Placeholder 1"/>
          <p:cNvSpPr>
            <a:spLocks noGrp="1"/>
          </p:cNvSpPr>
          <p:nvPr>
            <p:ph type="title"/>
          </p:nvPr>
        </p:nvSpPr>
        <p:spPr bwMode="auto">
          <a:xfrm>
            <a:off x="1651000" y="274638"/>
            <a:ext cx="703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a:t>
            </a:r>
          </a:p>
        </p:txBody>
      </p:sp>
      <p:sp>
        <p:nvSpPr>
          <p:cNvPr id="17412" name="Text Placeholder 2"/>
          <p:cNvSpPr>
            <a:spLocks noGrp="1"/>
          </p:cNvSpPr>
          <p:nvPr>
            <p:ph type="body" idx="1"/>
          </p:nvPr>
        </p:nvSpPr>
        <p:spPr bwMode="auto">
          <a:xfrm>
            <a:off x="1651000" y="1600200"/>
            <a:ext cx="7035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ea typeface="+mn-ea"/>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lumMod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17375E"/>
                </a:solidFill>
                <a:latin typeface="Verdana" charset="0"/>
              </a:defRPr>
            </a:lvl1pPr>
          </a:lstStyle>
          <a:p>
            <a:fld id="{D01C18E0-73CE-C541-8115-C8A00F7B72F7}"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928"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458" name="Picture 6" descr="PPBackgroundsPlain4.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Placeholder 1"/>
          <p:cNvSpPr>
            <a:spLocks noGrp="1"/>
          </p:cNvSpPr>
          <p:nvPr>
            <p:ph type="title"/>
          </p:nvPr>
        </p:nvSpPr>
        <p:spPr bwMode="auto">
          <a:xfrm>
            <a:off x="457200" y="13239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19460" name="Text Placeholder 2"/>
          <p:cNvSpPr>
            <a:spLocks noGrp="1"/>
          </p:cNvSpPr>
          <p:nvPr>
            <p:ph type="body" idx="1"/>
          </p:nvPr>
        </p:nvSpPr>
        <p:spPr bwMode="auto">
          <a:xfrm>
            <a:off x="457200" y="2466975"/>
            <a:ext cx="8229600"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ヒラギノ角ゴ Pro W3" charset="-128"/>
                <a:cs typeface="ヒラギノ角ゴ Pro W3" charset="-128"/>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ヒラギノ角ゴ Pro W3" charset="-128"/>
                <a:cs typeface="ヒラギノ角ゴ Pro W3"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7640C4D-CAE6-FA4E-8511-F3D1A0293C0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Verdana"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medicare.gov/health-drug-plans/medigap/basics/compare-plan-benefit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kff.org/medicare/medicare-spending-was-27-percent-more-for-people-who-disenrolled-from-medicare-advantage-than-for-similar-people-in-traditional-medicare/"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ctrTitle"/>
          </p:nvPr>
        </p:nvSpPr>
        <p:spPr/>
        <p:txBody>
          <a:bodyPr/>
          <a:lstStyle/>
          <a:p>
            <a:pPr eaLnBrk="1" hangingPunct="1"/>
            <a:r>
              <a:rPr lang="en-US" altLang="en-US" dirty="0"/>
              <a:t>Understanding Medicare</a:t>
            </a:r>
          </a:p>
        </p:txBody>
      </p:sp>
      <p:sp>
        <p:nvSpPr>
          <p:cNvPr id="5" name="Subtitle 4"/>
          <p:cNvSpPr>
            <a:spLocks noGrp="1"/>
          </p:cNvSpPr>
          <p:nvPr>
            <p:ph type="subTitle" idx="1"/>
          </p:nvPr>
        </p:nvSpPr>
        <p:spPr/>
        <p:txBody>
          <a:bodyPr/>
          <a:lstStyle/>
          <a:p>
            <a:pPr eaLnBrk="1" hangingPunct="1">
              <a:defRPr/>
            </a:pPr>
            <a:r>
              <a:rPr lang="en-US" dirty="0"/>
              <a:t>Edmond A Hooker, MD, DrPH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23043C-4790-9546-9CC4-1F58C428C378}"/>
              </a:ext>
            </a:extLst>
          </p:cNvPr>
          <p:cNvSpPr txBox="1"/>
          <p:nvPr/>
        </p:nvSpPr>
        <p:spPr>
          <a:xfrm>
            <a:off x="0" y="1133356"/>
            <a:ext cx="9144000" cy="5201424"/>
          </a:xfrm>
          <a:prstGeom prst="rect">
            <a:avLst/>
          </a:prstGeom>
          <a:noFill/>
        </p:spPr>
        <p:txBody>
          <a:bodyPr wrap="square">
            <a:spAutoFit/>
          </a:bodyPr>
          <a:lstStyle/>
          <a:p>
            <a:pPr marL="285750" indent="-285750">
              <a:spcBef>
                <a:spcPts val="1200"/>
              </a:spcBef>
              <a:buClr>
                <a:srgbClr val="941651"/>
              </a:buClr>
              <a:buFont typeface="Menlo Italic" panose="020B0609030804020204" pitchFamily="49" charset="0"/>
              <a:buChar char="▹"/>
              <a:defRPr/>
            </a:pPr>
            <a:r>
              <a:rPr lang="en-US" sz="2400" b="1" dirty="0">
                <a:latin typeface="Arial" panose="020B0604020202020204" pitchFamily="34" charset="0"/>
                <a:cs typeface="Arial" panose="020B0604020202020204" pitchFamily="34" charset="0"/>
              </a:rPr>
              <a:t>Part D</a:t>
            </a:r>
            <a:r>
              <a:rPr lang="en-US" sz="2400" dirty="0">
                <a:latin typeface="Arial" panose="020B0604020202020204" pitchFamily="34" charset="0"/>
                <a:cs typeface="Arial" panose="020B0604020202020204" pitchFamily="34" charset="0"/>
              </a:rPr>
              <a:t> covers prescription drugs. This is the way to add a prescription benefit to your Original Medicare coverage (Parts A and B).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Enrollees pay monthly premiums (the projected average for 2025 is $</a:t>
            </a:r>
            <a:r>
              <a:rPr lang="en-US" dirty="0">
                <a:latin typeface="Arial" panose="020B0604020202020204" pitchFamily="34" charset="0"/>
                <a:cs typeface="Arial" panose="020B0604020202020204" pitchFamily="34" charset="0"/>
              </a:rPr>
              <a:t>48 for those with Original Medicare and $7 for those with Medicare Advantage</a:t>
            </a:r>
            <a:r>
              <a:rPr lang="en-US" sz="2400" dirty="0">
                <a:latin typeface="Arial" panose="020B0604020202020204" pitchFamily="34" charset="0"/>
                <a:cs typeface="Arial" panose="020B0604020202020204" pitchFamily="34" charset="0"/>
              </a:rPr>
              <a:t>; higher-income enrollees pay a higher price for Part B and Part D as a result of income-related monthly adjustment amount—IRMAA—surcharges), an annual deductible, and cost-sharing (copayments or coinsurance) for prescriptions, with costs varying by plan, prescription and pharmacy.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Like Part C, prescription drug coverage is available from private, Medicare-approved companies.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46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6A97-B6C3-C0A9-5E4A-2289E6C30C2E}"/>
              </a:ext>
            </a:extLst>
          </p:cNvPr>
          <p:cNvSpPr>
            <a:spLocks noGrp="1"/>
          </p:cNvSpPr>
          <p:nvPr>
            <p:ph type="title"/>
          </p:nvPr>
        </p:nvSpPr>
        <p:spPr/>
        <p:txBody>
          <a:bodyPr/>
          <a:lstStyle/>
          <a:p>
            <a:r>
              <a:rPr lang="en-US" dirty="0"/>
              <a:t>Medigap</a:t>
            </a:r>
          </a:p>
        </p:txBody>
      </p:sp>
      <p:sp>
        <p:nvSpPr>
          <p:cNvPr id="3" name="Content Placeholder 2">
            <a:extLst>
              <a:ext uri="{FF2B5EF4-FFF2-40B4-BE49-F238E27FC236}">
                <a16:creationId xmlns:a16="http://schemas.microsoft.com/office/drawing/2014/main" id="{8E029F1F-858C-D053-DB57-190C787F9FB2}"/>
              </a:ext>
            </a:extLst>
          </p:cNvPr>
          <p:cNvSpPr>
            <a:spLocks noGrp="1"/>
          </p:cNvSpPr>
          <p:nvPr>
            <p:ph idx="1"/>
          </p:nvPr>
        </p:nvSpPr>
        <p:spPr/>
        <p:txBody>
          <a:bodyPr/>
          <a:lstStyle/>
          <a:p>
            <a:r>
              <a:rPr lang="en-US" sz="2400" dirty="0"/>
              <a:t>Medicare Supplement Insurance (Medigap) is extra insurance you can buy from a private health insurance company to help pay your share of out-of-pocket costs in Original Medicare, , like copayments, coinsurance, and deductibles. </a:t>
            </a:r>
          </a:p>
          <a:p>
            <a:r>
              <a:rPr lang="en-US" sz="2400" dirty="0"/>
              <a:t>There are ten different plans with varying benefits and costs (what they offer is set by CMS)</a:t>
            </a:r>
          </a:p>
          <a:p>
            <a:r>
              <a:rPr lang="en-US" sz="2400" dirty="0"/>
              <a:t>Cost can range from $59 to $550 per month</a:t>
            </a:r>
          </a:p>
          <a:p>
            <a:r>
              <a:rPr lang="en-US" sz="2400" dirty="0"/>
              <a:t>No vision, dental or drug coverage with these.</a:t>
            </a:r>
          </a:p>
        </p:txBody>
      </p:sp>
      <p:sp>
        <p:nvSpPr>
          <p:cNvPr id="4" name="Slide Number Placeholder 3">
            <a:extLst>
              <a:ext uri="{FF2B5EF4-FFF2-40B4-BE49-F238E27FC236}">
                <a16:creationId xmlns:a16="http://schemas.microsoft.com/office/drawing/2014/main" id="{D7D83898-CD38-F5DE-E1BB-8E674891ED00}"/>
              </a:ext>
            </a:extLst>
          </p:cNvPr>
          <p:cNvSpPr>
            <a:spLocks noGrp="1"/>
          </p:cNvSpPr>
          <p:nvPr>
            <p:ph type="sldNum" sz="quarter" idx="12"/>
          </p:nvPr>
        </p:nvSpPr>
        <p:spPr/>
        <p:txBody>
          <a:bodyPr/>
          <a:lstStyle/>
          <a:p>
            <a:fld id="{53BFC811-4124-3D46-A7C7-CC938A005B03}" type="slidenum">
              <a:rPr lang="en-US" altLang="en-US" smtClean="0"/>
              <a:pPr/>
              <a:t>11</a:t>
            </a:fld>
            <a:endParaRPr lang="en-US" altLang="en-US" dirty="0"/>
          </a:p>
        </p:txBody>
      </p:sp>
      <p:sp>
        <p:nvSpPr>
          <p:cNvPr id="5" name="TextBox 4">
            <a:extLst>
              <a:ext uri="{FF2B5EF4-FFF2-40B4-BE49-F238E27FC236}">
                <a16:creationId xmlns:a16="http://schemas.microsoft.com/office/drawing/2014/main" id="{4B1609C4-C0DD-DA30-0EE0-D634016F4BEC}"/>
              </a:ext>
            </a:extLst>
          </p:cNvPr>
          <p:cNvSpPr txBox="1"/>
          <p:nvPr/>
        </p:nvSpPr>
        <p:spPr>
          <a:xfrm>
            <a:off x="457200" y="6492875"/>
            <a:ext cx="6756978" cy="276999"/>
          </a:xfrm>
          <a:prstGeom prst="rect">
            <a:avLst/>
          </a:prstGeom>
          <a:noFill/>
        </p:spPr>
        <p:txBody>
          <a:bodyPr wrap="none" rtlCol="0">
            <a:spAutoFit/>
          </a:bodyPr>
          <a:lstStyle/>
          <a:p>
            <a:r>
              <a:rPr lang="en-US" sz="1200" dirty="0">
                <a:solidFill>
                  <a:schemeClr val="bg1"/>
                </a:solidFill>
                <a:hlinkClick r:id="rId2">
                  <a:extLst>
                    <a:ext uri="{A12FA001-AC4F-418D-AE19-62706E023703}">
                      <ahyp:hlinkClr xmlns:ahyp="http://schemas.microsoft.com/office/drawing/2018/hyperlinkcolor" val="tx"/>
                    </a:ext>
                  </a:extLst>
                </a:hlinkClick>
              </a:rPr>
              <a:t>https://www.medicare.gov/health-drug-plans/medigap/basics/compare-plan-benefits</a:t>
            </a:r>
            <a:r>
              <a:rPr lang="en-US" sz="1200" dirty="0">
                <a:solidFill>
                  <a:schemeClr val="bg1"/>
                </a:solidFill>
              </a:rPr>
              <a:t> </a:t>
            </a:r>
          </a:p>
        </p:txBody>
      </p:sp>
    </p:spTree>
    <p:extLst>
      <p:ext uri="{BB962C8B-B14F-4D97-AF65-F5344CB8AC3E}">
        <p14:creationId xmlns:p14="http://schemas.microsoft.com/office/powerpoint/2010/main" val="1274466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D504746-25B0-EA47-B395-BAC5E95C5510}"/>
              </a:ext>
            </a:extLst>
          </p:cNvPr>
          <p:cNvGraphicFramePr>
            <a:graphicFrameLocks noGrp="1"/>
          </p:cNvGraphicFramePr>
          <p:nvPr>
            <p:extLst>
              <p:ext uri="{D42A27DB-BD31-4B8C-83A1-F6EECF244321}">
                <p14:modId xmlns:p14="http://schemas.microsoft.com/office/powerpoint/2010/main" val="2326116403"/>
              </p:ext>
            </p:extLst>
          </p:nvPr>
        </p:nvGraphicFramePr>
        <p:xfrm>
          <a:off x="266700" y="1051814"/>
          <a:ext cx="8610600" cy="5455986"/>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598102318"/>
                    </a:ext>
                  </a:extLst>
                </a:gridCol>
                <a:gridCol w="4305300">
                  <a:extLst>
                    <a:ext uri="{9D8B030D-6E8A-4147-A177-3AD203B41FA5}">
                      <a16:colId xmlns:a16="http://schemas.microsoft.com/office/drawing/2014/main" val="914653311"/>
                    </a:ext>
                  </a:extLst>
                </a:gridCol>
              </a:tblGrid>
              <a:tr h="681582">
                <a:tc>
                  <a:txBody>
                    <a:bodyPr/>
                    <a:lstStyle/>
                    <a:p>
                      <a:pPr algn="ctr"/>
                      <a:r>
                        <a:rPr lang="en-US" sz="2400" dirty="0">
                          <a:ln>
                            <a:noFill/>
                          </a:ln>
                        </a:rPr>
                        <a:t>Original Medicare + Medigap</a:t>
                      </a:r>
                    </a:p>
                  </a:txBody>
                  <a:tcPr marT="45721" marB="45721" anchor="ctr">
                    <a:solidFill>
                      <a:schemeClr val="accent1">
                        <a:lumMod val="50000"/>
                      </a:schemeClr>
                    </a:solidFill>
                  </a:tcPr>
                </a:tc>
                <a:tc>
                  <a:txBody>
                    <a:bodyPr/>
                    <a:lstStyle/>
                    <a:p>
                      <a:pPr algn="ctr"/>
                      <a:r>
                        <a:rPr lang="en-US" sz="2400" dirty="0">
                          <a:ln>
                            <a:noFill/>
                          </a:ln>
                        </a:rPr>
                        <a:t>Medicare Advantage</a:t>
                      </a:r>
                    </a:p>
                  </a:txBody>
                  <a:tcPr marT="45721" marB="45721" anchor="ctr">
                    <a:solidFill>
                      <a:schemeClr val="accent1">
                        <a:lumMod val="50000"/>
                      </a:schemeClr>
                    </a:solidFill>
                  </a:tcPr>
                </a:tc>
                <a:extLst>
                  <a:ext uri="{0D108BD9-81ED-4DB2-BD59-A6C34878D82A}">
                    <a16:rowId xmlns:a16="http://schemas.microsoft.com/office/drawing/2014/main" val="2608602961"/>
                  </a:ext>
                </a:extLst>
              </a:tr>
              <a:tr h="701055">
                <a:tc>
                  <a:txBody>
                    <a:bodyPr/>
                    <a:lstStyle/>
                    <a:p>
                      <a:r>
                        <a:rPr lang="en-US" sz="1800" dirty="0">
                          <a:ln>
                            <a:noFill/>
                          </a:ln>
                        </a:rPr>
                        <a:t>Monthly premiums, but limited out-of-pocket costs</a:t>
                      </a:r>
                    </a:p>
                  </a:txBody>
                  <a:tcPr marT="45721" marB="45721">
                    <a:solidFill>
                      <a:schemeClr val="accent1">
                        <a:lumMod val="75000"/>
                        <a:alpha val="50000"/>
                      </a:schemeClr>
                    </a:solidFill>
                  </a:tcPr>
                </a:tc>
                <a:tc>
                  <a:txBody>
                    <a:bodyPr/>
                    <a:lstStyle/>
                    <a:p>
                      <a:r>
                        <a:rPr lang="en-US" sz="1800" dirty="0">
                          <a:ln>
                            <a:noFill/>
                          </a:ln>
                        </a:rPr>
                        <a:t>Low or no premiums, but has co-pays, coinsurance and/or deductibles</a:t>
                      </a:r>
                    </a:p>
                  </a:txBody>
                  <a:tcPr marT="45721" marB="45721">
                    <a:solidFill>
                      <a:schemeClr val="accent1">
                        <a:lumMod val="75000"/>
                        <a:alpha val="50000"/>
                      </a:schemeClr>
                    </a:solidFill>
                  </a:tcPr>
                </a:tc>
                <a:extLst>
                  <a:ext uri="{0D108BD9-81ED-4DB2-BD59-A6C34878D82A}">
                    <a16:rowId xmlns:a16="http://schemas.microsoft.com/office/drawing/2014/main" val="3619383691"/>
                  </a:ext>
                </a:extLst>
              </a:tr>
              <a:tr h="701055">
                <a:tc>
                  <a:txBody>
                    <a:bodyPr/>
                    <a:lstStyle/>
                    <a:p>
                      <a:r>
                        <a:rPr lang="en-US" sz="1800" dirty="0">
                          <a:ln>
                            <a:noFill/>
                          </a:ln>
                        </a:rPr>
                        <a:t>Freedom to choose providers (no network restrictions)</a:t>
                      </a:r>
                    </a:p>
                  </a:txBody>
                  <a:tcPr marT="45721" marB="45721">
                    <a:solidFill>
                      <a:schemeClr val="accent1">
                        <a:lumMod val="75000"/>
                        <a:alpha val="20000"/>
                      </a:schemeClr>
                    </a:solidFill>
                  </a:tcPr>
                </a:tc>
                <a:tc>
                  <a:txBody>
                    <a:bodyPr/>
                    <a:lstStyle/>
                    <a:p>
                      <a:r>
                        <a:rPr lang="en-US" sz="1800" b="1" dirty="0">
                          <a:ln>
                            <a:noFill/>
                          </a:ln>
                        </a:rPr>
                        <a:t>99% likely will be restricted to network </a:t>
                      </a:r>
                    </a:p>
                  </a:txBody>
                  <a:tcPr marT="45721" marB="45721">
                    <a:solidFill>
                      <a:schemeClr val="accent1">
                        <a:lumMod val="75000"/>
                        <a:alpha val="20000"/>
                      </a:schemeClr>
                    </a:solidFill>
                  </a:tcPr>
                </a:tc>
                <a:extLst>
                  <a:ext uri="{0D108BD9-81ED-4DB2-BD59-A6C34878D82A}">
                    <a16:rowId xmlns:a16="http://schemas.microsoft.com/office/drawing/2014/main" val="884473954"/>
                  </a:ext>
                </a:extLst>
              </a:tr>
              <a:tr h="701055">
                <a:tc>
                  <a:txBody>
                    <a:bodyPr/>
                    <a:lstStyle/>
                    <a:p>
                      <a:r>
                        <a:rPr lang="en-US" sz="1800" dirty="0">
                          <a:ln>
                            <a:noFill/>
                          </a:ln>
                        </a:rPr>
                        <a:t>Referrals not required to see specialists</a:t>
                      </a:r>
                    </a:p>
                  </a:txBody>
                  <a:tcPr marT="45721" marB="45721">
                    <a:solidFill>
                      <a:schemeClr val="accent1">
                        <a:lumMod val="75000"/>
                        <a:alpha val="50000"/>
                      </a:schemeClr>
                    </a:solidFill>
                  </a:tcPr>
                </a:tc>
                <a:tc>
                  <a:txBody>
                    <a:bodyPr/>
                    <a:lstStyle/>
                    <a:p>
                      <a:r>
                        <a:rPr lang="en-US" sz="1800" b="1" dirty="0">
                          <a:ln>
                            <a:noFill/>
                          </a:ln>
                        </a:rPr>
                        <a:t>Referrals and in-network specialists likely to be required</a:t>
                      </a:r>
                    </a:p>
                  </a:txBody>
                  <a:tcPr marT="45721" marB="45721">
                    <a:solidFill>
                      <a:schemeClr val="accent1">
                        <a:lumMod val="75000"/>
                        <a:alpha val="50000"/>
                      </a:schemeClr>
                    </a:solidFill>
                  </a:tcPr>
                </a:tc>
                <a:extLst>
                  <a:ext uri="{0D108BD9-81ED-4DB2-BD59-A6C34878D82A}">
                    <a16:rowId xmlns:a16="http://schemas.microsoft.com/office/drawing/2014/main" val="1428076985"/>
                  </a:ext>
                </a:extLst>
              </a:tr>
              <a:tr h="701055">
                <a:tc>
                  <a:txBody>
                    <a:bodyPr/>
                    <a:lstStyle/>
                    <a:p>
                      <a:r>
                        <a:rPr lang="en-US" sz="1800" dirty="0">
                          <a:ln>
                            <a:noFill/>
                          </a:ln>
                        </a:rPr>
                        <a:t>Prescription drug coverage not included (would need Medicare Part D)</a:t>
                      </a:r>
                    </a:p>
                  </a:txBody>
                  <a:tcPr marT="45721" marB="45721">
                    <a:solidFill>
                      <a:schemeClr val="accent1">
                        <a:lumMod val="75000"/>
                        <a:alpha val="20000"/>
                      </a:schemeClr>
                    </a:solidFill>
                  </a:tcPr>
                </a:tc>
                <a:tc>
                  <a:txBody>
                    <a:bodyPr/>
                    <a:lstStyle/>
                    <a:p>
                      <a:r>
                        <a:rPr lang="en-US" sz="1800" dirty="0">
                          <a:ln>
                            <a:noFill/>
                          </a:ln>
                        </a:rPr>
                        <a:t>Prescription drug coverage is included with most plans</a:t>
                      </a:r>
                    </a:p>
                  </a:txBody>
                  <a:tcPr marT="45721" marB="45721">
                    <a:solidFill>
                      <a:schemeClr val="accent1">
                        <a:lumMod val="75000"/>
                        <a:alpha val="20000"/>
                      </a:schemeClr>
                    </a:solidFill>
                  </a:tcPr>
                </a:tc>
                <a:extLst>
                  <a:ext uri="{0D108BD9-81ED-4DB2-BD59-A6C34878D82A}">
                    <a16:rowId xmlns:a16="http://schemas.microsoft.com/office/drawing/2014/main" val="797238071"/>
                  </a:ext>
                </a:extLst>
              </a:tr>
              <a:tr h="701055">
                <a:tc>
                  <a:txBody>
                    <a:bodyPr/>
                    <a:lstStyle/>
                    <a:p>
                      <a:r>
                        <a:rPr lang="en-US" sz="1800" dirty="0">
                          <a:ln>
                            <a:noFill/>
                          </a:ln>
                        </a:rPr>
                        <a:t>Some routine services (vision, hearing, etc.) not covered</a:t>
                      </a:r>
                    </a:p>
                  </a:txBody>
                  <a:tcPr marT="45721" marB="45721">
                    <a:solidFill>
                      <a:schemeClr val="accent1">
                        <a:lumMod val="75000"/>
                        <a:alpha val="50000"/>
                      </a:schemeClr>
                    </a:solidFill>
                  </a:tcPr>
                </a:tc>
                <a:tc>
                  <a:txBody>
                    <a:bodyPr/>
                    <a:lstStyle/>
                    <a:p>
                      <a:r>
                        <a:rPr lang="en-US" sz="1800" dirty="0">
                          <a:ln>
                            <a:noFill/>
                          </a:ln>
                        </a:rPr>
                        <a:t>Could include extra services (vision, hearing, fitness, etc.)</a:t>
                      </a:r>
                    </a:p>
                  </a:txBody>
                  <a:tcPr marT="45721" marB="45721">
                    <a:solidFill>
                      <a:schemeClr val="accent1">
                        <a:lumMod val="75000"/>
                        <a:alpha val="50000"/>
                      </a:schemeClr>
                    </a:solidFill>
                  </a:tcPr>
                </a:tc>
                <a:extLst>
                  <a:ext uri="{0D108BD9-81ED-4DB2-BD59-A6C34878D82A}">
                    <a16:rowId xmlns:a16="http://schemas.microsoft.com/office/drawing/2014/main" val="3402991760"/>
                  </a:ext>
                </a:extLst>
              </a:tr>
              <a:tr h="701055">
                <a:tc>
                  <a:txBody>
                    <a:bodyPr/>
                    <a:lstStyle/>
                    <a:p>
                      <a:r>
                        <a:rPr lang="en-US" sz="1800" dirty="0">
                          <a:ln>
                            <a:noFill/>
                          </a:ln>
                        </a:rPr>
                        <a:t>Coverage nationwide</a:t>
                      </a:r>
                    </a:p>
                  </a:txBody>
                  <a:tcPr marT="45721" marB="45721">
                    <a:solidFill>
                      <a:schemeClr val="accent1">
                        <a:lumMod val="75000"/>
                        <a:alpha val="20000"/>
                      </a:schemeClr>
                    </a:solidFill>
                  </a:tcPr>
                </a:tc>
                <a:tc>
                  <a:txBody>
                    <a:bodyPr/>
                    <a:lstStyle/>
                    <a:p>
                      <a:r>
                        <a:rPr lang="en-US" sz="1800" dirty="0">
                          <a:ln>
                            <a:noFill/>
                          </a:ln>
                        </a:rPr>
                        <a:t>Coverage outside service area only in an emergency</a:t>
                      </a:r>
                    </a:p>
                  </a:txBody>
                  <a:tcPr marT="45721" marB="45721">
                    <a:solidFill>
                      <a:schemeClr val="accent1">
                        <a:lumMod val="75000"/>
                        <a:alpha val="20000"/>
                      </a:schemeClr>
                    </a:solidFill>
                  </a:tcPr>
                </a:tc>
                <a:extLst>
                  <a:ext uri="{0D108BD9-81ED-4DB2-BD59-A6C34878D82A}">
                    <a16:rowId xmlns:a16="http://schemas.microsoft.com/office/drawing/2014/main" val="419137684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86BF-E65C-BD1E-14DB-3E5734E443CD}"/>
              </a:ext>
            </a:extLst>
          </p:cNvPr>
          <p:cNvSpPr>
            <a:spLocks noGrp="1"/>
          </p:cNvSpPr>
          <p:nvPr>
            <p:ph type="title"/>
          </p:nvPr>
        </p:nvSpPr>
        <p:spPr/>
        <p:txBody>
          <a:bodyPr/>
          <a:lstStyle/>
          <a:p>
            <a:r>
              <a:rPr lang="en-US" dirty="0"/>
              <a:t>Eligibility for Medicare</a:t>
            </a:r>
          </a:p>
        </p:txBody>
      </p:sp>
      <p:sp>
        <p:nvSpPr>
          <p:cNvPr id="3" name="Content Placeholder 2">
            <a:extLst>
              <a:ext uri="{FF2B5EF4-FFF2-40B4-BE49-F238E27FC236}">
                <a16:creationId xmlns:a16="http://schemas.microsoft.com/office/drawing/2014/main" id="{B0C68851-AF3C-CE40-E29C-5DB60C89BA12}"/>
              </a:ext>
            </a:extLst>
          </p:cNvPr>
          <p:cNvSpPr>
            <a:spLocks noGrp="1"/>
          </p:cNvSpPr>
          <p:nvPr>
            <p:ph idx="1"/>
          </p:nvPr>
        </p:nvSpPr>
        <p:spPr/>
        <p:txBody>
          <a:bodyPr/>
          <a:lstStyle/>
          <a:p>
            <a:r>
              <a:rPr lang="en-US" dirty="0"/>
              <a:t>65+ and eligible for social security</a:t>
            </a:r>
          </a:p>
          <a:p>
            <a:r>
              <a:rPr lang="en-US" dirty="0"/>
              <a:t>Have ALS (Lou Gehrig’s disease)</a:t>
            </a:r>
          </a:p>
          <a:p>
            <a:r>
              <a:rPr lang="en-US" dirty="0"/>
              <a:t>Have end stage renal failure</a:t>
            </a:r>
          </a:p>
          <a:p>
            <a:r>
              <a:rPr lang="en-US" dirty="0"/>
              <a:t>Are permanently disabled (age 2+)</a:t>
            </a:r>
          </a:p>
        </p:txBody>
      </p:sp>
      <p:sp>
        <p:nvSpPr>
          <p:cNvPr id="4" name="Slide Number Placeholder 3">
            <a:extLst>
              <a:ext uri="{FF2B5EF4-FFF2-40B4-BE49-F238E27FC236}">
                <a16:creationId xmlns:a16="http://schemas.microsoft.com/office/drawing/2014/main" id="{8EF2EC60-53BE-6EF2-0833-E5A546850CCB}"/>
              </a:ext>
            </a:extLst>
          </p:cNvPr>
          <p:cNvSpPr>
            <a:spLocks noGrp="1"/>
          </p:cNvSpPr>
          <p:nvPr>
            <p:ph type="sldNum" sz="quarter" idx="12"/>
          </p:nvPr>
        </p:nvSpPr>
        <p:spPr/>
        <p:txBody>
          <a:bodyPr/>
          <a:lstStyle/>
          <a:p>
            <a:fld id="{53BFC811-4124-3D46-A7C7-CC938A005B03}" type="slidenum">
              <a:rPr lang="en-US" altLang="en-US" smtClean="0"/>
              <a:pPr/>
              <a:t>13</a:t>
            </a:fld>
            <a:endParaRPr lang="en-US" altLang="en-US" dirty="0"/>
          </a:p>
        </p:txBody>
      </p:sp>
    </p:spTree>
    <p:extLst>
      <p:ext uri="{BB962C8B-B14F-4D97-AF65-F5344CB8AC3E}">
        <p14:creationId xmlns:p14="http://schemas.microsoft.com/office/powerpoint/2010/main" val="1603961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FDFAC-3E16-EA52-A905-4A65D55DCB89}"/>
              </a:ext>
            </a:extLst>
          </p:cNvPr>
          <p:cNvSpPr>
            <a:spLocks noGrp="1"/>
          </p:cNvSpPr>
          <p:nvPr>
            <p:ph type="title"/>
          </p:nvPr>
        </p:nvSpPr>
        <p:spPr/>
        <p:txBody>
          <a:bodyPr/>
          <a:lstStyle/>
          <a:p>
            <a:r>
              <a:rPr lang="en-US" dirty="0"/>
              <a:t>Enrollment</a:t>
            </a:r>
          </a:p>
        </p:txBody>
      </p:sp>
      <p:sp>
        <p:nvSpPr>
          <p:cNvPr id="3" name="Content Placeholder 2">
            <a:extLst>
              <a:ext uri="{FF2B5EF4-FFF2-40B4-BE49-F238E27FC236}">
                <a16:creationId xmlns:a16="http://schemas.microsoft.com/office/drawing/2014/main" id="{B9343BE3-A418-2005-8294-281EAF1F165B}"/>
              </a:ext>
            </a:extLst>
          </p:cNvPr>
          <p:cNvSpPr>
            <a:spLocks noGrp="1"/>
          </p:cNvSpPr>
          <p:nvPr>
            <p:ph idx="1"/>
          </p:nvPr>
        </p:nvSpPr>
        <p:spPr/>
        <p:txBody>
          <a:bodyPr/>
          <a:lstStyle/>
          <a:p>
            <a:r>
              <a:rPr lang="en-US" sz="2400" dirty="0"/>
              <a:t>You must sign up for Medicare during your Initial Enrollment Period (IEP)</a:t>
            </a:r>
          </a:p>
          <a:p>
            <a:pPr lvl="1"/>
            <a:r>
              <a:rPr lang="en-US" sz="2000" dirty="0"/>
              <a:t>7-month window around your 65th birthday (3 months before, the month of, and 3 months after), to avoid penalties and gaps in coverage</a:t>
            </a:r>
          </a:p>
          <a:p>
            <a:r>
              <a:rPr lang="en-US" sz="2400" dirty="0"/>
              <a:t>Exception</a:t>
            </a:r>
          </a:p>
          <a:p>
            <a:pPr lvl="1"/>
            <a:r>
              <a:rPr lang="en-US" sz="2000" dirty="0"/>
              <a:t>If you have other qualifying employer coverage, you can delay until you lose that coverage. Then you have 8 months to enroll.</a:t>
            </a:r>
          </a:p>
        </p:txBody>
      </p:sp>
      <p:sp>
        <p:nvSpPr>
          <p:cNvPr id="4" name="Slide Number Placeholder 3">
            <a:extLst>
              <a:ext uri="{FF2B5EF4-FFF2-40B4-BE49-F238E27FC236}">
                <a16:creationId xmlns:a16="http://schemas.microsoft.com/office/drawing/2014/main" id="{7C3254B2-B537-A8F9-C36B-27C49D8D971F}"/>
              </a:ext>
            </a:extLst>
          </p:cNvPr>
          <p:cNvSpPr>
            <a:spLocks noGrp="1"/>
          </p:cNvSpPr>
          <p:nvPr>
            <p:ph type="sldNum" sz="quarter" idx="12"/>
          </p:nvPr>
        </p:nvSpPr>
        <p:spPr/>
        <p:txBody>
          <a:bodyPr/>
          <a:lstStyle/>
          <a:p>
            <a:fld id="{53BFC811-4124-3D46-A7C7-CC938A005B03}" type="slidenum">
              <a:rPr lang="en-US" altLang="en-US" smtClean="0"/>
              <a:pPr/>
              <a:t>14</a:t>
            </a:fld>
            <a:endParaRPr lang="en-US" altLang="en-US" dirty="0"/>
          </a:p>
        </p:txBody>
      </p:sp>
    </p:spTree>
    <p:extLst>
      <p:ext uri="{BB962C8B-B14F-4D97-AF65-F5344CB8AC3E}">
        <p14:creationId xmlns:p14="http://schemas.microsoft.com/office/powerpoint/2010/main" val="2480953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10DCB-9271-3E94-D5F4-055BC3DE18BD}"/>
              </a:ext>
            </a:extLst>
          </p:cNvPr>
          <p:cNvSpPr>
            <a:spLocks noGrp="1"/>
          </p:cNvSpPr>
          <p:nvPr>
            <p:ph type="title"/>
          </p:nvPr>
        </p:nvSpPr>
        <p:spPr/>
        <p:txBody>
          <a:bodyPr/>
          <a:lstStyle/>
          <a:p>
            <a:r>
              <a:rPr lang="en-US" dirty="0"/>
              <a:t>Penalties for late enrollment</a:t>
            </a:r>
          </a:p>
        </p:txBody>
      </p:sp>
      <p:sp>
        <p:nvSpPr>
          <p:cNvPr id="3" name="Content Placeholder 2">
            <a:extLst>
              <a:ext uri="{FF2B5EF4-FFF2-40B4-BE49-F238E27FC236}">
                <a16:creationId xmlns:a16="http://schemas.microsoft.com/office/drawing/2014/main" id="{115F6F3D-D9DD-F7D8-7EA7-CAB4D222588F}"/>
              </a:ext>
            </a:extLst>
          </p:cNvPr>
          <p:cNvSpPr>
            <a:spLocks noGrp="1"/>
          </p:cNvSpPr>
          <p:nvPr>
            <p:ph idx="1"/>
          </p:nvPr>
        </p:nvSpPr>
        <p:spPr/>
        <p:txBody>
          <a:bodyPr/>
          <a:lstStyle/>
          <a:p>
            <a:r>
              <a:rPr lang="en-US" dirty="0"/>
              <a:t>Part A- none</a:t>
            </a:r>
          </a:p>
          <a:p>
            <a:r>
              <a:rPr lang="en-US" dirty="0"/>
              <a:t>Part B- 10% penalty for each year you failed to sign up.</a:t>
            </a:r>
          </a:p>
          <a:p>
            <a:r>
              <a:rPr lang="en-US" dirty="0"/>
              <a:t>Part D- 1% penalty for each MONTH you failed to sign up (12% per year)</a:t>
            </a:r>
          </a:p>
        </p:txBody>
      </p:sp>
      <p:sp>
        <p:nvSpPr>
          <p:cNvPr id="4" name="Slide Number Placeholder 3">
            <a:extLst>
              <a:ext uri="{FF2B5EF4-FFF2-40B4-BE49-F238E27FC236}">
                <a16:creationId xmlns:a16="http://schemas.microsoft.com/office/drawing/2014/main" id="{46132CC7-E85A-7777-6F7F-3699F15F3428}"/>
              </a:ext>
            </a:extLst>
          </p:cNvPr>
          <p:cNvSpPr>
            <a:spLocks noGrp="1"/>
          </p:cNvSpPr>
          <p:nvPr>
            <p:ph type="sldNum" sz="quarter" idx="12"/>
          </p:nvPr>
        </p:nvSpPr>
        <p:spPr/>
        <p:txBody>
          <a:bodyPr/>
          <a:lstStyle/>
          <a:p>
            <a:fld id="{53BFC811-4124-3D46-A7C7-CC938A005B03}" type="slidenum">
              <a:rPr lang="en-US" altLang="en-US" smtClean="0"/>
              <a:pPr/>
              <a:t>15</a:t>
            </a:fld>
            <a:endParaRPr lang="en-US" altLang="en-US" dirty="0"/>
          </a:p>
        </p:txBody>
      </p:sp>
    </p:spTree>
    <p:extLst>
      <p:ext uri="{BB962C8B-B14F-4D97-AF65-F5344CB8AC3E}">
        <p14:creationId xmlns:p14="http://schemas.microsoft.com/office/powerpoint/2010/main" val="343961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2ABE-D895-6B0A-EB10-4C52D3D3A513}"/>
              </a:ext>
            </a:extLst>
          </p:cNvPr>
          <p:cNvSpPr>
            <a:spLocks noGrp="1"/>
          </p:cNvSpPr>
          <p:nvPr>
            <p:ph type="title"/>
          </p:nvPr>
        </p:nvSpPr>
        <p:spPr/>
        <p:txBody>
          <a:bodyPr/>
          <a:lstStyle/>
          <a:p>
            <a:r>
              <a:rPr lang="en-US" dirty="0"/>
              <a:t>Financial Assistance</a:t>
            </a:r>
          </a:p>
        </p:txBody>
      </p:sp>
      <p:sp>
        <p:nvSpPr>
          <p:cNvPr id="3" name="Content Placeholder 2">
            <a:extLst>
              <a:ext uri="{FF2B5EF4-FFF2-40B4-BE49-F238E27FC236}">
                <a16:creationId xmlns:a16="http://schemas.microsoft.com/office/drawing/2014/main" id="{DBEC3059-96FB-80B9-A9FB-EAD9A1A8BD7D}"/>
              </a:ext>
            </a:extLst>
          </p:cNvPr>
          <p:cNvSpPr>
            <a:spLocks noGrp="1"/>
          </p:cNvSpPr>
          <p:nvPr>
            <p:ph idx="1"/>
          </p:nvPr>
        </p:nvSpPr>
        <p:spPr/>
        <p:txBody>
          <a:bodyPr/>
          <a:lstStyle/>
          <a:p>
            <a:r>
              <a:rPr lang="en-US" dirty="0"/>
              <a:t>Medicare Savings Plans</a:t>
            </a:r>
          </a:p>
          <a:p>
            <a:pPr lvl="1"/>
            <a:r>
              <a:rPr lang="en-US" sz="2400" dirty="0"/>
              <a:t>State-run programs can help pay for Part A and/or Part B premiums, deductibles, and copayments. There are four types, each with different income and asset limits</a:t>
            </a:r>
          </a:p>
          <a:p>
            <a:r>
              <a:rPr lang="en-US" sz="2800" dirty="0"/>
              <a:t>Extra Help (Low-Income Subsidy-LIS)</a:t>
            </a:r>
          </a:p>
          <a:p>
            <a:pPr lvl="1"/>
            <a:r>
              <a:rPr lang="en-US" sz="2400" dirty="0"/>
              <a:t>Federal program helps cover costs associated with Medicare Part D (prescription drug plans), </a:t>
            </a:r>
          </a:p>
        </p:txBody>
      </p:sp>
      <p:sp>
        <p:nvSpPr>
          <p:cNvPr id="4" name="Slide Number Placeholder 3">
            <a:extLst>
              <a:ext uri="{FF2B5EF4-FFF2-40B4-BE49-F238E27FC236}">
                <a16:creationId xmlns:a16="http://schemas.microsoft.com/office/drawing/2014/main" id="{E28F5B05-A1BE-44B4-4EE8-DF794EF18727}"/>
              </a:ext>
            </a:extLst>
          </p:cNvPr>
          <p:cNvSpPr>
            <a:spLocks noGrp="1"/>
          </p:cNvSpPr>
          <p:nvPr>
            <p:ph type="sldNum" sz="quarter" idx="12"/>
          </p:nvPr>
        </p:nvSpPr>
        <p:spPr/>
        <p:txBody>
          <a:bodyPr/>
          <a:lstStyle/>
          <a:p>
            <a:fld id="{53BFC811-4124-3D46-A7C7-CC938A005B03}" type="slidenum">
              <a:rPr lang="en-US" altLang="en-US" smtClean="0"/>
              <a:pPr/>
              <a:t>16</a:t>
            </a:fld>
            <a:endParaRPr lang="en-US" altLang="en-US" dirty="0"/>
          </a:p>
        </p:txBody>
      </p:sp>
    </p:spTree>
    <p:extLst>
      <p:ext uri="{BB962C8B-B14F-4D97-AF65-F5344CB8AC3E}">
        <p14:creationId xmlns:p14="http://schemas.microsoft.com/office/powerpoint/2010/main" val="3298159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D5F9-DBDB-C603-8BDD-61A4F60E9F00}"/>
              </a:ext>
            </a:extLst>
          </p:cNvPr>
          <p:cNvSpPr>
            <a:spLocks noGrp="1"/>
          </p:cNvSpPr>
          <p:nvPr>
            <p:ph type="title"/>
          </p:nvPr>
        </p:nvSpPr>
        <p:spPr/>
        <p:txBody>
          <a:bodyPr/>
          <a:lstStyle/>
          <a:p>
            <a:r>
              <a:rPr lang="en-US" dirty="0"/>
              <a:t>Special Needs Plans (SNP)</a:t>
            </a:r>
          </a:p>
        </p:txBody>
      </p:sp>
      <p:sp>
        <p:nvSpPr>
          <p:cNvPr id="3" name="Content Placeholder 2">
            <a:extLst>
              <a:ext uri="{FF2B5EF4-FFF2-40B4-BE49-F238E27FC236}">
                <a16:creationId xmlns:a16="http://schemas.microsoft.com/office/drawing/2014/main" id="{98EDFE5D-DEB9-A069-A748-8A12BB51E3C5}"/>
              </a:ext>
            </a:extLst>
          </p:cNvPr>
          <p:cNvSpPr>
            <a:spLocks noGrp="1"/>
          </p:cNvSpPr>
          <p:nvPr>
            <p:ph idx="1"/>
          </p:nvPr>
        </p:nvSpPr>
        <p:spPr/>
        <p:txBody>
          <a:bodyPr/>
          <a:lstStyle/>
          <a:p>
            <a:r>
              <a:rPr lang="en-US" sz="2400" dirty="0"/>
              <a:t>A SNP provides benefits and services to people with specific severe and chronic diseases, certain health care needs, or who also have Medicaid.</a:t>
            </a:r>
          </a:p>
          <a:p>
            <a:r>
              <a:rPr lang="en-US" sz="2400" dirty="0"/>
              <a:t>Patients that qualify for Medicaid (income based) are called dual-eligible (i.e. eligible for both Medicare and Medicaid). They pay nothing</a:t>
            </a:r>
          </a:p>
          <a:p>
            <a:r>
              <a:rPr lang="en-US" sz="2400" dirty="0"/>
              <a:t>For the other people with chronic diseases, they must be in a Medicare Advantage plan, and then they get extra benefits and lower costs.</a:t>
            </a:r>
          </a:p>
          <a:p>
            <a:endParaRPr lang="en-US" sz="2400" dirty="0"/>
          </a:p>
        </p:txBody>
      </p:sp>
      <p:sp>
        <p:nvSpPr>
          <p:cNvPr id="4" name="Slide Number Placeholder 3">
            <a:extLst>
              <a:ext uri="{FF2B5EF4-FFF2-40B4-BE49-F238E27FC236}">
                <a16:creationId xmlns:a16="http://schemas.microsoft.com/office/drawing/2014/main" id="{C41DF3E8-3834-F0A0-0806-60753FD5DF1F}"/>
              </a:ext>
            </a:extLst>
          </p:cNvPr>
          <p:cNvSpPr>
            <a:spLocks noGrp="1"/>
          </p:cNvSpPr>
          <p:nvPr>
            <p:ph type="sldNum" sz="quarter" idx="12"/>
          </p:nvPr>
        </p:nvSpPr>
        <p:spPr/>
        <p:txBody>
          <a:bodyPr/>
          <a:lstStyle/>
          <a:p>
            <a:fld id="{53BFC811-4124-3D46-A7C7-CC938A005B03}" type="slidenum">
              <a:rPr lang="en-US" altLang="en-US" smtClean="0"/>
              <a:pPr/>
              <a:t>17</a:t>
            </a:fld>
            <a:endParaRPr lang="en-US" altLang="en-US" dirty="0"/>
          </a:p>
        </p:txBody>
      </p:sp>
    </p:spTree>
    <p:extLst>
      <p:ext uri="{BB962C8B-B14F-4D97-AF65-F5344CB8AC3E}">
        <p14:creationId xmlns:p14="http://schemas.microsoft.com/office/powerpoint/2010/main" val="1230559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A1EE9-4020-6FB4-2CB2-2995F9857A00}"/>
              </a:ext>
            </a:extLst>
          </p:cNvPr>
          <p:cNvSpPr>
            <a:spLocks noGrp="1"/>
          </p:cNvSpPr>
          <p:nvPr>
            <p:ph type="title"/>
          </p:nvPr>
        </p:nvSpPr>
        <p:spPr/>
        <p:txBody>
          <a:bodyPr/>
          <a:lstStyle/>
          <a:p>
            <a:r>
              <a:rPr lang="en-US" dirty="0"/>
              <a:t>Companies offering “HELP”</a:t>
            </a:r>
          </a:p>
        </p:txBody>
      </p:sp>
      <p:sp>
        <p:nvSpPr>
          <p:cNvPr id="3" name="Content Placeholder 2">
            <a:extLst>
              <a:ext uri="{FF2B5EF4-FFF2-40B4-BE49-F238E27FC236}">
                <a16:creationId xmlns:a16="http://schemas.microsoft.com/office/drawing/2014/main" id="{34AB4B71-99F2-BDB6-140E-8498208AB835}"/>
              </a:ext>
            </a:extLst>
          </p:cNvPr>
          <p:cNvSpPr>
            <a:spLocks noGrp="1"/>
          </p:cNvSpPr>
          <p:nvPr>
            <p:ph idx="1"/>
          </p:nvPr>
        </p:nvSpPr>
        <p:spPr/>
        <p:txBody>
          <a:bodyPr/>
          <a:lstStyle/>
          <a:p>
            <a:r>
              <a:rPr lang="en-US" dirty="0"/>
              <a:t>Be very careful with companies that offer to help you. They are usually being paid to sign you up for Medicare Advantage. </a:t>
            </a:r>
          </a:p>
          <a:p>
            <a:pPr lvl="1"/>
            <a:r>
              <a:rPr lang="en-US" dirty="0"/>
              <a:t>RetireMed- they get a commission or a fee from a private insurance company if you sign up for a Medicare Advantage plan. No money if you pick Original Medicare. </a:t>
            </a:r>
          </a:p>
        </p:txBody>
      </p:sp>
      <p:sp>
        <p:nvSpPr>
          <p:cNvPr id="4" name="Slide Number Placeholder 3">
            <a:extLst>
              <a:ext uri="{FF2B5EF4-FFF2-40B4-BE49-F238E27FC236}">
                <a16:creationId xmlns:a16="http://schemas.microsoft.com/office/drawing/2014/main" id="{C47C74AF-F3AB-18EA-62FC-C8694A33E36E}"/>
              </a:ext>
            </a:extLst>
          </p:cNvPr>
          <p:cNvSpPr>
            <a:spLocks noGrp="1"/>
          </p:cNvSpPr>
          <p:nvPr>
            <p:ph type="sldNum" sz="quarter" idx="12"/>
          </p:nvPr>
        </p:nvSpPr>
        <p:spPr/>
        <p:txBody>
          <a:bodyPr/>
          <a:lstStyle/>
          <a:p>
            <a:fld id="{53BFC811-4124-3D46-A7C7-CC938A005B03}" type="slidenum">
              <a:rPr lang="en-US" altLang="en-US" smtClean="0"/>
              <a:pPr/>
              <a:t>18</a:t>
            </a:fld>
            <a:endParaRPr lang="en-US" altLang="en-US" dirty="0"/>
          </a:p>
        </p:txBody>
      </p:sp>
    </p:spTree>
    <p:extLst>
      <p:ext uri="{BB962C8B-B14F-4D97-AF65-F5344CB8AC3E}">
        <p14:creationId xmlns:p14="http://schemas.microsoft.com/office/powerpoint/2010/main" val="366100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3458-A4B5-1867-0F7E-A701B6767FA4}"/>
              </a:ext>
            </a:extLst>
          </p:cNvPr>
          <p:cNvSpPr>
            <a:spLocks noGrp="1"/>
          </p:cNvSpPr>
          <p:nvPr>
            <p:ph type="title"/>
          </p:nvPr>
        </p:nvSpPr>
        <p:spPr/>
        <p:txBody>
          <a:bodyPr/>
          <a:lstStyle/>
          <a:p>
            <a:r>
              <a:rPr lang="en-US" dirty="0"/>
              <a:t>Observation Status</a:t>
            </a:r>
          </a:p>
        </p:txBody>
      </p:sp>
      <p:sp>
        <p:nvSpPr>
          <p:cNvPr id="3" name="Content Placeholder 2">
            <a:extLst>
              <a:ext uri="{FF2B5EF4-FFF2-40B4-BE49-F238E27FC236}">
                <a16:creationId xmlns:a16="http://schemas.microsoft.com/office/drawing/2014/main" id="{478C5CAA-7A68-84F7-5290-60BCBE743AD4}"/>
              </a:ext>
            </a:extLst>
          </p:cNvPr>
          <p:cNvSpPr>
            <a:spLocks noGrp="1"/>
          </p:cNvSpPr>
          <p:nvPr>
            <p:ph idx="1"/>
          </p:nvPr>
        </p:nvSpPr>
        <p:spPr/>
        <p:txBody>
          <a:bodyPr/>
          <a:lstStyle/>
          <a:p>
            <a:r>
              <a:rPr lang="en-US" sz="2400" dirty="0"/>
              <a:t>As a Medicare Patient, you do not want to be put in Observation Status.</a:t>
            </a:r>
          </a:p>
          <a:p>
            <a:r>
              <a:rPr lang="en-US" sz="2400" dirty="0"/>
              <a:t>In observation, Medicare only pays 80%. The individual must pay 20%. </a:t>
            </a:r>
          </a:p>
          <a:p>
            <a:r>
              <a:rPr lang="en-US" sz="2400" dirty="0"/>
              <a:t>In order to qualify for in-patient, you must meet criteria for inpatient. You must be expected to stay two midnights in the hospital.</a:t>
            </a:r>
          </a:p>
          <a:p>
            <a:r>
              <a:rPr lang="en-US" sz="2400" dirty="0"/>
              <a:t>Also, you need to be an inpatient for 3 days to qualify for SNF benefits</a:t>
            </a:r>
          </a:p>
          <a:p>
            <a:endParaRPr lang="en-US" sz="2400" dirty="0"/>
          </a:p>
        </p:txBody>
      </p:sp>
      <p:sp>
        <p:nvSpPr>
          <p:cNvPr id="4" name="Slide Number Placeholder 3">
            <a:extLst>
              <a:ext uri="{FF2B5EF4-FFF2-40B4-BE49-F238E27FC236}">
                <a16:creationId xmlns:a16="http://schemas.microsoft.com/office/drawing/2014/main" id="{78541971-BA43-346B-EE09-7D363AE4CB4F}"/>
              </a:ext>
            </a:extLst>
          </p:cNvPr>
          <p:cNvSpPr>
            <a:spLocks noGrp="1"/>
          </p:cNvSpPr>
          <p:nvPr>
            <p:ph type="sldNum" sz="quarter" idx="12"/>
          </p:nvPr>
        </p:nvSpPr>
        <p:spPr/>
        <p:txBody>
          <a:bodyPr/>
          <a:lstStyle/>
          <a:p>
            <a:fld id="{53BFC811-4124-3D46-A7C7-CC938A005B03}" type="slidenum">
              <a:rPr lang="en-US" altLang="en-US" smtClean="0"/>
              <a:pPr/>
              <a:t>19</a:t>
            </a:fld>
            <a:endParaRPr lang="en-US" altLang="en-US" dirty="0"/>
          </a:p>
        </p:txBody>
      </p:sp>
    </p:spTree>
    <p:extLst>
      <p:ext uri="{BB962C8B-B14F-4D97-AF65-F5344CB8AC3E}">
        <p14:creationId xmlns:p14="http://schemas.microsoft.com/office/powerpoint/2010/main" val="177661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CA88-E459-949D-182B-F1D6F3658650}"/>
              </a:ext>
            </a:extLst>
          </p:cNvPr>
          <p:cNvSpPr>
            <a:spLocks noGrp="1"/>
          </p:cNvSpPr>
          <p:nvPr>
            <p:ph type="title"/>
          </p:nvPr>
        </p:nvSpPr>
        <p:spPr/>
        <p:txBody>
          <a:bodyPr/>
          <a:lstStyle/>
          <a:p>
            <a:r>
              <a:rPr lang="en-US" dirty="0"/>
              <a:t>Acknowledgement	</a:t>
            </a:r>
          </a:p>
        </p:txBody>
      </p:sp>
      <p:sp>
        <p:nvSpPr>
          <p:cNvPr id="3" name="Content Placeholder 2">
            <a:extLst>
              <a:ext uri="{FF2B5EF4-FFF2-40B4-BE49-F238E27FC236}">
                <a16:creationId xmlns:a16="http://schemas.microsoft.com/office/drawing/2014/main" id="{232A9C80-242B-DD62-E590-73DB3D07C461}"/>
              </a:ext>
            </a:extLst>
          </p:cNvPr>
          <p:cNvSpPr>
            <a:spLocks noGrp="1"/>
          </p:cNvSpPr>
          <p:nvPr>
            <p:ph idx="1"/>
          </p:nvPr>
        </p:nvSpPr>
        <p:spPr/>
        <p:txBody>
          <a:bodyPr/>
          <a:lstStyle/>
          <a:p>
            <a:r>
              <a:rPr lang="en-US" dirty="0"/>
              <a:t>Much of this presentation was adapted from a presentation given by Consumer Action</a:t>
            </a:r>
          </a:p>
        </p:txBody>
      </p:sp>
      <p:sp>
        <p:nvSpPr>
          <p:cNvPr id="4" name="Slide Number Placeholder 3">
            <a:extLst>
              <a:ext uri="{FF2B5EF4-FFF2-40B4-BE49-F238E27FC236}">
                <a16:creationId xmlns:a16="http://schemas.microsoft.com/office/drawing/2014/main" id="{54BA8AA1-CBB7-01A3-AC75-6CC9807CF7DD}"/>
              </a:ext>
            </a:extLst>
          </p:cNvPr>
          <p:cNvSpPr>
            <a:spLocks noGrp="1"/>
          </p:cNvSpPr>
          <p:nvPr>
            <p:ph type="sldNum" sz="quarter" idx="12"/>
          </p:nvPr>
        </p:nvSpPr>
        <p:spPr/>
        <p:txBody>
          <a:bodyPr/>
          <a:lstStyle/>
          <a:p>
            <a:fld id="{53BFC811-4124-3D46-A7C7-CC938A005B03}" type="slidenum">
              <a:rPr lang="en-US" altLang="en-US" smtClean="0"/>
              <a:pPr/>
              <a:t>2</a:t>
            </a:fld>
            <a:endParaRPr lang="en-US" altLang="en-US" dirty="0"/>
          </a:p>
        </p:txBody>
      </p:sp>
    </p:spTree>
    <p:extLst>
      <p:ext uri="{BB962C8B-B14F-4D97-AF65-F5344CB8AC3E}">
        <p14:creationId xmlns:p14="http://schemas.microsoft.com/office/powerpoint/2010/main" val="1477898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AFE1-4ED6-6CF5-EA8E-75C8AB75457E}"/>
              </a:ext>
            </a:extLst>
          </p:cNvPr>
          <p:cNvSpPr>
            <a:spLocks noGrp="1"/>
          </p:cNvSpPr>
          <p:nvPr>
            <p:ph type="title"/>
          </p:nvPr>
        </p:nvSpPr>
        <p:spPr/>
        <p:txBody>
          <a:bodyPr/>
          <a:lstStyle/>
          <a:p>
            <a:r>
              <a:rPr lang="en-US" dirty="0"/>
              <a:t>Out of Pocket Spending</a:t>
            </a:r>
          </a:p>
        </p:txBody>
      </p:sp>
      <p:sp>
        <p:nvSpPr>
          <p:cNvPr id="3" name="Content Placeholder 2">
            <a:extLst>
              <a:ext uri="{FF2B5EF4-FFF2-40B4-BE49-F238E27FC236}">
                <a16:creationId xmlns:a16="http://schemas.microsoft.com/office/drawing/2014/main" id="{4D8E6AE5-CE35-5E40-860D-05D9DFE869E7}"/>
              </a:ext>
            </a:extLst>
          </p:cNvPr>
          <p:cNvSpPr>
            <a:spLocks noGrp="1"/>
          </p:cNvSpPr>
          <p:nvPr>
            <p:ph idx="1"/>
          </p:nvPr>
        </p:nvSpPr>
        <p:spPr/>
        <p:txBody>
          <a:bodyPr/>
          <a:lstStyle/>
          <a:p>
            <a:r>
              <a:rPr lang="en-US" dirty="0"/>
              <a:t>The average person on Traditional Medicare spent $6,330 in 2022 on out-of-pocket expenses.</a:t>
            </a:r>
          </a:p>
          <a:p>
            <a:r>
              <a:rPr lang="en-US" dirty="0"/>
              <a:t>This varied tremendously depending on your age and comorbid conditions</a:t>
            </a:r>
          </a:p>
          <a:p>
            <a:pPr lvl="1"/>
            <a:r>
              <a:rPr lang="en-US" dirty="0"/>
              <a:t>Age 85+ spent an average of $11,000 a year.</a:t>
            </a:r>
          </a:p>
        </p:txBody>
      </p:sp>
      <p:sp>
        <p:nvSpPr>
          <p:cNvPr id="4" name="Slide Number Placeholder 3">
            <a:extLst>
              <a:ext uri="{FF2B5EF4-FFF2-40B4-BE49-F238E27FC236}">
                <a16:creationId xmlns:a16="http://schemas.microsoft.com/office/drawing/2014/main" id="{2ECF853C-0103-B7DD-4CC2-207C87D441E8}"/>
              </a:ext>
            </a:extLst>
          </p:cNvPr>
          <p:cNvSpPr>
            <a:spLocks noGrp="1"/>
          </p:cNvSpPr>
          <p:nvPr>
            <p:ph type="sldNum" sz="quarter" idx="12"/>
          </p:nvPr>
        </p:nvSpPr>
        <p:spPr/>
        <p:txBody>
          <a:bodyPr/>
          <a:lstStyle/>
          <a:p>
            <a:fld id="{53BFC811-4124-3D46-A7C7-CC938A005B03}" type="slidenum">
              <a:rPr lang="en-US" altLang="en-US" smtClean="0"/>
              <a:pPr/>
              <a:t>20</a:t>
            </a:fld>
            <a:endParaRPr lang="en-US" altLang="en-US" dirty="0"/>
          </a:p>
        </p:txBody>
      </p:sp>
    </p:spTree>
    <p:extLst>
      <p:ext uri="{BB962C8B-B14F-4D97-AF65-F5344CB8AC3E}">
        <p14:creationId xmlns:p14="http://schemas.microsoft.com/office/powerpoint/2010/main" val="3520269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9566-3AEE-5C0B-03DF-880256D192E2}"/>
              </a:ext>
            </a:extLst>
          </p:cNvPr>
          <p:cNvSpPr>
            <a:spLocks noGrp="1"/>
          </p:cNvSpPr>
          <p:nvPr>
            <p:ph type="title"/>
          </p:nvPr>
        </p:nvSpPr>
        <p:spPr/>
        <p:txBody>
          <a:bodyPr/>
          <a:lstStyle/>
          <a:p>
            <a:r>
              <a:rPr lang="en-US" dirty="0"/>
              <a:t>Medicare Advantage</a:t>
            </a:r>
          </a:p>
        </p:txBody>
      </p:sp>
      <p:sp>
        <p:nvSpPr>
          <p:cNvPr id="3" name="Content Placeholder 2">
            <a:extLst>
              <a:ext uri="{FF2B5EF4-FFF2-40B4-BE49-F238E27FC236}">
                <a16:creationId xmlns:a16="http://schemas.microsoft.com/office/drawing/2014/main" id="{6D4AF114-E0BE-9779-69B5-69951398621D}"/>
              </a:ext>
            </a:extLst>
          </p:cNvPr>
          <p:cNvSpPr>
            <a:spLocks noGrp="1"/>
          </p:cNvSpPr>
          <p:nvPr>
            <p:ph idx="1"/>
          </p:nvPr>
        </p:nvSpPr>
        <p:spPr/>
        <p:txBody>
          <a:bodyPr/>
          <a:lstStyle/>
          <a:p>
            <a:r>
              <a:rPr lang="en-US" dirty="0"/>
              <a:t>As of 2025, 54% of persons eligible (34.1 million) for Medicare signed up for Medicare Advantage</a:t>
            </a:r>
          </a:p>
          <a:p>
            <a:r>
              <a:rPr lang="en-US" dirty="0"/>
              <a:t>Spending is 20-30% less on average than those with traditional Medicare, but there are restrictions on what doctors you can see and where you can get care.</a:t>
            </a:r>
          </a:p>
        </p:txBody>
      </p:sp>
      <p:sp>
        <p:nvSpPr>
          <p:cNvPr id="4" name="Slide Number Placeholder 3">
            <a:extLst>
              <a:ext uri="{FF2B5EF4-FFF2-40B4-BE49-F238E27FC236}">
                <a16:creationId xmlns:a16="http://schemas.microsoft.com/office/drawing/2014/main" id="{06EE5474-52B6-85E8-F442-8F9255D16FC0}"/>
              </a:ext>
            </a:extLst>
          </p:cNvPr>
          <p:cNvSpPr>
            <a:spLocks noGrp="1"/>
          </p:cNvSpPr>
          <p:nvPr>
            <p:ph type="sldNum" sz="quarter" idx="12"/>
          </p:nvPr>
        </p:nvSpPr>
        <p:spPr/>
        <p:txBody>
          <a:bodyPr/>
          <a:lstStyle/>
          <a:p>
            <a:fld id="{53BFC811-4124-3D46-A7C7-CC938A005B03}" type="slidenum">
              <a:rPr lang="en-US" altLang="en-US" smtClean="0"/>
              <a:pPr/>
              <a:t>21</a:t>
            </a:fld>
            <a:endParaRPr lang="en-US" altLang="en-US" dirty="0"/>
          </a:p>
        </p:txBody>
      </p:sp>
    </p:spTree>
    <p:extLst>
      <p:ext uri="{BB962C8B-B14F-4D97-AF65-F5344CB8AC3E}">
        <p14:creationId xmlns:p14="http://schemas.microsoft.com/office/powerpoint/2010/main" val="638477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355F-4822-786A-A6D1-1E79F4FF2056}"/>
              </a:ext>
            </a:extLst>
          </p:cNvPr>
          <p:cNvSpPr>
            <a:spLocks noGrp="1"/>
          </p:cNvSpPr>
          <p:nvPr>
            <p:ph type="title"/>
          </p:nvPr>
        </p:nvSpPr>
        <p:spPr/>
        <p:txBody>
          <a:bodyPr/>
          <a:lstStyle/>
          <a:p>
            <a:r>
              <a:rPr lang="en-US" dirty="0"/>
              <a:t>Disenrollment from MA	</a:t>
            </a:r>
          </a:p>
        </p:txBody>
      </p:sp>
      <p:sp>
        <p:nvSpPr>
          <p:cNvPr id="3" name="Content Placeholder 2">
            <a:extLst>
              <a:ext uri="{FF2B5EF4-FFF2-40B4-BE49-F238E27FC236}">
                <a16:creationId xmlns:a16="http://schemas.microsoft.com/office/drawing/2014/main" id="{02D84E6B-826A-A876-5A0D-EF658B9D02B9}"/>
              </a:ext>
            </a:extLst>
          </p:cNvPr>
          <p:cNvSpPr>
            <a:spLocks noGrp="1"/>
          </p:cNvSpPr>
          <p:nvPr>
            <p:ph idx="1"/>
          </p:nvPr>
        </p:nvSpPr>
        <p:spPr/>
        <p:txBody>
          <a:bodyPr/>
          <a:lstStyle/>
          <a:p>
            <a:r>
              <a:rPr lang="en-US" sz="2800" dirty="0"/>
              <a:t>If you decide that you want to get away from Medicare Advantage, it is going to cost you. Typically, this is because you don’t like their restrictions on where you can get care.</a:t>
            </a:r>
          </a:p>
          <a:p>
            <a:r>
              <a:rPr lang="en-US" sz="2800" dirty="0"/>
              <a:t>You will spend, on average, 27% more each year.</a:t>
            </a:r>
          </a:p>
          <a:p>
            <a:r>
              <a:rPr lang="en-US" sz="2800" dirty="0"/>
              <a:t>You typically cannot get Medigap Insurance unless they canceled you.</a:t>
            </a:r>
          </a:p>
        </p:txBody>
      </p:sp>
      <p:sp>
        <p:nvSpPr>
          <p:cNvPr id="4" name="Slide Number Placeholder 3">
            <a:extLst>
              <a:ext uri="{FF2B5EF4-FFF2-40B4-BE49-F238E27FC236}">
                <a16:creationId xmlns:a16="http://schemas.microsoft.com/office/drawing/2014/main" id="{A9AA383C-6BAC-16B9-4A5C-448BC1A9E5A1}"/>
              </a:ext>
            </a:extLst>
          </p:cNvPr>
          <p:cNvSpPr>
            <a:spLocks noGrp="1"/>
          </p:cNvSpPr>
          <p:nvPr>
            <p:ph type="sldNum" sz="quarter" idx="12"/>
          </p:nvPr>
        </p:nvSpPr>
        <p:spPr/>
        <p:txBody>
          <a:bodyPr/>
          <a:lstStyle/>
          <a:p>
            <a:fld id="{53BFC811-4124-3D46-A7C7-CC938A005B03}" type="slidenum">
              <a:rPr lang="en-US" altLang="en-US" smtClean="0"/>
              <a:pPr/>
              <a:t>22</a:t>
            </a:fld>
            <a:endParaRPr lang="en-US" altLang="en-US" dirty="0"/>
          </a:p>
        </p:txBody>
      </p:sp>
      <p:sp>
        <p:nvSpPr>
          <p:cNvPr id="5" name="TextBox 4">
            <a:extLst>
              <a:ext uri="{FF2B5EF4-FFF2-40B4-BE49-F238E27FC236}">
                <a16:creationId xmlns:a16="http://schemas.microsoft.com/office/drawing/2014/main" id="{2E41B4B2-543F-6B83-5DCD-BF44BEB0BE83}"/>
              </a:ext>
            </a:extLst>
          </p:cNvPr>
          <p:cNvSpPr txBox="1"/>
          <p:nvPr/>
        </p:nvSpPr>
        <p:spPr>
          <a:xfrm>
            <a:off x="0" y="6459993"/>
            <a:ext cx="9355446" cy="215444"/>
          </a:xfrm>
          <a:prstGeom prst="rect">
            <a:avLst/>
          </a:prstGeom>
          <a:noFill/>
        </p:spPr>
        <p:txBody>
          <a:bodyPr wrap="none" rtlCol="0">
            <a:spAutoFit/>
          </a:bodyPr>
          <a:lstStyle/>
          <a:p>
            <a:r>
              <a:rPr lang="en-US" sz="800" dirty="0">
                <a:hlinkClick r:id="rId2"/>
              </a:rPr>
              <a:t>https://www.kff.org/medicare/medicare-spending-was-27-percent-more-for-people-who-disenrolled-from-medicare-advantage-than-for-similar-people-in-traditional-medicare/</a:t>
            </a:r>
            <a:endParaRPr lang="en-US" sz="800" dirty="0"/>
          </a:p>
        </p:txBody>
      </p:sp>
    </p:spTree>
    <p:extLst>
      <p:ext uri="{BB962C8B-B14F-4D97-AF65-F5344CB8AC3E}">
        <p14:creationId xmlns:p14="http://schemas.microsoft.com/office/powerpoint/2010/main" val="2811222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EF96D-1473-6F1F-3206-D8FD7ED13DF1}"/>
              </a:ext>
            </a:extLst>
          </p:cNvPr>
          <p:cNvSpPr>
            <a:spLocks noGrp="1"/>
          </p:cNvSpPr>
          <p:nvPr>
            <p:ph type="title"/>
          </p:nvPr>
        </p:nvSpPr>
        <p:spPr/>
        <p:txBody>
          <a:bodyPr/>
          <a:lstStyle/>
          <a:p>
            <a:r>
              <a:rPr lang="en-US" dirty="0"/>
              <a:t>Hospice</a:t>
            </a:r>
          </a:p>
        </p:txBody>
      </p:sp>
      <p:sp>
        <p:nvSpPr>
          <p:cNvPr id="3" name="Content Placeholder 2">
            <a:extLst>
              <a:ext uri="{FF2B5EF4-FFF2-40B4-BE49-F238E27FC236}">
                <a16:creationId xmlns:a16="http://schemas.microsoft.com/office/drawing/2014/main" id="{0D86E810-DF72-E20B-D644-D58B575C4DA8}"/>
              </a:ext>
            </a:extLst>
          </p:cNvPr>
          <p:cNvSpPr>
            <a:spLocks noGrp="1"/>
          </p:cNvSpPr>
          <p:nvPr>
            <p:ph idx="1"/>
          </p:nvPr>
        </p:nvSpPr>
        <p:spPr/>
        <p:txBody>
          <a:bodyPr/>
          <a:lstStyle/>
          <a:p>
            <a:r>
              <a:rPr lang="en-US" dirty="0"/>
              <a:t>100% covered by Medicare, as long as you qualify</a:t>
            </a:r>
          </a:p>
          <a:p>
            <a:r>
              <a:rPr lang="en-US" dirty="0"/>
              <a:t>Includes inpatient care (including nursing home/assisted living), if needed</a:t>
            </a:r>
          </a:p>
          <a:p>
            <a:r>
              <a:rPr lang="en-US" dirty="0"/>
              <a:t>Must be believed to have less than 6 months to live.</a:t>
            </a:r>
          </a:p>
          <a:p>
            <a:endParaRPr lang="en-US" dirty="0"/>
          </a:p>
        </p:txBody>
      </p:sp>
      <p:sp>
        <p:nvSpPr>
          <p:cNvPr id="4" name="Slide Number Placeholder 3">
            <a:extLst>
              <a:ext uri="{FF2B5EF4-FFF2-40B4-BE49-F238E27FC236}">
                <a16:creationId xmlns:a16="http://schemas.microsoft.com/office/drawing/2014/main" id="{58EDED25-6BC5-41F5-A52A-A1D409E393F5}"/>
              </a:ext>
            </a:extLst>
          </p:cNvPr>
          <p:cNvSpPr>
            <a:spLocks noGrp="1"/>
          </p:cNvSpPr>
          <p:nvPr>
            <p:ph type="sldNum" sz="quarter" idx="12"/>
          </p:nvPr>
        </p:nvSpPr>
        <p:spPr/>
        <p:txBody>
          <a:bodyPr/>
          <a:lstStyle/>
          <a:p>
            <a:fld id="{53BFC811-4124-3D46-A7C7-CC938A005B03}" type="slidenum">
              <a:rPr lang="en-US" altLang="en-US" smtClean="0"/>
              <a:pPr/>
              <a:t>23</a:t>
            </a:fld>
            <a:endParaRPr lang="en-US" altLang="en-US" dirty="0"/>
          </a:p>
        </p:txBody>
      </p:sp>
    </p:spTree>
    <p:extLst>
      <p:ext uri="{BB962C8B-B14F-4D97-AF65-F5344CB8AC3E}">
        <p14:creationId xmlns:p14="http://schemas.microsoft.com/office/powerpoint/2010/main" val="445570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2A6A9-C3BB-4ECE-B5E8-25C3A9A8368F}"/>
              </a:ext>
            </a:extLst>
          </p:cNvPr>
          <p:cNvSpPr>
            <a:spLocks noGrp="1"/>
          </p:cNvSpPr>
          <p:nvPr>
            <p:ph type="title"/>
          </p:nvPr>
        </p:nvSpPr>
        <p:spPr/>
        <p:txBody>
          <a:bodyPr/>
          <a:lstStyle/>
          <a:p>
            <a:r>
              <a:rPr lang="en-US" dirty="0"/>
              <a:t>Hospice</a:t>
            </a:r>
          </a:p>
        </p:txBody>
      </p:sp>
      <p:sp>
        <p:nvSpPr>
          <p:cNvPr id="3" name="Content Placeholder 2">
            <a:extLst>
              <a:ext uri="{FF2B5EF4-FFF2-40B4-BE49-F238E27FC236}">
                <a16:creationId xmlns:a16="http://schemas.microsoft.com/office/drawing/2014/main" id="{4FEFF94E-4874-FA3C-3584-8A4967E61355}"/>
              </a:ext>
            </a:extLst>
          </p:cNvPr>
          <p:cNvSpPr>
            <a:spLocks noGrp="1"/>
          </p:cNvSpPr>
          <p:nvPr>
            <p:ph idx="1"/>
          </p:nvPr>
        </p:nvSpPr>
        <p:spPr/>
        <p:txBody>
          <a:bodyPr/>
          <a:lstStyle/>
          <a:p>
            <a:r>
              <a:rPr lang="en-US" dirty="0"/>
              <a:t>Not just for people dying of cancer. </a:t>
            </a:r>
          </a:p>
          <a:p>
            <a:pPr lvl="1"/>
            <a:r>
              <a:rPr lang="en-US" dirty="0"/>
              <a:t>25% of people in hospice are dying of cancer</a:t>
            </a:r>
          </a:p>
          <a:p>
            <a:pPr lvl="1"/>
            <a:r>
              <a:rPr lang="en-US" dirty="0"/>
              <a:t>Any diagnosis can qualify as long as expect to have &lt;6 months to live.</a:t>
            </a:r>
          </a:p>
          <a:p>
            <a:pPr lvl="1"/>
            <a:r>
              <a:rPr lang="en-US" dirty="0"/>
              <a:t>Top for reasons: Cancer, Dementia, Heart failure</a:t>
            </a:r>
            <a:r>
              <a:rPr lang="en-US"/>
              <a:t>, &amp; COPD.</a:t>
            </a:r>
            <a:endParaRPr lang="en-US" dirty="0"/>
          </a:p>
          <a:p>
            <a:pPr lvl="1"/>
            <a:endParaRPr lang="en-US" dirty="0"/>
          </a:p>
        </p:txBody>
      </p:sp>
      <p:sp>
        <p:nvSpPr>
          <p:cNvPr id="4" name="Slide Number Placeholder 3">
            <a:extLst>
              <a:ext uri="{FF2B5EF4-FFF2-40B4-BE49-F238E27FC236}">
                <a16:creationId xmlns:a16="http://schemas.microsoft.com/office/drawing/2014/main" id="{893679DD-8DAE-AB6C-77FC-6493116B7DA5}"/>
              </a:ext>
            </a:extLst>
          </p:cNvPr>
          <p:cNvSpPr>
            <a:spLocks noGrp="1"/>
          </p:cNvSpPr>
          <p:nvPr>
            <p:ph type="sldNum" sz="quarter" idx="12"/>
          </p:nvPr>
        </p:nvSpPr>
        <p:spPr/>
        <p:txBody>
          <a:bodyPr/>
          <a:lstStyle/>
          <a:p>
            <a:fld id="{53BFC811-4124-3D46-A7C7-CC938A005B03}" type="slidenum">
              <a:rPr lang="en-US" altLang="en-US" smtClean="0"/>
              <a:pPr/>
              <a:t>24</a:t>
            </a:fld>
            <a:endParaRPr lang="en-US" altLang="en-US" dirty="0"/>
          </a:p>
        </p:txBody>
      </p:sp>
    </p:spTree>
    <p:extLst>
      <p:ext uri="{BB962C8B-B14F-4D97-AF65-F5344CB8AC3E}">
        <p14:creationId xmlns:p14="http://schemas.microsoft.com/office/powerpoint/2010/main" val="2327502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eaLnBrk="1" hangingPunct="1"/>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a:extLst>
              <a:ext uri="{FF2B5EF4-FFF2-40B4-BE49-F238E27FC236}">
                <a16:creationId xmlns:a16="http://schemas.microsoft.com/office/drawing/2014/main" id="{307EDA65-BF9F-354B-A18B-5C947F984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74800"/>
            <a:ext cx="68580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4">
            <a:extLst>
              <a:ext uri="{FF2B5EF4-FFF2-40B4-BE49-F238E27FC236}">
                <a16:creationId xmlns:a16="http://schemas.microsoft.com/office/drawing/2014/main" id="{F45FADDD-E6A1-3549-A692-B6D0B1349414}"/>
              </a:ext>
            </a:extLst>
          </p:cNvPr>
          <p:cNvSpPr>
            <a:spLocks noChangeArrowheads="1"/>
          </p:cNvSpPr>
          <p:nvPr/>
        </p:nvSpPr>
        <p:spPr bwMode="auto">
          <a:xfrm>
            <a:off x="3090863" y="6149975"/>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dirty="0">
              <a:latin typeface="Wingdings" pitchFamily="2" charset="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EFAC6D1-71BF-F049-9B2F-76244A32873E}"/>
              </a:ext>
            </a:extLst>
          </p:cNvPr>
          <p:cNvSpPr txBox="1">
            <a:spLocks noChangeArrowheads="1"/>
          </p:cNvSpPr>
          <p:nvPr/>
        </p:nvSpPr>
        <p:spPr bwMode="auto">
          <a:xfrm>
            <a:off x="0" y="17463"/>
            <a:ext cx="9144000" cy="1125537"/>
          </a:xfrm>
          <a:prstGeom prst="rect">
            <a:avLst/>
          </a:prstGeom>
          <a:solidFill>
            <a:srgbClr val="9416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4400" b="1" dirty="0">
                <a:solidFill>
                  <a:schemeClr val="bg1"/>
                </a:solidFill>
                <a:latin typeface="Arial Narrow Bold" panose="020B0606020202030204" pitchFamily="34" charset="0"/>
              </a:rPr>
              <a:t>Medicare’s “Parts”</a:t>
            </a:r>
            <a:endParaRPr lang="en-US" altLang="en-US" sz="4400" b="1" dirty="0">
              <a:solidFill>
                <a:schemeClr val="bg1"/>
              </a:solidFill>
            </a:endParaRPr>
          </a:p>
        </p:txBody>
      </p:sp>
      <p:pic>
        <p:nvPicPr>
          <p:cNvPr id="14339" name="Picture 2">
            <a:extLst>
              <a:ext uri="{FF2B5EF4-FFF2-40B4-BE49-F238E27FC236}">
                <a16:creationId xmlns:a16="http://schemas.microsoft.com/office/drawing/2014/main" id="{A9AFAD81-0105-0D42-8FAA-3EEC81B264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543800" cy="4243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Box 1">
            <a:extLst>
              <a:ext uri="{FF2B5EF4-FFF2-40B4-BE49-F238E27FC236}">
                <a16:creationId xmlns:a16="http://schemas.microsoft.com/office/drawing/2014/main" id="{DAD7A707-ABEA-A84D-9C31-21D9EDF0297A}"/>
              </a:ext>
            </a:extLst>
          </p:cNvPr>
          <p:cNvSpPr txBox="1">
            <a:spLocks noChangeArrowheads="1"/>
          </p:cNvSpPr>
          <p:nvPr/>
        </p:nvSpPr>
        <p:spPr bwMode="auto">
          <a:xfrm>
            <a:off x="685800" y="5943600"/>
            <a:ext cx="7218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70CF17"/>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b="1">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b="1">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en-US" altLang="en-US" sz="1600" i="1" dirty="0">
                <a:solidFill>
                  <a:srgbClr val="000000"/>
                </a:solidFill>
                <a:latin typeface="Arial" panose="020B0604020202020204" pitchFamily="34" charset="0"/>
                <a:cs typeface="Arial" panose="020B0604020202020204" pitchFamily="34" charset="0"/>
              </a:rPr>
              <a:t>Image credit: https://boomerbenefits.com/new-to-medicare/parts-of-medicare/</a:t>
            </a:r>
            <a:endParaRPr lang="en-US" altLang="en-US" sz="1600" i="1"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23043C-4790-9546-9CC4-1F58C428C378}"/>
              </a:ext>
            </a:extLst>
          </p:cNvPr>
          <p:cNvSpPr txBox="1"/>
          <p:nvPr/>
        </p:nvSpPr>
        <p:spPr>
          <a:xfrm>
            <a:off x="152400" y="1133356"/>
            <a:ext cx="8839200" cy="5724644"/>
          </a:xfrm>
          <a:prstGeom prst="rect">
            <a:avLst/>
          </a:prstGeom>
          <a:noFill/>
        </p:spPr>
        <p:txBody>
          <a:bodyPr wrap="square">
            <a:spAutoFit/>
          </a:bodyPr>
          <a:lstStyle/>
          <a:p>
            <a:pPr marL="285750" indent="-285750">
              <a:spcBef>
                <a:spcPts val="1200"/>
              </a:spcBef>
              <a:buClr>
                <a:srgbClr val="941651"/>
              </a:buClr>
              <a:buFont typeface="Menlo Italic" panose="020B0609030804020204" pitchFamily="49" charset="0"/>
              <a:buChar char="▹"/>
              <a:defRPr/>
            </a:pPr>
            <a:r>
              <a:rPr lang="en-US" sz="2400" b="1" dirty="0">
                <a:latin typeface="Arial" panose="020B0604020202020204" pitchFamily="34" charset="0"/>
                <a:cs typeface="Arial" panose="020B0604020202020204" pitchFamily="34" charset="0"/>
              </a:rPr>
              <a:t>Part A</a:t>
            </a:r>
            <a:r>
              <a:rPr lang="en-US" sz="2400" dirty="0">
                <a:latin typeface="Arial" panose="020B0604020202020204" pitchFamily="34" charset="0"/>
                <a:cs typeface="Arial" panose="020B0604020202020204" pitchFamily="34" charset="0"/>
              </a:rPr>
              <a:t> covers inpatient hospital stays, skilled nursing facilities, some home health visits and hospice (end-of-life) care (but not custodial—or “long-term”—care).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Most people qualify for premium-free Part A through the Medicare taxes they or their spouse paid during their working years (at least 40 quarters [10 years]). (For those who don’t, premiums can be up to $</a:t>
            </a:r>
            <a:r>
              <a:rPr lang="en-US" dirty="0">
                <a:latin typeface="Arial" panose="020B0604020202020204" pitchFamily="34" charset="0"/>
                <a:cs typeface="Arial" panose="020B0604020202020204" pitchFamily="34" charset="0"/>
              </a:rPr>
              <a:t>518</a:t>
            </a:r>
            <a:r>
              <a:rPr lang="en-US" sz="2400" dirty="0">
                <a:latin typeface="Arial" panose="020B0604020202020204" pitchFamily="34" charset="0"/>
                <a:cs typeface="Arial" panose="020B0604020202020204" pitchFamily="34" charset="0"/>
              </a:rPr>
              <a:t> a month in 2025.)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Part A benefits are subject to a deductible (the amount you pay before Medicare kicks in; $1,676 in 2025) and require copayments or coinsurance (a flat fee or a percentage of the service cost that you must pay) for extended inpatient hospital and nursing facility stays. There’s no yearly limit on out-of-pocket expenses.</a:t>
            </a:r>
          </a:p>
          <a:p>
            <a:pPr>
              <a:spcBef>
                <a:spcPts val="1200"/>
              </a:spcBef>
              <a:buClr>
                <a:srgbClr val="941651"/>
              </a:buClr>
              <a:defRPr/>
            </a:pPr>
            <a:endParaRPr lang="en-US" sz="2400" b="1"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95FD-6918-011E-7D71-3962E05BDBB7}"/>
              </a:ext>
            </a:extLst>
          </p:cNvPr>
          <p:cNvSpPr>
            <a:spLocks noGrp="1"/>
          </p:cNvSpPr>
          <p:nvPr>
            <p:ph type="title"/>
          </p:nvPr>
        </p:nvSpPr>
        <p:spPr>
          <a:xfrm>
            <a:off x="450850" y="981076"/>
            <a:ext cx="8229600" cy="1143000"/>
          </a:xfrm>
        </p:spPr>
        <p:txBody>
          <a:bodyPr/>
          <a:lstStyle/>
          <a:p>
            <a:r>
              <a:rPr lang="en-US" dirty="0"/>
              <a:t>Part A Coinsurance (2026)</a:t>
            </a:r>
          </a:p>
        </p:txBody>
      </p:sp>
      <p:sp>
        <p:nvSpPr>
          <p:cNvPr id="3" name="Content Placeholder 2">
            <a:extLst>
              <a:ext uri="{FF2B5EF4-FFF2-40B4-BE49-F238E27FC236}">
                <a16:creationId xmlns:a16="http://schemas.microsoft.com/office/drawing/2014/main" id="{C68E5942-AADD-8635-387C-02C24AF528E0}"/>
              </a:ext>
            </a:extLst>
          </p:cNvPr>
          <p:cNvSpPr>
            <a:spLocks noGrp="1"/>
          </p:cNvSpPr>
          <p:nvPr>
            <p:ph idx="1"/>
          </p:nvPr>
        </p:nvSpPr>
        <p:spPr>
          <a:xfrm>
            <a:off x="120650" y="2128838"/>
            <a:ext cx="8902700" cy="4364037"/>
          </a:xfrm>
        </p:spPr>
        <p:txBody>
          <a:bodyPr/>
          <a:lstStyle/>
          <a:p>
            <a:r>
              <a:rPr lang="en-US" sz="2800" dirty="0"/>
              <a:t>For hospital stays</a:t>
            </a:r>
          </a:p>
          <a:p>
            <a:pPr lvl="1"/>
            <a:r>
              <a:rPr lang="en-US" dirty="0"/>
              <a:t>Days 1-60: $0 per day</a:t>
            </a:r>
          </a:p>
          <a:p>
            <a:pPr lvl="2"/>
            <a:r>
              <a:rPr lang="en-US" sz="2000" dirty="0"/>
              <a:t>after Part A deductible ($1,736) for each inpatient hospital benefit period, before Original Medicare starts to pay.</a:t>
            </a:r>
          </a:p>
          <a:p>
            <a:pPr lvl="2"/>
            <a:r>
              <a:rPr lang="en-US" sz="2000" dirty="0"/>
              <a:t>There’s no limit to the number of benefit periods in a year. </a:t>
            </a:r>
          </a:p>
          <a:p>
            <a:pPr lvl="1"/>
            <a:r>
              <a:rPr lang="en-US" dirty="0"/>
              <a:t>Days 61-90: $434 per day.</a:t>
            </a:r>
          </a:p>
          <a:p>
            <a:pPr lvl="1"/>
            <a:r>
              <a:rPr lang="en-US" dirty="0"/>
              <a:t>Days 91-150: $868 per day (using lifetime reserve days).</a:t>
            </a:r>
          </a:p>
          <a:p>
            <a:pPr lvl="1"/>
            <a:r>
              <a:rPr lang="en-US" dirty="0"/>
              <a:t>Days 150+: patient pays all costs.</a:t>
            </a:r>
          </a:p>
        </p:txBody>
      </p:sp>
      <p:sp>
        <p:nvSpPr>
          <p:cNvPr id="4" name="Slide Number Placeholder 3">
            <a:extLst>
              <a:ext uri="{FF2B5EF4-FFF2-40B4-BE49-F238E27FC236}">
                <a16:creationId xmlns:a16="http://schemas.microsoft.com/office/drawing/2014/main" id="{0901B1B9-129A-9325-9846-CE3AAB8FAF02}"/>
              </a:ext>
            </a:extLst>
          </p:cNvPr>
          <p:cNvSpPr>
            <a:spLocks noGrp="1"/>
          </p:cNvSpPr>
          <p:nvPr>
            <p:ph type="sldNum" sz="quarter" idx="12"/>
          </p:nvPr>
        </p:nvSpPr>
        <p:spPr/>
        <p:txBody>
          <a:bodyPr/>
          <a:lstStyle/>
          <a:p>
            <a:fld id="{53BFC811-4124-3D46-A7C7-CC938A005B03}" type="slidenum">
              <a:rPr lang="en-US" altLang="en-US" smtClean="0"/>
              <a:pPr/>
              <a:t>6</a:t>
            </a:fld>
            <a:endParaRPr lang="en-US" altLang="en-US" dirty="0"/>
          </a:p>
        </p:txBody>
      </p:sp>
    </p:spTree>
    <p:extLst>
      <p:ext uri="{BB962C8B-B14F-4D97-AF65-F5344CB8AC3E}">
        <p14:creationId xmlns:p14="http://schemas.microsoft.com/office/powerpoint/2010/main" val="136841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95FD-6918-011E-7D71-3962E05BDBB7}"/>
              </a:ext>
            </a:extLst>
          </p:cNvPr>
          <p:cNvSpPr>
            <a:spLocks noGrp="1"/>
          </p:cNvSpPr>
          <p:nvPr>
            <p:ph type="title"/>
          </p:nvPr>
        </p:nvSpPr>
        <p:spPr>
          <a:xfrm>
            <a:off x="457200" y="960438"/>
            <a:ext cx="8229600" cy="1143000"/>
          </a:xfrm>
        </p:spPr>
        <p:txBody>
          <a:bodyPr/>
          <a:lstStyle/>
          <a:p>
            <a:r>
              <a:rPr lang="en-US" dirty="0"/>
              <a:t>Part A Coinsurance (2026)</a:t>
            </a:r>
          </a:p>
        </p:txBody>
      </p:sp>
      <p:sp>
        <p:nvSpPr>
          <p:cNvPr id="3" name="Content Placeholder 2">
            <a:extLst>
              <a:ext uri="{FF2B5EF4-FFF2-40B4-BE49-F238E27FC236}">
                <a16:creationId xmlns:a16="http://schemas.microsoft.com/office/drawing/2014/main" id="{C68E5942-AADD-8635-387C-02C24AF528E0}"/>
              </a:ext>
            </a:extLst>
          </p:cNvPr>
          <p:cNvSpPr>
            <a:spLocks noGrp="1"/>
          </p:cNvSpPr>
          <p:nvPr>
            <p:ph idx="1"/>
          </p:nvPr>
        </p:nvSpPr>
        <p:spPr>
          <a:xfrm>
            <a:off x="266700" y="2078038"/>
            <a:ext cx="8420100" cy="4305300"/>
          </a:xfrm>
        </p:spPr>
        <p:txBody>
          <a:bodyPr/>
          <a:lstStyle/>
          <a:p>
            <a:r>
              <a:rPr lang="en-US" sz="2800" dirty="0"/>
              <a:t>Skilled Nursing Facility (SNF) </a:t>
            </a:r>
          </a:p>
          <a:p>
            <a:pPr lvl="1"/>
            <a:r>
              <a:rPr lang="en-US" sz="2000" dirty="0"/>
              <a:t>Medicare will only cover SNF care after a “qualifying inpatient hospital stay” -  medically necessary inpatient hospital stay of at least 3 days in a row.</a:t>
            </a:r>
          </a:p>
          <a:p>
            <a:pPr lvl="1"/>
            <a:r>
              <a:rPr lang="en-US" sz="2400" dirty="0"/>
              <a:t>Days 1–20: $0 each day </a:t>
            </a:r>
          </a:p>
          <a:p>
            <a:pPr lvl="2"/>
            <a:r>
              <a:rPr lang="en-US" sz="2000" dirty="0"/>
              <a:t>after Part A deductible ($1,736) for each inpatient hospital benefit period, </a:t>
            </a:r>
          </a:p>
          <a:p>
            <a:pPr lvl="1"/>
            <a:r>
              <a:rPr lang="en-US" sz="2400" dirty="0"/>
              <a:t>Days 21-100: $217 per day</a:t>
            </a:r>
          </a:p>
          <a:p>
            <a:pPr lvl="1"/>
            <a:r>
              <a:rPr lang="en-US" sz="2400" dirty="0"/>
              <a:t>Day 101+: NO COVERAGE</a:t>
            </a:r>
          </a:p>
          <a:p>
            <a:r>
              <a:rPr lang="en-US" sz="2800" dirty="0"/>
              <a:t>Nursing home (not in skilled nursing)</a:t>
            </a:r>
          </a:p>
          <a:p>
            <a:pPr lvl="1"/>
            <a:r>
              <a:rPr lang="en-US" sz="2400" dirty="0"/>
              <a:t>No coverage</a:t>
            </a:r>
          </a:p>
        </p:txBody>
      </p:sp>
      <p:sp>
        <p:nvSpPr>
          <p:cNvPr id="4" name="Slide Number Placeholder 3">
            <a:extLst>
              <a:ext uri="{FF2B5EF4-FFF2-40B4-BE49-F238E27FC236}">
                <a16:creationId xmlns:a16="http://schemas.microsoft.com/office/drawing/2014/main" id="{0901B1B9-129A-9325-9846-CE3AAB8FAF02}"/>
              </a:ext>
            </a:extLst>
          </p:cNvPr>
          <p:cNvSpPr>
            <a:spLocks noGrp="1"/>
          </p:cNvSpPr>
          <p:nvPr>
            <p:ph type="sldNum" sz="quarter" idx="12"/>
          </p:nvPr>
        </p:nvSpPr>
        <p:spPr/>
        <p:txBody>
          <a:bodyPr/>
          <a:lstStyle/>
          <a:p>
            <a:fld id="{53BFC811-4124-3D46-A7C7-CC938A005B03}" type="slidenum">
              <a:rPr lang="en-US" altLang="en-US" smtClean="0"/>
              <a:pPr/>
              <a:t>7</a:t>
            </a:fld>
            <a:endParaRPr lang="en-US" altLang="en-US" dirty="0"/>
          </a:p>
        </p:txBody>
      </p:sp>
    </p:spTree>
    <p:extLst>
      <p:ext uri="{BB962C8B-B14F-4D97-AF65-F5344CB8AC3E}">
        <p14:creationId xmlns:p14="http://schemas.microsoft.com/office/powerpoint/2010/main" val="210932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23043C-4790-9546-9CC4-1F58C428C378}"/>
              </a:ext>
            </a:extLst>
          </p:cNvPr>
          <p:cNvSpPr txBox="1"/>
          <p:nvPr/>
        </p:nvSpPr>
        <p:spPr>
          <a:xfrm>
            <a:off x="152400" y="1133356"/>
            <a:ext cx="8839200" cy="5724644"/>
          </a:xfrm>
          <a:prstGeom prst="rect">
            <a:avLst/>
          </a:prstGeom>
          <a:noFill/>
        </p:spPr>
        <p:txBody>
          <a:bodyPr wrap="square">
            <a:spAutoFit/>
          </a:bodyPr>
          <a:lstStyle/>
          <a:p>
            <a:pPr marL="285750" indent="-285750">
              <a:spcBef>
                <a:spcPts val="1200"/>
              </a:spcBef>
              <a:buClr>
                <a:srgbClr val="941651"/>
              </a:buClr>
              <a:buFont typeface="Menlo Italic" panose="020B0609030804020204" pitchFamily="49" charset="0"/>
              <a:buChar char="▹"/>
              <a:defRPr/>
            </a:pPr>
            <a:r>
              <a:rPr lang="en-US" sz="2400" b="1" dirty="0">
                <a:latin typeface="Arial" panose="020B0604020202020204" pitchFamily="34" charset="0"/>
                <a:cs typeface="Arial" panose="020B0604020202020204" pitchFamily="34" charset="0"/>
              </a:rPr>
              <a:t>Part B</a:t>
            </a:r>
            <a:r>
              <a:rPr lang="en-US" sz="2400" dirty="0">
                <a:latin typeface="Arial" panose="020B0604020202020204" pitchFamily="34" charset="0"/>
                <a:cs typeface="Arial" panose="020B0604020202020204" pitchFamily="34" charset="0"/>
              </a:rPr>
              <a:t> covers physician visits, outpatient services (X-rays, lab tests, etc.), some doctor-requested medical equipment (a wheelchair, for example) and some other medically necessary miscellaneous services or supplies.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You typically pay a monthly premium for Part B (from around $185 per month, up to a maximum of $628.90, in 2025, depending on income), deducted from your Social Security benefits if you receive them, or billed if you don’t.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You are also subject to a deductible ($</a:t>
            </a:r>
            <a:r>
              <a:rPr lang="en-US" dirty="0">
                <a:latin typeface="Arial" panose="020B0604020202020204" pitchFamily="34" charset="0"/>
                <a:cs typeface="Arial" panose="020B0604020202020204" pitchFamily="34" charset="0"/>
              </a:rPr>
              <a:t>257</a:t>
            </a:r>
            <a:r>
              <a:rPr lang="en-US" sz="2400" dirty="0">
                <a:latin typeface="Arial" panose="020B0604020202020204" pitchFamily="34" charset="0"/>
                <a:cs typeface="Arial" panose="020B0604020202020204" pitchFamily="34" charset="0"/>
              </a:rPr>
              <a:t> in 2025</a:t>
            </a:r>
            <a:r>
              <a:rPr lang="en-US" sz="2400">
                <a:latin typeface="Arial" panose="020B0604020202020204" pitchFamily="34" charset="0"/>
                <a:cs typeface="Arial" panose="020B0604020202020204" pitchFamily="34" charset="0"/>
              </a:rPr>
              <a:t>, $283 in 2026), </a:t>
            </a:r>
            <a:r>
              <a:rPr lang="en-US" sz="2400" dirty="0">
                <a:latin typeface="Arial" panose="020B0604020202020204" pitchFamily="34" charset="0"/>
                <a:cs typeface="Arial" panose="020B0604020202020204" pitchFamily="34" charset="0"/>
              </a:rPr>
              <a:t>and typically 20% coinsurance for most services and supplies, though some preventive services are free. There’s no yearly limit on out-of-pocket expenses. </a:t>
            </a:r>
            <a:r>
              <a:rPr lang="en-US" sz="2400" i="1" dirty="0">
                <a:latin typeface="Arial" panose="020B0604020202020204" pitchFamily="34" charset="0"/>
                <a:cs typeface="Arial" panose="020B0604020202020204" pitchFamily="34" charset="0"/>
              </a:rPr>
              <a:t>Parts A and B together are often referred to as “Original Medicare.” </a:t>
            </a:r>
            <a:endParaRPr lang="en-US" sz="2400" dirty="0">
              <a:latin typeface="Arial" panose="020B0604020202020204" pitchFamily="34" charset="0"/>
              <a:cs typeface="Arial" panose="020B0604020202020204" pitchFamily="34" charset="0"/>
            </a:endParaRPr>
          </a:p>
          <a:p>
            <a:pPr marL="285750" indent="-285750">
              <a:spcBef>
                <a:spcPts val="1200"/>
              </a:spcBef>
              <a:buClr>
                <a:srgbClr val="941651"/>
              </a:buClr>
              <a:buFont typeface="Menlo Italic" panose="020B0609030804020204" pitchFamily="49" charset="0"/>
              <a:buChar char="▹"/>
              <a:defRPr/>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685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23043C-4790-9546-9CC4-1F58C428C378}"/>
              </a:ext>
            </a:extLst>
          </p:cNvPr>
          <p:cNvSpPr txBox="1"/>
          <p:nvPr/>
        </p:nvSpPr>
        <p:spPr>
          <a:xfrm>
            <a:off x="152400" y="1133356"/>
            <a:ext cx="8839200" cy="5724644"/>
          </a:xfrm>
          <a:prstGeom prst="rect">
            <a:avLst/>
          </a:prstGeom>
          <a:noFill/>
        </p:spPr>
        <p:txBody>
          <a:bodyPr wrap="square">
            <a:spAutoFit/>
          </a:bodyPr>
          <a:lstStyle/>
          <a:p>
            <a:pPr marL="285750" indent="-285750">
              <a:spcBef>
                <a:spcPts val="1200"/>
              </a:spcBef>
              <a:buClr>
                <a:srgbClr val="941651"/>
              </a:buClr>
              <a:buFont typeface="Menlo Italic" panose="020B0609030804020204" pitchFamily="49" charset="0"/>
              <a:buChar char="▹"/>
              <a:defRPr/>
            </a:pPr>
            <a:r>
              <a:rPr lang="en-US" sz="2400" b="1" dirty="0">
                <a:latin typeface="Arial" panose="020B0604020202020204" pitchFamily="34" charset="0"/>
                <a:cs typeface="Arial" panose="020B0604020202020204" pitchFamily="34" charset="0"/>
              </a:rPr>
              <a:t>Part C</a:t>
            </a:r>
            <a:r>
              <a:rPr lang="en-US" sz="2400" dirty="0">
                <a:latin typeface="Arial" panose="020B0604020202020204" pitchFamily="34" charset="0"/>
                <a:cs typeface="Arial" panose="020B0604020202020204" pitchFamily="34" charset="0"/>
              </a:rPr>
              <a:t> refers to </a:t>
            </a:r>
            <a:r>
              <a:rPr lang="en-US" sz="2400" b="1" dirty="0">
                <a:latin typeface="Arial" panose="020B0604020202020204" pitchFamily="34" charset="0"/>
                <a:cs typeface="Arial" panose="020B0604020202020204" pitchFamily="34" charset="0"/>
              </a:rPr>
              <a:t>Medicare Advantage </a:t>
            </a:r>
            <a:r>
              <a:rPr lang="en-US" sz="2400" dirty="0">
                <a:latin typeface="Arial" panose="020B0604020202020204" pitchFamily="34" charset="0"/>
                <a:cs typeface="Arial" panose="020B0604020202020204" pitchFamily="34" charset="0"/>
              </a:rPr>
              <a:t>Plans, which are offered by private insurance companies (HMOs and PPOs, for example) that are approved by Medicare.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Advantage Plans must cover everything provided by Parts A and B (Original Medicare). Most include prescription drug coverage (Part D), and most offer extra coverage, like vision, hearing and/or dental care. </a:t>
            </a:r>
          </a:p>
          <a:p>
            <a:pPr marL="285750" indent="-285750">
              <a:spcBef>
                <a:spcPts val="1200"/>
              </a:spcBef>
              <a:buClr>
                <a:srgbClr val="941651"/>
              </a:buClr>
              <a:buFont typeface="Menlo Italic" panose="020B0609030804020204" pitchFamily="49" charset="0"/>
              <a:buChar char="▹"/>
              <a:defRPr/>
            </a:pPr>
            <a:r>
              <a:rPr lang="en-US" sz="2400" dirty="0">
                <a:latin typeface="Arial" panose="020B0604020202020204" pitchFamily="34" charset="0"/>
                <a:cs typeface="Arial" panose="020B0604020202020204" pitchFamily="34" charset="0"/>
              </a:rPr>
              <a:t>To enroll in Part C, you must already be enrolled in Parts A and B. A monthly Advantage premium is paid in addition to your Part B premium. There is also typically a copay for services. (Medicare Advantage plans are not available in all parts of the U.S., or there may be only one plan available in your region.) </a:t>
            </a:r>
          </a:p>
          <a:p>
            <a:pPr marL="285750" indent="-285750">
              <a:spcBef>
                <a:spcPts val="1200"/>
              </a:spcBef>
              <a:buClr>
                <a:srgbClr val="941651"/>
              </a:buClr>
              <a:buFont typeface="Menlo Italic" panose="020B0609030804020204" pitchFamily="49" charset="0"/>
              <a:buChar char="▹"/>
              <a:defRPr/>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619916"/>
      </p:ext>
    </p:extLst>
  </p:cSld>
  <p:clrMapOvr>
    <a:masterClrMapping/>
  </p:clrMapOvr>
</p:sld>
</file>

<file path=ppt/theme/theme1.xml><?xml version="1.0" encoding="utf-8"?>
<a:theme xmlns:a="http://schemas.openxmlformats.org/drawingml/2006/main" name="XUPowerpointOp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XUPowerpointOpt2.pot</Template>
  <TotalTime>948</TotalTime>
  <Words>4089</Words>
  <Application>Microsoft Office PowerPoint</Application>
  <PresentationFormat>On-screen Show (4:3)</PresentationFormat>
  <Paragraphs>197</Paragraphs>
  <Slides>25</Slides>
  <Notes>9</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25</vt:i4>
      </vt:variant>
    </vt:vector>
  </HeadingPairs>
  <TitlesOfParts>
    <vt:vector size="43" baseType="lpstr">
      <vt:lpstr>Arial</vt:lpstr>
      <vt:lpstr>Arial Narrow Bold</vt:lpstr>
      <vt:lpstr>Calibri</vt:lpstr>
      <vt:lpstr>Lucida Grande</vt:lpstr>
      <vt:lpstr>Menlo Italic</vt:lpstr>
      <vt:lpstr>Rubik</vt:lpstr>
      <vt:lpstr>Times New Roman</vt:lpstr>
      <vt:lpstr>Verdana</vt:lpstr>
      <vt:lpstr>Wingdings</vt:lpstr>
      <vt:lpstr>XUPowerpointOpt2</vt:lpstr>
      <vt:lpstr>1_Office Theme</vt:lpstr>
      <vt:lpstr>2_Office Theme</vt:lpstr>
      <vt:lpstr>3_Office Theme</vt:lpstr>
      <vt:lpstr>4_Office Theme</vt:lpstr>
      <vt:lpstr>5_Office Theme</vt:lpstr>
      <vt:lpstr>6_Office Theme</vt:lpstr>
      <vt:lpstr>7_Office Theme</vt:lpstr>
      <vt:lpstr>8_Office Theme</vt:lpstr>
      <vt:lpstr>Understanding Medicare</vt:lpstr>
      <vt:lpstr>Acknowledgement </vt:lpstr>
      <vt:lpstr>PowerPoint Presentation</vt:lpstr>
      <vt:lpstr>PowerPoint Presentation</vt:lpstr>
      <vt:lpstr>PowerPoint Presentation</vt:lpstr>
      <vt:lpstr>Part A Coinsurance (2026)</vt:lpstr>
      <vt:lpstr>Part A Coinsurance (2026)</vt:lpstr>
      <vt:lpstr>PowerPoint Presentation</vt:lpstr>
      <vt:lpstr>PowerPoint Presentation</vt:lpstr>
      <vt:lpstr>PowerPoint Presentation</vt:lpstr>
      <vt:lpstr>Medigap</vt:lpstr>
      <vt:lpstr>PowerPoint Presentation</vt:lpstr>
      <vt:lpstr>Eligibility for Medicare</vt:lpstr>
      <vt:lpstr>Enrollment</vt:lpstr>
      <vt:lpstr>Penalties for late enrollment</vt:lpstr>
      <vt:lpstr>Financial Assistance</vt:lpstr>
      <vt:lpstr>Special Needs Plans (SNP)</vt:lpstr>
      <vt:lpstr>Companies offering “HELP”</vt:lpstr>
      <vt:lpstr>Observation Status</vt:lpstr>
      <vt:lpstr>Out of Pocket Spending</vt:lpstr>
      <vt:lpstr>Medicare Advantage</vt:lpstr>
      <vt:lpstr>Disenrollment from MA </vt:lpstr>
      <vt:lpstr>Hospice</vt:lpstr>
      <vt:lpstr>Hospice</vt:lpstr>
      <vt:lpstr>PowerPoint Presentation</vt:lpstr>
    </vt:vector>
  </TitlesOfParts>
  <Company>xavier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Edmond Hooker</dc:creator>
  <cp:lastModifiedBy>Zucchero, Renee</cp:lastModifiedBy>
  <cp:revision>60</cp:revision>
  <cp:lastPrinted>2010-08-26T21:03:00Z</cp:lastPrinted>
  <dcterms:created xsi:type="dcterms:W3CDTF">2011-08-14T18:17:45Z</dcterms:created>
  <dcterms:modified xsi:type="dcterms:W3CDTF">2026-01-29T21:45:11Z</dcterms:modified>
</cp:coreProperties>
</file>