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7" r:id="rId1"/>
  </p:sldMasterIdLst>
  <p:notesMasterIdLst>
    <p:notesMasterId r:id="rId35"/>
  </p:notesMasterIdLst>
  <p:handoutMasterIdLst>
    <p:handoutMasterId r:id="rId36"/>
  </p:handoutMasterIdLst>
  <p:sldIdLst>
    <p:sldId id="432" r:id="rId2"/>
    <p:sldId id="324" r:id="rId3"/>
    <p:sldId id="329" r:id="rId4"/>
    <p:sldId id="326" r:id="rId5"/>
    <p:sldId id="340" r:id="rId6"/>
    <p:sldId id="436" r:id="rId7"/>
    <p:sldId id="437" r:id="rId8"/>
    <p:sldId id="438" r:id="rId9"/>
    <p:sldId id="435" r:id="rId10"/>
    <p:sldId id="409" r:id="rId11"/>
    <p:sldId id="392" r:id="rId12"/>
    <p:sldId id="377" r:id="rId13"/>
    <p:sldId id="416" r:id="rId14"/>
    <p:sldId id="417" r:id="rId15"/>
    <p:sldId id="330" r:id="rId16"/>
    <p:sldId id="393" r:id="rId17"/>
    <p:sldId id="425" r:id="rId18"/>
    <p:sldId id="424" r:id="rId19"/>
    <p:sldId id="426" r:id="rId20"/>
    <p:sldId id="429" r:id="rId21"/>
    <p:sldId id="430" r:id="rId22"/>
    <p:sldId id="431" r:id="rId23"/>
    <p:sldId id="327" r:id="rId24"/>
    <p:sldId id="427" r:id="rId25"/>
    <p:sldId id="433" r:id="rId26"/>
    <p:sldId id="434" r:id="rId27"/>
    <p:sldId id="419" r:id="rId28"/>
    <p:sldId id="420" r:id="rId29"/>
    <p:sldId id="421" r:id="rId30"/>
    <p:sldId id="422" r:id="rId31"/>
    <p:sldId id="423" r:id="rId32"/>
    <p:sldId id="428" r:id="rId33"/>
    <p:sldId id="297" r:id="rId34"/>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1pPr>
    <a:lvl2pPr marL="4572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2pPr>
    <a:lvl3pPr marL="9144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3pPr>
    <a:lvl4pPr marL="13716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4pPr>
    <a:lvl5pPr marL="18288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5pPr>
    <a:lvl6pPr marL="22860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6pPr>
    <a:lvl7pPr marL="27432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7pPr>
    <a:lvl8pPr marL="32004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8pPr>
    <a:lvl9pPr marL="36576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5"/>
    <p:restoredTop sz="58987"/>
  </p:normalViewPr>
  <p:slideViewPr>
    <p:cSldViewPr>
      <p:cViewPr varScale="1">
        <p:scale>
          <a:sx n="49" d="100"/>
          <a:sy n="49" d="100"/>
        </p:scale>
        <p:origin x="37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8" d="100"/>
        <a:sy n="108" d="100"/>
      </p:scale>
      <p:origin x="0" y="104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0486A-92DA-B14A-8354-63BD19DBEAA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800A353-42CB-9944-94BE-45B922B35F42}">
      <dgm:prSet phldrT="[Text]"/>
      <dgm:spPr>
        <a:solidFill>
          <a:srgbClr val="92D050"/>
        </a:solidFill>
      </dgm:spPr>
      <dgm:t>
        <a:bodyPr/>
        <a:lstStyle/>
        <a:p>
          <a:r>
            <a:rPr lang="en-US" dirty="0"/>
            <a:t>65 or older and eligible for Social Security</a:t>
          </a:r>
        </a:p>
      </dgm:t>
    </dgm:pt>
    <dgm:pt modelId="{AD5CB57B-A85B-9544-A055-8107CB427044}" type="parTrans" cxnId="{6440CA42-D063-9E46-9137-A11029059A0E}">
      <dgm:prSet/>
      <dgm:spPr/>
      <dgm:t>
        <a:bodyPr/>
        <a:lstStyle/>
        <a:p>
          <a:endParaRPr lang="en-US"/>
        </a:p>
      </dgm:t>
    </dgm:pt>
    <dgm:pt modelId="{7EFBAC0E-A884-BE40-B0BC-F3CA578ADE6C}" type="sibTrans" cxnId="{6440CA42-D063-9E46-9137-A11029059A0E}">
      <dgm:prSet/>
      <dgm:spPr/>
      <dgm:t>
        <a:bodyPr/>
        <a:lstStyle/>
        <a:p>
          <a:endParaRPr lang="en-US"/>
        </a:p>
      </dgm:t>
    </dgm:pt>
    <dgm:pt modelId="{445CD5EB-D1E9-8444-8082-CC655754ECDF}">
      <dgm:prSet phldrT="[Text]"/>
      <dgm:spPr>
        <a:solidFill>
          <a:srgbClr val="92D050"/>
        </a:solidFill>
      </dgm:spPr>
      <dgm:t>
        <a:bodyPr/>
        <a:lstStyle/>
        <a:p>
          <a:r>
            <a:rPr lang="en-US" dirty="0"/>
            <a:t>Have ALS or Lou Gehrig’s disease</a:t>
          </a:r>
        </a:p>
      </dgm:t>
    </dgm:pt>
    <dgm:pt modelId="{5E496F42-E663-634E-B40A-2AC4C3307C44}" type="parTrans" cxnId="{9698F3E5-E127-0E43-BB14-D6ACCD2FEC6B}">
      <dgm:prSet/>
      <dgm:spPr/>
      <dgm:t>
        <a:bodyPr/>
        <a:lstStyle/>
        <a:p>
          <a:endParaRPr lang="en-US"/>
        </a:p>
      </dgm:t>
    </dgm:pt>
    <dgm:pt modelId="{D846492D-8726-5B40-A595-D19E802A3D75}" type="sibTrans" cxnId="{9698F3E5-E127-0E43-BB14-D6ACCD2FEC6B}">
      <dgm:prSet/>
      <dgm:spPr/>
      <dgm:t>
        <a:bodyPr/>
        <a:lstStyle/>
        <a:p>
          <a:endParaRPr lang="en-US"/>
        </a:p>
      </dgm:t>
    </dgm:pt>
    <dgm:pt modelId="{32A8AB29-BC21-024A-981E-78FE999E2C59}">
      <dgm:prSet phldrT="[Text]"/>
      <dgm:spPr>
        <a:solidFill>
          <a:srgbClr val="92D050"/>
        </a:solidFill>
      </dgm:spPr>
      <dgm:t>
        <a:bodyPr/>
        <a:lstStyle/>
        <a:p>
          <a:r>
            <a:rPr lang="en-US" dirty="0"/>
            <a:t>Have end-stage renal disease</a:t>
          </a:r>
        </a:p>
      </dgm:t>
    </dgm:pt>
    <dgm:pt modelId="{0D2222BD-AF72-0B43-92A2-8074772BDD29}" type="parTrans" cxnId="{367CDE2B-2567-B549-8309-2606F45E055D}">
      <dgm:prSet/>
      <dgm:spPr/>
      <dgm:t>
        <a:bodyPr/>
        <a:lstStyle/>
        <a:p>
          <a:endParaRPr lang="en-US"/>
        </a:p>
      </dgm:t>
    </dgm:pt>
    <dgm:pt modelId="{35ADA9F8-46AD-2340-85D1-7BBB3ED06B52}" type="sibTrans" cxnId="{367CDE2B-2567-B549-8309-2606F45E055D}">
      <dgm:prSet/>
      <dgm:spPr/>
      <dgm:t>
        <a:bodyPr/>
        <a:lstStyle/>
        <a:p>
          <a:endParaRPr lang="en-US"/>
        </a:p>
      </dgm:t>
    </dgm:pt>
    <dgm:pt modelId="{0A97B127-A6D1-E041-8FF4-937655A7EAE8}">
      <dgm:prSet phldrT="[Text]"/>
      <dgm:spPr>
        <a:solidFill>
          <a:srgbClr val="92D050"/>
        </a:solidFill>
      </dgm:spPr>
      <dgm:t>
        <a:bodyPr/>
        <a:lstStyle/>
        <a:p>
          <a:r>
            <a:rPr lang="en-US" dirty="0"/>
            <a:t>Are permanently disabled (2 years +)</a:t>
          </a:r>
        </a:p>
      </dgm:t>
    </dgm:pt>
    <dgm:pt modelId="{CA4A05DF-CBA0-2F4E-96FA-132A3FC6702C}" type="parTrans" cxnId="{C7E3C62E-7502-FC47-8F4B-04DB3525F6AD}">
      <dgm:prSet/>
      <dgm:spPr/>
      <dgm:t>
        <a:bodyPr/>
        <a:lstStyle/>
        <a:p>
          <a:endParaRPr lang="en-US"/>
        </a:p>
      </dgm:t>
    </dgm:pt>
    <dgm:pt modelId="{89CB2311-62BC-3F4E-97A4-7F1A0AA34E3A}" type="sibTrans" cxnId="{C7E3C62E-7502-FC47-8F4B-04DB3525F6AD}">
      <dgm:prSet/>
      <dgm:spPr/>
      <dgm:t>
        <a:bodyPr/>
        <a:lstStyle/>
        <a:p>
          <a:endParaRPr lang="en-US"/>
        </a:p>
      </dgm:t>
    </dgm:pt>
    <dgm:pt modelId="{3800889B-4AF6-6444-B1A3-44D4DC7A38E7}" type="pres">
      <dgm:prSet presAssocID="{5020486A-92DA-B14A-8354-63BD19DBEAA3}" presName="matrix" presStyleCnt="0">
        <dgm:presLayoutVars>
          <dgm:chMax val="1"/>
          <dgm:dir/>
          <dgm:resizeHandles val="exact"/>
        </dgm:presLayoutVars>
      </dgm:prSet>
      <dgm:spPr/>
    </dgm:pt>
    <dgm:pt modelId="{81C851F1-B695-BB4B-85D0-5233DE94C372}" type="pres">
      <dgm:prSet presAssocID="{5020486A-92DA-B14A-8354-63BD19DBEAA3}" presName="diamond" presStyleLbl="bgShp" presStyleIdx="0" presStyleCnt="1"/>
      <dgm:spPr>
        <a:solidFill>
          <a:schemeClr val="accent4">
            <a:lumMod val="75000"/>
          </a:schemeClr>
        </a:solidFill>
      </dgm:spPr>
    </dgm:pt>
    <dgm:pt modelId="{2CEB4591-0130-2E4E-BC2B-5929EC4BB83E}" type="pres">
      <dgm:prSet presAssocID="{5020486A-92DA-B14A-8354-63BD19DBEAA3}" presName="quad1" presStyleLbl="node1" presStyleIdx="0" presStyleCnt="4">
        <dgm:presLayoutVars>
          <dgm:chMax val="0"/>
          <dgm:chPref val="0"/>
          <dgm:bulletEnabled val="1"/>
        </dgm:presLayoutVars>
      </dgm:prSet>
      <dgm:spPr/>
    </dgm:pt>
    <dgm:pt modelId="{082D5DC6-B206-3C44-8FDC-3D552E409B4E}" type="pres">
      <dgm:prSet presAssocID="{5020486A-92DA-B14A-8354-63BD19DBEAA3}" presName="quad2" presStyleLbl="node1" presStyleIdx="1" presStyleCnt="4">
        <dgm:presLayoutVars>
          <dgm:chMax val="0"/>
          <dgm:chPref val="0"/>
          <dgm:bulletEnabled val="1"/>
        </dgm:presLayoutVars>
      </dgm:prSet>
      <dgm:spPr/>
    </dgm:pt>
    <dgm:pt modelId="{FBFB7E57-6EE4-D44A-917C-8B269B1AC18C}" type="pres">
      <dgm:prSet presAssocID="{5020486A-92DA-B14A-8354-63BD19DBEAA3}" presName="quad3" presStyleLbl="node1" presStyleIdx="2" presStyleCnt="4">
        <dgm:presLayoutVars>
          <dgm:chMax val="0"/>
          <dgm:chPref val="0"/>
          <dgm:bulletEnabled val="1"/>
        </dgm:presLayoutVars>
      </dgm:prSet>
      <dgm:spPr/>
    </dgm:pt>
    <dgm:pt modelId="{CE77C51C-8FF7-374F-A060-AC8F68598116}" type="pres">
      <dgm:prSet presAssocID="{5020486A-92DA-B14A-8354-63BD19DBEAA3}" presName="quad4" presStyleLbl="node1" presStyleIdx="3" presStyleCnt="4">
        <dgm:presLayoutVars>
          <dgm:chMax val="0"/>
          <dgm:chPref val="0"/>
          <dgm:bulletEnabled val="1"/>
        </dgm:presLayoutVars>
      </dgm:prSet>
      <dgm:spPr/>
    </dgm:pt>
  </dgm:ptLst>
  <dgm:cxnLst>
    <dgm:cxn modelId="{EA6ECF13-4B48-9848-AF29-05AF0B8244C1}" type="presOf" srcId="{0A97B127-A6D1-E041-8FF4-937655A7EAE8}" destId="{CE77C51C-8FF7-374F-A060-AC8F68598116}" srcOrd="0" destOrd="0" presId="urn:microsoft.com/office/officeart/2005/8/layout/matrix3"/>
    <dgm:cxn modelId="{6CDEB31A-78A3-6140-A801-285644E83634}" type="presOf" srcId="{5020486A-92DA-B14A-8354-63BD19DBEAA3}" destId="{3800889B-4AF6-6444-B1A3-44D4DC7A38E7}" srcOrd="0" destOrd="0" presId="urn:microsoft.com/office/officeart/2005/8/layout/matrix3"/>
    <dgm:cxn modelId="{367CDE2B-2567-B549-8309-2606F45E055D}" srcId="{5020486A-92DA-B14A-8354-63BD19DBEAA3}" destId="{32A8AB29-BC21-024A-981E-78FE999E2C59}" srcOrd="2" destOrd="0" parTransId="{0D2222BD-AF72-0B43-92A2-8074772BDD29}" sibTransId="{35ADA9F8-46AD-2340-85D1-7BBB3ED06B52}"/>
    <dgm:cxn modelId="{C7E3C62E-7502-FC47-8F4B-04DB3525F6AD}" srcId="{5020486A-92DA-B14A-8354-63BD19DBEAA3}" destId="{0A97B127-A6D1-E041-8FF4-937655A7EAE8}" srcOrd="3" destOrd="0" parTransId="{CA4A05DF-CBA0-2F4E-96FA-132A3FC6702C}" sibTransId="{89CB2311-62BC-3F4E-97A4-7F1A0AA34E3A}"/>
    <dgm:cxn modelId="{607BC12F-D593-1C49-B682-BA6708D137D8}" type="presOf" srcId="{445CD5EB-D1E9-8444-8082-CC655754ECDF}" destId="{082D5DC6-B206-3C44-8FDC-3D552E409B4E}" srcOrd="0" destOrd="0" presId="urn:microsoft.com/office/officeart/2005/8/layout/matrix3"/>
    <dgm:cxn modelId="{6440CA42-D063-9E46-9137-A11029059A0E}" srcId="{5020486A-92DA-B14A-8354-63BD19DBEAA3}" destId="{6800A353-42CB-9944-94BE-45B922B35F42}" srcOrd="0" destOrd="0" parTransId="{AD5CB57B-A85B-9544-A055-8107CB427044}" sibTransId="{7EFBAC0E-A884-BE40-B0BC-F3CA578ADE6C}"/>
    <dgm:cxn modelId="{F3A8CA43-EB03-F24D-8CC2-783FFDFF9B39}" type="presOf" srcId="{32A8AB29-BC21-024A-981E-78FE999E2C59}" destId="{FBFB7E57-6EE4-D44A-917C-8B269B1AC18C}" srcOrd="0" destOrd="0" presId="urn:microsoft.com/office/officeart/2005/8/layout/matrix3"/>
    <dgm:cxn modelId="{D433755F-B5CF-A043-89C7-F5257A0CD256}" type="presOf" srcId="{6800A353-42CB-9944-94BE-45B922B35F42}" destId="{2CEB4591-0130-2E4E-BC2B-5929EC4BB83E}" srcOrd="0" destOrd="0" presId="urn:microsoft.com/office/officeart/2005/8/layout/matrix3"/>
    <dgm:cxn modelId="{9698F3E5-E127-0E43-BB14-D6ACCD2FEC6B}" srcId="{5020486A-92DA-B14A-8354-63BD19DBEAA3}" destId="{445CD5EB-D1E9-8444-8082-CC655754ECDF}" srcOrd="1" destOrd="0" parTransId="{5E496F42-E663-634E-B40A-2AC4C3307C44}" sibTransId="{D846492D-8726-5B40-A595-D19E802A3D75}"/>
    <dgm:cxn modelId="{6D62F4AF-9CAE-604C-84A1-5BA554F467D3}" type="presParOf" srcId="{3800889B-4AF6-6444-B1A3-44D4DC7A38E7}" destId="{81C851F1-B695-BB4B-85D0-5233DE94C372}" srcOrd="0" destOrd="0" presId="urn:microsoft.com/office/officeart/2005/8/layout/matrix3"/>
    <dgm:cxn modelId="{DC24C52C-401C-8547-8358-2FE9051669C9}" type="presParOf" srcId="{3800889B-4AF6-6444-B1A3-44D4DC7A38E7}" destId="{2CEB4591-0130-2E4E-BC2B-5929EC4BB83E}" srcOrd="1" destOrd="0" presId="urn:microsoft.com/office/officeart/2005/8/layout/matrix3"/>
    <dgm:cxn modelId="{2D5AA613-F9E6-A547-B5B1-4063C8B8B69F}" type="presParOf" srcId="{3800889B-4AF6-6444-B1A3-44D4DC7A38E7}" destId="{082D5DC6-B206-3C44-8FDC-3D552E409B4E}" srcOrd="2" destOrd="0" presId="urn:microsoft.com/office/officeart/2005/8/layout/matrix3"/>
    <dgm:cxn modelId="{0F33CFD5-8019-6D48-B251-67EF29322CC2}" type="presParOf" srcId="{3800889B-4AF6-6444-B1A3-44D4DC7A38E7}" destId="{FBFB7E57-6EE4-D44A-917C-8B269B1AC18C}" srcOrd="3" destOrd="0" presId="urn:microsoft.com/office/officeart/2005/8/layout/matrix3"/>
    <dgm:cxn modelId="{5E9DF5A7-F905-C14E-B44D-A752F0442C81}" type="presParOf" srcId="{3800889B-4AF6-6444-B1A3-44D4DC7A38E7}" destId="{CE77C51C-8FF7-374F-A060-AC8F6859811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851F1-B695-BB4B-85D0-5233DE94C372}">
      <dsp:nvSpPr>
        <dsp:cNvPr id="0" name=""/>
        <dsp:cNvSpPr/>
      </dsp:nvSpPr>
      <dsp:spPr>
        <a:xfrm>
          <a:off x="1869281" y="0"/>
          <a:ext cx="5253037" cy="5253037"/>
        </a:xfrm>
        <a:prstGeom prst="diamond">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2CEB4591-0130-2E4E-BC2B-5929EC4BB83E}">
      <dsp:nvSpPr>
        <dsp:cNvPr id="0" name=""/>
        <dsp:cNvSpPr/>
      </dsp:nvSpPr>
      <dsp:spPr>
        <a:xfrm>
          <a:off x="2368319" y="499038"/>
          <a:ext cx="2048684" cy="204868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65 or older and eligible for Social Security</a:t>
          </a:r>
        </a:p>
      </dsp:txBody>
      <dsp:txXfrm>
        <a:off x="2468328" y="599047"/>
        <a:ext cx="1848666" cy="1848666"/>
      </dsp:txXfrm>
    </dsp:sp>
    <dsp:sp modelId="{082D5DC6-B206-3C44-8FDC-3D552E409B4E}">
      <dsp:nvSpPr>
        <dsp:cNvPr id="0" name=""/>
        <dsp:cNvSpPr/>
      </dsp:nvSpPr>
      <dsp:spPr>
        <a:xfrm>
          <a:off x="4574595" y="499038"/>
          <a:ext cx="2048684" cy="204868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Have ALS or Lou Gehrig’s disease</a:t>
          </a:r>
        </a:p>
      </dsp:txBody>
      <dsp:txXfrm>
        <a:off x="4674604" y="599047"/>
        <a:ext cx="1848666" cy="1848666"/>
      </dsp:txXfrm>
    </dsp:sp>
    <dsp:sp modelId="{FBFB7E57-6EE4-D44A-917C-8B269B1AC18C}">
      <dsp:nvSpPr>
        <dsp:cNvPr id="0" name=""/>
        <dsp:cNvSpPr/>
      </dsp:nvSpPr>
      <dsp:spPr>
        <a:xfrm>
          <a:off x="2368319" y="2705314"/>
          <a:ext cx="2048684" cy="204868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Have end-stage renal disease</a:t>
          </a:r>
        </a:p>
      </dsp:txBody>
      <dsp:txXfrm>
        <a:off x="2468328" y="2805323"/>
        <a:ext cx="1848666" cy="1848666"/>
      </dsp:txXfrm>
    </dsp:sp>
    <dsp:sp modelId="{CE77C51C-8FF7-374F-A060-AC8F68598116}">
      <dsp:nvSpPr>
        <dsp:cNvPr id="0" name=""/>
        <dsp:cNvSpPr/>
      </dsp:nvSpPr>
      <dsp:spPr>
        <a:xfrm>
          <a:off x="4574595" y="2705314"/>
          <a:ext cx="2048684" cy="204868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Are permanently disabled (2 years +)</a:t>
          </a:r>
        </a:p>
      </dsp:txBody>
      <dsp:txXfrm>
        <a:off x="4674604" y="2805323"/>
        <a:ext cx="1848666" cy="184866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38A3600E-FD75-5447-BE4A-F06521308710}"/>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sym typeface="Wingdings" charset="0"/>
              </a:defRPr>
            </a:lvl1pPr>
          </a:lstStyle>
          <a:p>
            <a:pPr>
              <a:defRPr/>
            </a:pPr>
            <a:endParaRPr lang="en-US"/>
          </a:p>
        </p:txBody>
      </p:sp>
      <p:sp>
        <p:nvSpPr>
          <p:cNvPr id="122883" name="Rectangle 3">
            <a:extLst>
              <a:ext uri="{FF2B5EF4-FFF2-40B4-BE49-F238E27FC236}">
                <a16:creationId xmlns:a16="http://schemas.microsoft.com/office/drawing/2014/main" id="{D6077A0D-2CBC-ED4B-BF7D-F3DE6CB49D38}"/>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sym typeface="Wingdings" charset="0"/>
              </a:defRPr>
            </a:lvl1pPr>
          </a:lstStyle>
          <a:p>
            <a:pPr>
              <a:defRPr/>
            </a:pPr>
            <a:endParaRPr lang="en-US"/>
          </a:p>
        </p:txBody>
      </p:sp>
      <p:sp>
        <p:nvSpPr>
          <p:cNvPr id="122884" name="Rectangle 4">
            <a:extLst>
              <a:ext uri="{FF2B5EF4-FFF2-40B4-BE49-F238E27FC236}">
                <a16:creationId xmlns:a16="http://schemas.microsoft.com/office/drawing/2014/main" id="{00BBEF34-C7C9-A647-9001-857F44E90578}"/>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sym typeface="Wingdings" charset="0"/>
              </a:defRPr>
            </a:lvl1pPr>
          </a:lstStyle>
          <a:p>
            <a:pPr>
              <a:defRPr/>
            </a:pPr>
            <a:endParaRPr lang="en-US"/>
          </a:p>
        </p:txBody>
      </p:sp>
      <p:sp>
        <p:nvSpPr>
          <p:cNvPr id="122885" name="Rectangle 5">
            <a:extLst>
              <a:ext uri="{FF2B5EF4-FFF2-40B4-BE49-F238E27FC236}">
                <a16:creationId xmlns:a16="http://schemas.microsoft.com/office/drawing/2014/main" id="{C55AEDFA-3735-514D-8342-5B5C5A59ACE5}"/>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19BF0EFE-780F-754E-AD64-03D5C1F9BA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7C47EC5-874A-5241-9A4A-626053B41489}"/>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26627" name="Rectangle 3">
            <a:extLst>
              <a:ext uri="{FF2B5EF4-FFF2-40B4-BE49-F238E27FC236}">
                <a16:creationId xmlns:a16="http://schemas.microsoft.com/office/drawing/2014/main" id="{33B27B23-F06D-F745-816A-6530CF03EFA9}"/>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8196" name="Rectangle 4">
            <a:extLst>
              <a:ext uri="{FF2B5EF4-FFF2-40B4-BE49-F238E27FC236}">
                <a16:creationId xmlns:a16="http://schemas.microsoft.com/office/drawing/2014/main" id="{EEBB21D7-E4AD-A64A-BF08-9B31528D8E1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82E5DD23-BE36-0F42-93CC-9A254792255C}"/>
              </a:ext>
            </a:extLst>
          </p:cNvPr>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5E6659B3-98F2-F34B-8829-916F82692430}"/>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26631" name="Rectangle 7">
            <a:extLst>
              <a:ext uri="{FF2B5EF4-FFF2-40B4-BE49-F238E27FC236}">
                <a16:creationId xmlns:a16="http://schemas.microsoft.com/office/drawing/2014/main" id="{1C41AF79-40E6-A94D-8F55-169AC38FA56E}"/>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45C8E5E4-3AA0-8D48-B5B5-EF5133C0BC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B4904460-D103-974F-893E-CD343A5C97D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79F24CCE-368A-D34B-B7DA-53E7253EBC99}" type="slidenum">
              <a:rPr lang="en-US" altLang="en-US" sz="1200" smtClean="0">
                <a:latin typeface="Times New Roman" panose="02020603050405020304" pitchFamily="18" charset="0"/>
              </a:rPr>
              <a:pPr/>
              <a:t>2</a:t>
            </a:fld>
            <a:endParaRPr lang="en-US" altLang="en-US" sz="1200">
              <a:latin typeface="Times New Roman" panose="02020603050405020304" pitchFamily="18" charset="0"/>
            </a:endParaRPr>
          </a:p>
        </p:txBody>
      </p:sp>
      <p:sp>
        <p:nvSpPr>
          <p:cNvPr id="11266" name="Rectangle 2">
            <a:extLst>
              <a:ext uri="{FF2B5EF4-FFF2-40B4-BE49-F238E27FC236}">
                <a16:creationId xmlns:a16="http://schemas.microsoft.com/office/drawing/2014/main" id="{6BA98875-415D-314C-801F-81039998A1B4}"/>
              </a:ext>
            </a:extLst>
          </p:cNvPr>
          <p:cNvSpPr>
            <a:spLocks noGrp="1" noRot="1" noChangeAspect="1" noChangeArrowheads="1" noTextEdit="1"/>
          </p:cNvSpPr>
          <p:nvPr>
            <p:ph type="sldImg"/>
          </p:nvPr>
        </p:nvSpPr>
        <p:spPr>
          <a:xfrm>
            <a:off x="1257300" y="228600"/>
            <a:ext cx="4267200" cy="3200400"/>
          </a:xfrm>
          <a:ln/>
        </p:spPr>
      </p:sp>
      <p:sp>
        <p:nvSpPr>
          <p:cNvPr id="11267" name="Rectangle 3">
            <a:extLst>
              <a:ext uri="{FF2B5EF4-FFF2-40B4-BE49-F238E27FC236}">
                <a16:creationId xmlns:a16="http://schemas.microsoft.com/office/drawing/2014/main" id="{F1CA286B-E4E9-2C47-A2EA-C65F8232BBED}"/>
              </a:ext>
            </a:extLst>
          </p:cNvPr>
          <p:cNvSpPr>
            <a:spLocks noGrp="1" noChangeArrowheads="1"/>
          </p:cNvSpPr>
          <p:nvPr>
            <p:ph type="body" idx="1"/>
          </p:nvPr>
        </p:nvSpPr>
        <p:spPr>
          <a:xfrm>
            <a:off x="0" y="3505200"/>
            <a:ext cx="6858000" cy="5562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8D7D935A-8001-9746-9446-94B0929E41E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EC5E83C0-4F44-6F4B-A1B2-FC82D8677910}" type="slidenum">
              <a:rPr lang="en-US" altLang="en-US" sz="1200" smtClean="0">
                <a:latin typeface="Times New Roman" panose="02020603050405020304" pitchFamily="18" charset="0"/>
              </a:rPr>
              <a:pPr/>
              <a:t>11</a:t>
            </a:fld>
            <a:endParaRPr lang="en-US" altLang="en-US" sz="1200">
              <a:latin typeface="Times New Roman" panose="02020603050405020304" pitchFamily="18" charset="0"/>
            </a:endParaRPr>
          </a:p>
        </p:txBody>
      </p:sp>
      <p:sp>
        <p:nvSpPr>
          <p:cNvPr id="21506" name="Rectangle 2">
            <a:extLst>
              <a:ext uri="{FF2B5EF4-FFF2-40B4-BE49-F238E27FC236}">
                <a16:creationId xmlns:a16="http://schemas.microsoft.com/office/drawing/2014/main" id="{26F077AF-5C5A-3743-8DA7-8F0AAD8B190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5D6F7B0-A056-5249-975E-3B49B9712DDA}"/>
              </a:ext>
            </a:extLst>
          </p:cNvPr>
          <p:cNvSpPr>
            <a:spLocks noGrp="1" noChangeArrowheads="1"/>
          </p:cNvSpPr>
          <p:nvPr>
            <p:ph type="body" idx="1"/>
          </p:nvPr>
        </p:nvSpPr>
        <p:spPr>
          <a:xfrm>
            <a:off x="304800" y="4191000"/>
            <a:ext cx="6324600" cy="48006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r>
              <a:rPr lang="en-US" dirty="0">
                <a:latin typeface="Arial" panose="020B0604020202020204" pitchFamily="34" charset="0"/>
                <a:cs typeface="Arial" panose="020B0604020202020204" pitchFamily="34" charset="0"/>
              </a:rPr>
              <a:t>It’s important to be aware of your eligibility status and Medicare enrollment periods so that you don’t find yourself without medical coverage or have to pay a penalty.</a:t>
            </a:r>
          </a:p>
          <a:p>
            <a:pPr>
              <a:defRP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Parts A and B:</a:t>
            </a:r>
            <a:r>
              <a:rPr lang="en-US" dirty="0">
                <a:latin typeface="Arial" panose="020B0604020202020204" pitchFamily="34" charset="0"/>
                <a:cs typeface="Arial" panose="020B0604020202020204" pitchFamily="34" charset="0"/>
              </a:rPr>
              <a:t> To be eligible for Medicare Part A and Part B, you must be a U.S. citizen or a permanent legal resident for at least five continuous years. You must also meet at least one of the following criteria: </a:t>
            </a:r>
          </a:p>
          <a:p>
            <a:pPr marL="628650"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Be 65 or older and eligible for Social Security payments (check your Social Security eligibility here: https://</a:t>
            </a:r>
            <a:r>
              <a:rPr lang="en-US" dirty="0" err="1">
                <a:latin typeface="Arial" panose="020B0604020202020204" pitchFamily="34" charset="0"/>
                <a:cs typeface="Arial" panose="020B0604020202020204" pitchFamily="34" charset="0"/>
              </a:rPr>
              <a:t>ssabest.benefits.gov</a:t>
            </a:r>
            <a:r>
              <a:rPr lang="en-US"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Be permanently disabled and receive disability benefits for at least two years</a:t>
            </a:r>
          </a:p>
          <a:p>
            <a:pPr marL="628650"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Have permanent kidney failure, requiring dialysis or a kidney transplant, or have Lou Gehrig’s disease (ALS)</a:t>
            </a:r>
          </a:p>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Part C (Advantage): </a:t>
            </a:r>
            <a:r>
              <a:rPr lang="en-US" dirty="0">
                <a:latin typeface="Arial" panose="020B0604020202020204" pitchFamily="34" charset="0"/>
                <a:cs typeface="Arial" panose="020B0604020202020204" pitchFamily="34" charset="0"/>
              </a:rPr>
              <a:t>To be eligible for an Advantage plan, you must already be enrolled in Medicare Part A and Part B, and you must live in the service area of the Advantage plan you choose.</a:t>
            </a:r>
          </a:p>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Part D: </a:t>
            </a:r>
            <a:r>
              <a:rPr lang="en-US" dirty="0">
                <a:latin typeface="Arial" panose="020B0604020202020204" pitchFamily="34" charset="0"/>
                <a:cs typeface="Arial" panose="020B0604020202020204" pitchFamily="34" charset="0"/>
              </a:rPr>
              <a:t>To be eligible for a Medicare prescription drug plan, you must already be enrolled in Medicare Part A and/or Part B and you must live in the service area of the prescription drug plan you choose.</a:t>
            </a:r>
          </a:p>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53B713A-97F7-834B-8D11-059DB45CEB0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C228E091-F7E6-E64C-86C2-D3623BC910C4}"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23554" name="Rectangle 2">
            <a:extLst>
              <a:ext uri="{FF2B5EF4-FFF2-40B4-BE49-F238E27FC236}">
                <a16:creationId xmlns:a16="http://schemas.microsoft.com/office/drawing/2014/main" id="{7BBBDEBF-DC0E-1048-A98E-8843D0BCA144}"/>
              </a:ext>
            </a:extLst>
          </p:cNvPr>
          <p:cNvSpPr>
            <a:spLocks noGrp="1" noRot="1" noChangeAspect="1" noChangeArrowheads="1" noTextEdit="1"/>
          </p:cNvSpPr>
          <p:nvPr>
            <p:ph type="sldImg"/>
          </p:nvPr>
        </p:nvSpPr>
        <p:spPr>
          <a:xfrm>
            <a:off x="2184400" y="228600"/>
            <a:ext cx="2540000" cy="1905000"/>
          </a:xfrm>
          <a:ln/>
        </p:spPr>
      </p:sp>
      <p:sp>
        <p:nvSpPr>
          <p:cNvPr id="23555" name="Rectangle 3">
            <a:extLst>
              <a:ext uri="{FF2B5EF4-FFF2-40B4-BE49-F238E27FC236}">
                <a16:creationId xmlns:a16="http://schemas.microsoft.com/office/drawing/2014/main" id="{2F175325-E528-CF4F-9139-D8A9C4989783}"/>
              </a:ext>
            </a:extLst>
          </p:cNvPr>
          <p:cNvSpPr>
            <a:spLocks noGrp="1" noChangeArrowheads="1"/>
          </p:cNvSpPr>
          <p:nvPr>
            <p:ph type="body" idx="1"/>
          </p:nvPr>
        </p:nvSpPr>
        <p:spPr>
          <a:xfrm>
            <a:off x="76200" y="2209800"/>
            <a:ext cx="6781800" cy="67818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spcBef>
                <a:spcPts val="800"/>
              </a:spcBef>
              <a:defRPr/>
            </a:pPr>
            <a:r>
              <a:rPr lang="en-US" altLang="en-US" sz="1050" b="1" dirty="0">
                <a:latin typeface="Arial" panose="020B0604020202020204" pitchFamily="34" charset="0"/>
                <a:ea typeface="ＭＳ Ｐゴシック" panose="020B0600070205080204" pitchFamily="34" charset="-128"/>
                <a:cs typeface="Arial" panose="020B0604020202020204" pitchFamily="34" charset="0"/>
              </a:rPr>
              <a:t>Parts A and B:</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If you’re already getting Social Security (SS) or Railroad Retirement Board (RRB) benefits, you will automatically be enrolled in Part A and Part B starting the first day of the month you turn 65 (or the previous month if your birthday is on the first day of the month). You should receive your Medicare packet in the mail three months before your coverage starts.</a:t>
            </a:r>
          </a:p>
          <a:p>
            <a:pPr>
              <a:spcBef>
                <a:spcPts val="800"/>
              </a:spcBef>
              <a:defRPr/>
            </a:pPr>
            <a:r>
              <a:rPr lang="en-US" altLang="en-US" sz="1050" dirty="0">
                <a:latin typeface="Arial" panose="020B0604020202020204" pitchFamily="34" charset="0"/>
                <a:ea typeface="ＭＳ Ｐゴシック" panose="020B0600070205080204" pitchFamily="34" charset="-128"/>
                <a:cs typeface="Arial" panose="020B0604020202020204" pitchFamily="34" charset="0"/>
              </a:rPr>
              <a:t>If you’re not yet receiving SS or RRB retirement benefits, your enrollment will not be automatic. The Initial Enrollment Period for Medicare Part A and Part B is the seven-month period that starts three months before the month you turn 65, includes the month you turn 65, and ends three months after the month you turn 65. </a:t>
            </a:r>
          </a:p>
          <a:p>
            <a:pPr>
              <a:spcBef>
                <a:spcPts val="800"/>
              </a:spcBef>
              <a:defRPr/>
            </a:pPr>
            <a:r>
              <a:rPr lang="en-US" altLang="en-US" sz="1050" dirty="0">
                <a:latin typeface="Arial" panose="020B0604020202020204" pitchFamily="34" charset="0"/>
                <a:ea typeface="ＭＳ Ｐゴシック" panose="020B0600070205080204" pitchFamily="34" charset="-128"/>
                <a:cs typeface="Arial" panose="020B0604020202020204" pitchFamily="34" charset="0"/>
              </a:rPr>
              <a:t>Enrollment in Parts A and B is automatic if you have received SS or RRB disability benefits for 24 months or if you have ALS. If you have kidney failure, you need to enroll for Medicare.</a:t>
            </a:r>
          </a:p>
          <a:p>
            <a:pPr>
              <a:spcBef>
                <a:spcPts val="800"/>
              </a:spcBef>
              <a:defRPr/>
            </a:pPr>
            <a:r>
              <a:rPr lang="en-US" altLang="en-US" sz="1050" b="1" dirty="0">
                <a:latin typeface="Arial" panose="020B0604020202020204" pitchFamily="34" charset="0"/>
                <a:ea typeface="ＭＳ Ｐゴシック" panose="020B0600070205080204" pitchFamily="34" charset="-128"/>
                <a:cs typeface="Arial" panose="020B0604020202020204" pitchFamily="34" charset="0"/>
              </a:rPr>
              <a:t>Part C:</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The Initial Enrollment Period for a Medicare Advantage plan is the same as for Original Medicare (Part A and Part B). Or, you can sign up (or switch plans) during the Annual Election Period (AEP), from October 15 to December 7, for coverage effective Jan. 1 of the following year. (Enrollment is not automatic.) You can only leave a Medicare Advantage plan between October 15 and December 7 and between January 1 and February 14. Outside these periods, you can only switch between Medicare Advantage and Original Medicare if you meet certain requirements (moving out of your plan’s service area or moving into or out of a nursing facility, for example). </a:t>
            </a:r>
          </a:p>
          <a:p>
            <a:pPr>
              <a:spcBef>
                <a:spcPts val="800"/>
              </a:spcBef>
              <a:defRPr/>
            </a:pPr>
            <a:r>
              <a:rPr lang="en-US" altLang="en-US" sz="1050" b="1" dirty="0">
                <a:latin typeface="Arial" panose="020B0604020202020204" pitchFamily="34" charset="0"/>
                <a:ea typeface="ＭＳ Ｐゴシック" panose="020B0600070205080204" pitchFamily="34" charset="-128"/>
                <a:cs typeface="Arial" panose="020B0604020202020204" pitchFamily="34" charset="0"/>
              </a:rPr>
              <a:t>Part D:</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You can enroll in prescription drug coverage during your Initial Enrollment Period, which for most people is the same seven-month period as for Original Medicare. (Enrollment is not automatic.) You apply for a Medicare Part D plan or a Medicare Advantage plan that includes drug coverage directly through the insurer offering the plan. You cannot be enrolled in both a Part D plan </a:t>
            </a:r>
            <a:r>
              <a:rPr lang="en-US" altLang="en-US" sz="1050" i="1" dirty="0">
                <a:latin typeface="Arial" panose="020B0604020202020204" pitchFamily="34" charset="0"/>
                <a:ea typeface="ＭＳ Ｐゴシック" panose="020B0600070205080204" pitchFamily="34" charset="-128"/>
                <a:cs typeface="Arial" panose="020B0604020202020204" pitchFamily="34" charset="0"/>
              </a:rPr>
              <a:t>and</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an Advantage plan that includes drug coverage. </a:t>
            </a:r>
          </a:p>
          <a:p>
            <a:pPr>
              <a:spcBef>
                <a:spcPts val="800"/>
              </a:spcBef>
              <a:defRPr/>
            </a:pPr>
            <a:r>
              <a:rPr lang="en-US" altLang="en-US" sz="1050" dirty="0">
                <a:latin typeface="Arial" panose="020B0604020202020204" pitchFamily="34" charset="0"/>
                <a:ea typeface="ＭＳ Ｐゴシック" panose="020B0600070205080204" pitchFamily="34" charset="-128"/>
                <a:cs typeface="Arial" panose="020B0604020202020204" pitchFamily="34" charset="0"/>
              </a:rPr>
              <a:t>You can also enroll in any Medicare coverage—Part A, B, C or D—during a Special Election Period (SEP), without penalty, under certain circumstances (for example, your employer-sponsored coverage ends). Find out what life events qualify you for SEP enrollment: https://</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/sign-up-change-plans/when-can-</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i</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-join-a-health-or-drug-plan/special-circumstances-special-enrollment-periods. You will be required to prove you had “creditable” medical or prescription drug coverage in order to avoid permanent premium penalties (see “Penalties.”)</a:t>
            </a:r>
          </a:p>
          <a:p>
            <a:pPr>
              <a:spcBef>
                <a:spcPts val="800"/>
              </a:spcBef>
              <a:defRPr/>
            </a:pPr>
            <a:r>
              <a:rPr lang="en-US" altLang="en-US" sz="1050" b="1"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sz="105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Open enrollment for </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policies is six months from the first day of the month of your 65th birthday (as long as you are also signed up for Medicare Part B) or within six months of signing up for Medicare Part B. During that period, you can buy any </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policy for the same premium that a person in good health would pay (“guaranteed issue” rights). If you try to buy a </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policy outside this window, you could be turned down due to pre-existing conditions. Or, if you do get coverage, your rates could be higher. </a:t>
            </a:r>
          </a:p>
          <a:p>
            <a:pPr>
              <a:spcBef>
                <a:spcPts val="800"/>
              </a:spcBef>
              <a:defRPr/>
            </a:pPr>
            <a:r>
              <a:rPr lang="en-US" altLang="en-US" sz="1050" dirty="0">
                <a:latin typeface="Arial" panose="020B0604020202020204" pitchFamily="34" charset="0"/>
                <a:ea typeface="ＭＳ Ｐゴシック" panose="020B0600070205080204" pitchFamily="34" charset="-128"/>
                <a:cs typeface="Arial" panose="020B0604020202020204" pitchFamily="34" charset="0"/>
              </a:rPr>
              <a:t>In most cases, when you switch from Medicare Advantage to Original Medicare, you lose your “guaranteed issue” rights for </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An exception is made if you lose Advantage coverage (because you move or the plan stops operating in your area) or if you bought a Medicare Advantage plan when you first became eligible for Medicare and decided within the first 12 months that you weren’t satisfied. In these cases, you can switch to Original Medicare with short-term guaranteed issue rights for a </a:t>
            </a:r>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plan.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8DC1833-487D-664D-A2DF-79BC05BA7150}"/>
              </a:ext>
            </a:extLst>
          </p:cNvPr>
          <p:cNvSpPr>
            <a:spLocks noGrp="1" noRot="1" noChangeAspect="1" noChangeArrowheads="1" noTextEdit="1"/>
          </p:cNvSpPr>
          <p:nvPr>
            <p:ph type="sldImg"/>
          </p:nvPr>
        </p:nvSpPr>
        <p:spPr>
          <a:xfrm>
            <a:off x="2133600" y="228600"/>
            <a:ext cx="2667000" cy="2000250"/>
          </a:xfrm>
          <a:ln/>
        </p:spPr>
      </p:sp>
      <p:sp>
        <p:nvSpPr>
          <p:cNvPr id="25602" name="Notes Placeholder 2">
            <a:extLst>
              <a:ext uri="{FF2B5EF4-FFF2-40B4-BE49-F238E27FC236}">
                <a16:creationId xmlns:a16="http://schemas.microsoft.com/office/drawing/2014/main" id="{ABA14F98-BC53-F94A-8674-33B6A417DFA6}"/>
              </a:ext>
            </a:extLst>
          </p:cNvPr>
          <p:cNvSpPr>
            <a:spLocks noGrp="1"/>
          </p:cNvSpPr>
          <p:nvPr>
            <p:ph type="body" idx="1"/>
          </p:nvPr>
        </p:nvSpPr>
        <p:spPr>
          <a:xfrm>
            <a:off x="0" y="2286000"/>
            <a:ext cx="6858000" cy="6858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defRPr/>
            </a:pPr>
            <a:r>
              <a:rPr lang="en-US" sz="1100" dirty="0">
                <a:latin typeface="Arial" panose="020B0604020202020204" pitchFamily="34" charset="0"/>
                <a:cs typeface="Arial" panose="020B0604020202020204" pitchFamily="34" charset="0"/>
              </a:rPr>
              <a:t>Generally speaking, you should enroll in Medicare Part B when you become eligible. However, there are some exceptions. For example, having “creditable” medical coverage (equal to or better than Medicare’s coverage) through an employer with 20 or more employees could allow you to postpone enrolling in—and paying for—Part B. (For most people, there’s no reason not to enroll in Medicare Part A as soon as you become eligible because there’s no cost for the coverage.)</a:t>
            </a:r>
          </a:p>
          <a:p>
            <a:pPr>
              <a:defRPr/>
            </a:pPr>
            <a:r>
              <a:rPr lang="en-US" sz="1100" dirty="0">
                <a:latin typeface="Arial" panose="020B0604020202020204" pitchFamily="34" charset="0"/>
                <a:cs typeface="Arial" panose="020B0604020202020204" pitchFamily="34" charset="0"/>
              </a:rPr>
              <a:t> </a:t>
            </a:r>
          </a:p>
          <a:p>
            <a:pPr>
              <a:defRPr/>
            </a:pPr>
            <a:r>
              <a:rPr lang="en-US" sz="1100" dirty="0">
                <a:latin typeface="Arial" panose="020B0604020202020204" pitchFamily="34" charset="0"/>
                <a:cs typeface="Arial" panose="020B0604020202020204" pitchFamily="34" charset="0"/>
              </a:rPr>
              <a:t>If you don’t sign up for Medicare Part B when you first become eligible, you may have to pay a 10% penalty for every year between when you first became eligible and when you finally enrolled. This penalty will be added to your monthly premium </a:t>
            </a:r>
            <a:r>
              <a:rPr lang="en-US" sz="1100" i="1" dirty="0">
                <a:latin typeface="Arial" panose="020B0604020202020204" pitchFamily="34" charset="0"/>
                <a:cs typeface="Arial" panose="020B0604020202020204" pitchFamily="34" charset="0"/>
              </a:rPr>
              <a:t>for as long as you have Part B coverage</a:t>
            </a:r>
            <a:r>
              <a:rPr lang="en-US" sz="1100" dirty="0">
                <a:latin typeface="Arial" panose="020B0604020202020204" pitchFamily="34" charset="0"/>
                <a:cs typeface="Arial" panose="020B0604020202020204" pitchFamily="34" charset="0"/>
              </a:rPr>
              <a:t>. (Example: Based on your income, your Part B premiums would be $150 per month. However, because you became eligible for Medicare five years ago and delayed enrollment, you must pay the $150 plus another $15 for each of those five years if you sign up today, or a total of $225 per month for as long as you are enrolled.) If you lose your creditable non-Medicare coverage, you’ll have eight months to enroll in Part B without penalty. Learn more at </a:t>
            </a:r>
            <a:r>
              <a:rPr lang="en-US" sz="1100" dirty="0" err="1">
                <a:latin typeface="Arial" panose="020B0604020202020204" pitchFamily="34" charset="0"/>
                <a:cs typeface="Arial" panose="020B0604020202020204" pitchFamily="34" charset="0"/>
              </a:rPr>
              <a:t>Medicare.gov</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www.medicare.gov</a:t>
            </a:r>
            <a:r>
              <a:rPr lang="en-US" sz="1100" dirty="0">
                <a:latin typeface="Arial" panose="020B0604020202020204" pitchFamily="34" charset="0"/>
                <a:cs typeface="Arial" panose="020B0604020202020204" pitchFamily="34" charset="0"/>
              </a:rPr>
              <a:t>/your-</a:t>
            </a:r>
            <a:r>
              <a:rPr lang="en-US" sz="1100" dirty="0" err="1">
                <a:latin typeface="Arial" panose="020B0604020202020204" pitchFamily="34" charset="0"/>
                <a:cs typeface="Arial" panose="020B0604020202020204" pitchFamily="34" charset="0"/>
              </a:rPr>
              <a:t>medicare</a:t>
            </a:r>
            <a:r>
              <a:rPr lang="en-US" sz="1100" dirty="0">
                <a:latin typeface="Arial" panose="020B0604020202020204" pitchFamily="34" charset="0"/>
                <a:cs typeface="Arial" panose="020B0604020202020204" pitchFamily="34" charset="0"/>
              </a:rPr>
              <a:t>-costs/part-b-costs/part-b-late-enrollment-penalty).</a:t>
            </a:r>
          </a:p>
          <a:p>
            <a:pPr>
              <a:defRPr/>
            </a:pPr>
            <a:endParaRPr lang="en-US" sz="1100" dirty="0">
              <a:latin typeface="Arial" panose="020B0604020202020204" pitchFamily="34" charset="0"/>
              <a:cs typeface="Arial" panose="020B0604020202020204" pitchFamily="34" charset="0"/>
            </a:endParaRPr>
          </a:p>
          <a:p>
            <a:pPr>
              <a:defRPr/>
            </a:pPr>
            <a:r>
              <a:rPr lang="en-US" sz="1100" dirty="0">
                <a:latin typeface="Arial" panose="020B0604020202020204" pitchFamily="34" charset="0"/>
                <a:cs typeface="Arial" panose="020B0604020202020204" pitchFamily="34" charset="0"/>
              </a:rPr>
              <a:t>Similarly, if you don’t enroll in Part D (drug coverage) when you become eligible and you do not have creditable prescription benefits through another source (such as an Advantage Plan or an employer-sponsored plan), a penalty of 1% of the premium will be added for every uncovered month before you finally do enroll. If you lose your creditable non-Medicare coverage, you’ll have two months to enroll in Part D without penalty. Learn more at </a:t>
            </a:r>
            <a:r>
              <a:rPr lang="en-US" sz="1100" dirty="0" err="1">
                <a:latin typeface="Arial" panose="020B0604020202020204" pitchFamily="34" charset="0"/>
                <a:cs typeface="Arial" panose="020B0604020202020204" pitchFamily="34" charset="0"/>
              </a:rPr>
              <a:t>Medicare.gov</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www.medicare.gov</a:t>
            </a:r>
            <a:r>
              <a:rPr lang="en-US" sz="1100" dirty="0">
                <a:latin typeface="Arial" panose="020B0604020202020204" pitchFamily="34" charset="0"/>
                <a:cs typeface="Arial" panose="020B0604020202020204" pitchFamily="34" charset="0"/>
              </a:rPr>
              <a:t>/drug-coverage-part-d/costs-for-</a:t>
            </a:r>
            <a:r>
              <a:rPr lang="en-US" sz="1100" dirty="0" err="1">
                <a:latin typeface="Arial" panose="020B0604020202020204" pitchFamily="34" charset="0"/>
                <a:cs typeface="Arial" panose="020B0604020202020204" pitchFamily="34" charset="0"/>
              </a:rPr>
              <a:t>medicare</a:t>
            </a:r>
            <a:r>
              <a:rPr lang="en-US" sz="1100" dirty="0">
                <a:latin typeface="Arial" panose="020B0604020202020204" pitchFamily="34" charset="0"/>
                <a:cs typeface="Arial" panose="020B0604020202020204" pitchFamily="34" charset="0"/>
              </a:rPr>
              <a:t>-drug-coverage/part-d-late-enrollment-penalty).</a:t>
            </a:r>
          </a:p>
          <a:p>
            <a:pPr>
              <a:defRPr/>
            </a:pPr>
            <a:endParaRPr lang="en-US" sz="1100" dirty="0">
              <a:latin typeface="Arial" panose="020B0604020202020204" pitchFamily="34" charset="0"/>
              <a:cs typeface="Arial" panose="020B0604020202020204" pitchFamily="34" charset="0"/>
            </a:endParaRPr>
          </a:p>
          <a:p>
            <a:pPr>
              <a:defRPr/>
            </a:pPr>
            <a:r>
              <a:rPr lang="en-US" sz="1100" dirty="0">
                <a:latin typeface="Arial" panose="020B0604020202020204" pitchFamily="34" charset="0"/>
                <a:cs typeface="Arial" panose="020B0604020202020204" pitchFamily="34" charset="0"/>
              </a:rPr>
              <a:t>To avoid permanent late penalties:</a:t>
            </a:r>
          </a:p>
          <a:p>
            <a:pPr marL="171450" indent="-171450">
              <a:buFont typeface="Arial" panose="020B0604020202020204" pitchFamily="34" charset="0"/>
              <a:buChar char="•"/>
              <a:defRPr/>
            </a:pPr>
            <a:r>
              <a:rPr lang="en-US" sz="1100" dirty="0">
                <a:latin typeface="Arial" panose="020B0604020202020204" pitchFamily="34" charset="0"/>
                <a:cs typeface="Arial" panose="020B0604020202020204" pitchFamily="34" charset="0"/>
              </a:rPr>
              <a:t>Sign up for Part B and Part D as soon as you’re eligible, unless you have creditable coverage through an employer or other source.</a:t>
            </a:r>
          </a:p>
          <a:p>
            <a:pPr marL="171450" indent="-1714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Confirm with your employer and/or Medicare that the employer-sponsored (or other) coverage you have is creditable and allows you to avoid a penalty for not enrolling in Part B or Part D.</a:t>
            </a:r>
          </a:p>
          <a:p>
            <a:pPr marL="171450" indent="-171450">
              <a:buFont typeface="Arial" panose="020B0604020202020204" pitchFamily="34" charset="0"/>
              <a:buChar char="•"/>
              <a:defRPr/>
            </a:pPr>
            <a:r>
              <a:rPr lang="en-US" sz="1100" dirty="0">
                <a:latin typeface="Arial" panose="020B0604020202020204" pitchFamily="34" charset="0"/>
                <a:cs typeface="Arial" panose="020B0604020202020204" pitchFamily="34" charset="0"/>
              </a:rPr>
              <a:t>Sign up for Medicare when your employer-sponsored (or other) coverage ends, even if you continue to be covered under COBRA or retiree health benefits.</a:t>
            </a:r>
          </a:p>
          <a:p>
            <a:pPr>
              <a:defRPr/>
            </a:pPr>
            <a:endParaRPr lang="en-US" sz="1100" dirty="0">
              <a:latin typeface="Arial" panose="020B0604020202020204" pitchFamily="34" charset="0"/>
              <a:cs typeface="Arial" panose="020B0604020202020204" pitchFamily="34" charset="0"/>
            </a:endParaRPr>
          </a:p>
          <a:p>
            <a:pPr>
              <a:defRPr/>
            </a:pPr>
            <a:r>
              <a:rPr lang="en-US" sz="1100" dirty="0">
                <a:latin typeface="Arial" panose="020B0604020202020204" pitchFamily="34" charset="0"/>
                <a:cs typeface="Arial" panose="020B0604020202020204" pitchFamily="34" charset="0"/>
              </a:rPr>
              <a:t>Learn more at AARP’s “Enrolling at the Right Time” webpage (https://</a:t>
            </a:r>
            <a:r>
              <a:rPr lang="en-US" sz="1100" dirty="0" err="1">
                <a:latin typeface="Arial" panose="020B0604020202020204" pitchFamily="34" charset="0"/>
                <a:cs typeface="Arial" panose="020B0604020202020204" pitchFamily="34" charset="0"/>
              </a:rPr>
              <a:t>www.aarp.org</a:t>
            </a:r>
            <a:r>
              <a:rPr lang="en-US" sz="1100" dirty="0">
                <a:latin typeface="Arial" panose="020B0604020202020204" pitchFamily="34" charset="0"/>
                <a:cs typeface="Arial" panose="020B0604020202020204" pitchFamily="34" charset="0"/>
              </a:rPr>
              <a:t>/health/</a:t>
            </a:r>
            <a:r>
              <a:rPr lang="en-US" sz="1100" dirty="0" err="1">
                <a:latin typeface="Arial" panose="020B0604020202020204" pitchFamily="34" charset="0"/>
                <a:cs typeface="Arial" panose="020B0604020202020204" pitchFamily="34" charset="0"/>
              </a:rPr>
              <a:t>medicare</a:t>
            </a:r>
            <a:r>
              <a:rPr lang="en-US" sz="1100" dirty="0">
                <a:latin typeface="Arial" panose="020B0604020202020204" pitchFamily="34" charset="0"/>
                <a:cs typeface="Arial" panose="020B0604020202020204" pitchFamily="34" charset="0"/>
              </a:rPr>
              <a:t>-insurance/info-04-2011/</a:t>
            </a:r>
            <a:r>
              <a:rPr lang="en-US" sz="1100" dirty="0" err="1">
                <a:latin typeface="Arial" panose="020B0604020202020204" pitchFamily="34" charset="0"/>
                <a:cs typeface="Arial" panose="020B0604020202020204" pitchFamily="34" charset="0"/>
              </a:rPr>
              <a:t>medicare-enrollment.html</a:t>
            </a:r>
            <a:r>
              <a:rPr lang="en-US" sz="1100" dirty="0">
                <a:latin typeface="Arial" panose="020B0604020202020204" pitchFamily="34" charset="0"/>
                <a:cs typeface="Arial" panose="020B0604020202020204" pitchFamily="34" charset="0"/>
              </a:rPr>
              <a:t>) and Money Talks News’ “Can You </a:t>
            </a:r>
            <a:r>
              <a:rPr lang="en-US" sz="1100" dirty="0" err="1">
                <a:latin typeface="Arial" panose="020B0604020202020204" pitchFamily="34" charset="0"/>
                <a:cs typeface="Arial" panose="020B0604020202020204" pitchFamily="34" charset="0"/>
              </a:rPr>
              <a:t>Opt</a:t>
            </a:r>
            <a:r>
              <a:rPr lang="en-US" sz="1100" dirty="0">
                <a:latin typeface="Arial" panose="020B0604020202020204" pitchFamily="34" charset="0"/>
                <a:cs typeface="Arial" panose="020B0604020202020204" pitchFamily="34" charset="0"/>
              </a:rPr>
              <a:t> Out of Medicare” (https://</a:t>
            </a:r>
            <a:r>
              <a:rPr lang="en-US" sz="1100" dirty="0" err="1">
                <a:latin typeface="Arial" panose="020B0604020202020204" pitchFamily="34" charset="0"/>
                <a:cs typeface="Arial" panose="020B0604020202020204" pitchFamily="34" charset="0"/>
              </a:rPr>
              <a:t>www.moneytalksnews.com</a:t>
            </a:r>
            <a:r>
              <a:rPr lang="en-US" sz="1100" dirty="0">
                <a:latin typeface="Arial" panose="020B0604020202020204" pitchFamily="34" charset="0"/>
                <a:cs typeface="Arial" panose="020B0604020202020204" pitchFamily="34" charset="0"/>
              </a:rPr>
              <a:t>/can-you-opt-out-of-</a:t>
            </a:r>
            <a:r>
              <a:rPr lang="en-US" sz="1100" dirty="0" err="1">
                <a:latin typeface="Arial" panose="020B0604020202020204" pitchFamily="34" charset="0"/>
                <a:cs typeface="Arial" panose="020B0604020202020204" pitchFamily="34" charset="0"/>
              </a:rPr>
              <a:t>medicare</a:t>
            </a:r>
            <a:r>
              <a:rPr lang="en-US" sz="1100" dirty="0">
                <a:latin typeface="Arial" panose="020B0604020202020204" pitchFamily="34" charset="0"/>
                <a:cs typeface="Arial" panose="020B0604020202020204" pitchFamily="34" charset="0"/>
              </a:rPr>
              <a:t>/).</a:t>
            </a:r>
          </a:p>
          <a:p>
            <a:pPr>
              <a:defRPr/>
            </a:pPr>
            <a:r>
              <a:rPr lang="en-US" sz="1100" dirty="0">
                <a:latin typeface="Arial" panose="020B0604020202020204" pitchFamily="34" charset="0"/>
                <a:cs typeface="Arial" panose="020B0604020202020204" pitchFamily="34" charset="0"/>
              </a:rPr>
              <a:t> </a:t>
            </a:r>
          </a:p>
          <a:p>
            <a:pPr>
              <a:defRPr/>
            </a:pPr>
            <a:r>
              <a:rPr lang="en-US" sz="1100" dirty="0">
                <a:latin typeface="Arial" panose="020B0604020202020204" pitchFamily="34" charset="0"/>
                <a:cs typeface="Arial" panose="020B0604020202020204" pitchFamily="34" charset="0"/>
              </a:rPr>
              <a:t>The exact day your coverage begins depends on when you signed up. View the charts at </a:t>
            </a:r>
            <a:r>
              <a:rPr lang="en-US" sz="1100" dirty="0" err="1">
                <a:latin typeface="Arial" panose="020B0604020202020204" pitchFamily="34" charset="0"/>
                <a:cs typeface="Arial" panose="020B0604020202020204" pitchFamily="34" charset="0"/>
              </a:rPr>
              <a:t>MyMedicareMatters.org:https</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www.mymedicarematters.org</a:t>
            </a:r>
            <a:r>
              <a:rPr lang="en-US" sz="1100" dirty="0">
                <a:latin typeface="Arial" panose="020B0604020202020204" pitchFamily="34" charset="0"/>
                <a:cs typeface="Arial" panose="020B0604020202020204" pitchFamily="34" charset="0"/>
              </a:rPr>
              <a:t>/enrollment/when-can-</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-enroll/.</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a:buFontTx/>
              <a:buChar char="•"/>
              <a:defRPr/>
            </a:pPr>
            <a:endParaRPr lang="en-US" altLang="en-US" dirty="0">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3B7BB7B-FC5B-434A-9E48-E11CEC0CBDD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AD3EB347-9EF0-FC47-B72B-ECD0BA5F0154}"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299A73A-9C05-F74F-94AE-0D4969FAABB7}"/>
              </a:ext>
            </a:extLst>
          </p:cNvPr>
          <p:cNvSpPr>
            <a:spLocks noGrp="1" noRot="1" noChangeAspect="1" noChangeArrowheads="1" noTextEdit="1"/>
          </p:cNvSpPr>
          <p:nvPr>
            <p:ph type="sldImg"/>
          </p:nvPr>
        </p:nvSpPr>
        <p:spPr>
          <a:xfrm>
            <a:off x="1981200" y="228600"/>
            <a:ext cx="2971800" cy="2228850"/>
          </a:xfrm>
          <a:ln/>
        </p:spPr>
      </p:sp>
      <p:sp>
        <p:nvSpPr>
          <p:cNvPr id="27650" name="Notes Placeholder 2">
            <a:extLst>
              <a:ext uri="{FF2B5EF4-FFF2-40B4-BE49-F238E27FC236}">
                <a16:creationId xmlns:a16="http://schemas.microsoft.com/office/drawing/2014/main" id="{5C2BD749-3711-7841-A51F-93C166ECF053}"/>
              </a:ext>
            </a:extLst>
          </p:cNvPr>
          <p:cNvSpPr>
            <a:spLocks noGrp="1"/>
          </p:cNvSpPr>
          <p:nvPr>
            <p:ph type="body" idx="1"/>
          </p:nvPr>
        </p:nvSpPr>
        <p:spPr>
          <a:xfrm>
            <a:off x="0" y="2514600"/>
            <a:ext cx="6858000" cy="6477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If you have limited income and resources, you might qualify for assistance directly from the Centers for Medicare and Medicaid Services (CMS) or through state programs. Here are some financial aid options.</a:t>
            </a:r>
          </a:p>
          <a:p>
            <a:pPr marL="171450" indent="-171450">
              <a:buFont typeface="Arial" panose="020B0604020202020204" pitchFamily="34" charset="0"/>
              <a:buChar char="•"/>
              <a:defRPr/>
            </a:pPr>
            <a:r>
              <a:rPr lang="en-US" altLang="en-US" b="1" i="1" dirty="0">
                <a:latin typeface="Arial" panose="020B0604020202020204" pitchFamily="34" charset="0"/>
                <a:ea typeface="ＭＳ Ｐゴシック" panose="020B0600070205080204" pitchFamily="34" charset="-128"/>
                <a:cs typeface="Arial" panose="020B0604020202020204" pitchFamily="34" charset="0"/>
              </a:rPr>
              <a:t>Medicare Savings Programs (MSPs):</a:t>
            </a:r>
            <a:r>
              <a:rPr lang="en-US" altLang="en-US" dirty="0">
                <a:latin typeface="Arial" panose="020B0604020202020204" pitchFamily="34" charset="0"/>
                <a:ea typeface="ＭＳ Ｐゴシック" panose="020B0600070205080204" pitchFamily="34" charset="-128"/>
                <a:cs typeface="Arial" panose="020B0604020202020204" pitchFamily="34" charset="0"/>
              </a:rPr>
              <a:t> These state-managed programs can pay all or part of your Original Medicare (Parts A and B) out-of-pocket expenses, including premiums. (States can decide whether or not to provide help with Advantage Plan premiums.) For details about the four types of Medicare Savings Programs and their income limits and other eligibility requirements, visit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HealthMarkets.com’s</a:t>
            </a:r>
            <a:r>
              <a:rPr lang="en-US" altLang="en-US" dirty="0">
                <a:latin typeface="Arial" panose="020B0604020202020204" pitchFamily="34" charset="0"/>
                <a:ea typeface="ＭＳ Ｐゴシック" panose="020B0600070205080204" pitchFamily="34" charset="-128"/>
                <a:cs typeface="Arial" panose="020B0604020202020204" pitchFamily="34" charset="0"/>
              </a:rPr>
              <a:t> “Help With Medicare Premiums: How to Qualify for Assistance”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www.healthmarkets.com</a:t>
            </a:r>
            <a:r>
              <a:rPr lang="en-US" altLang="en-US" dirty="0">
                <a:latin typeface="Arial" panose="020B0604020202020204" pitchFamily="34" charset="0"/>
                <a:ea typeface="ＭＳ Ｐゴシック" panose="020B0600070205080204" pitchFamily="34" charset="-128"/>
                <a:cs typeface="Arial" panose="020B0604020202020204" pitchFamily="34" charset="0"/>
              </a:rPr>
              <a:t>/resources/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/help-with-</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-premiums/),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MedicareResources.org’s</a:t>
            </a:r>
            <a:r>
              <a:rPr lang="en-US" altLang="en-US" dirty="0">
                <a:latin typeface="Arial" panose="020B0604020202020204" pitchFamily="34" charset="0"/>
                <a:ea typeface="ＭＳ Ｐゴシック" panose="020B0600070205080204" pitchFamily="34" charset="-128"/>
                <a:cs typeface="Arial" panose="020B0604020202020204" pitchFamily="34" charset="0"/>
              </a:rPr>
              <a:t> “Is there help for me if I can’t afford Medicare’s premiums?”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www.medicareresources.org</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faqs</a:t>
            </a:r>
            <a:r>
              <a:rPr lang="en-US" altLang="en-US" dirty="0">
                <a:latin typeface="Arial" panose="020B0604020202020204" pitchFamily="34" charset="0"/>
                <a:ea typeface="ＭＳ Ｐゴシック" panose="020B0600070205080204" pitchFamily="34" charset="-128"/>
                <a:cs typeface="Arial" panose="020B0604020202020204" pitchFamily="34" charset="0"/>
              </a:rPr>
              <a:t>/is-there-help-for-me-if-</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i</a:t>
            </a:r>
            <a:r>
              <a:rPr lang="en-US" altLang="en-US" dirty="0">
                <a:latin typeface="Arial" panose="020B0604020202020204" pitchFamily="34" charset="0"/>
                <a:ea typeface="ＭＳ Ｐゴシック" panose="020B0600070205080204" pitchFamily="34" charset="-128"/>
                <a:cs typeface="Arial" panose="020B0604020202020204" pitchFamily="34" charset="0"/>
              </a:rPr>
              <a:t>-cant-afford-</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medicares</a:t>
            </a:r>
            <a:r>
              <a:rPr lang="en-US" altLang="en-US" dirty="0">
                <a:latin typeface="Arial" panose="020B0604020202020204" pitchFamily="34" charset="0"/>
                <a:ea typeface="ＭＳ Ｐゴシック" panose="020B0600070205080204" pitchFamily="34" charset="-128"/>
                <a:cs typeface="Arial" panose="020B0604020202020204" pitchFamily="34" charset="0"/>
              </a:rPr>
              <a:t>-premiums/) and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/your-</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-costs/get-help-paying-costs/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-savings-programs).</a:t>
            </a:r>
          </a:p>
          <a:p>
            <a:pPr marL="171450" indent="-171450">
              <a:buFont typeface="Arial" panose="020B0604020202020204" pitchFamily="34" charset="0"/>
              <a:buChar char="•"/>
              <a:defRPr/>
            </a:pPr>
            <a:r>
              <a:rPr lang="en-US" altLang="en-US" b="1" i="1" dirty="0">
                <a:latin typeface="Arial" panose="020B0604020202020204" pitchFamily="34" charset="0"/>
                <a:ea typeface="ＭＳ Ｐゴシック" panose="020B0600070205080204" pitchFamily="34" charset="-128"/>
                <a:cs typeface="Arial" panose="020B0604020202020204" pitchFamily="34" charset="0"/>
              </a:rPr>
              <a:t>Part D Low-Income Subsidy (LIS) program (known as Extra Help):</a:t>
            </a:r>
            <a:r>
              <a:rPr lang="en-US" altLang="en-US" dirty="0">
                <a:latin typeface="Arial" panose="020B0604020202020204" pitchFamily="34" charset="0"/>
                <a:ea typeface="ＭＳ Ｐゴシック" panose="020B0600070205080204" pitchFamily="34" charset="-128"/>
                <a:cs typeface="Arial" panose="020B0604020202020204" pitchFamily="34" charset="0"/>
              </a:rPr>
              <a:t> The Extra Help program helps with the costs related to a Medicare prescription drug plan, including premiums, deductibles and copayments. Get details in Medicare’s “Understanding the Extra Help With Your Medicare Prescription Drug Plan”: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www.ssa.gov</a:t>
            </a:r>
            <a:r>
              <a:rPr lang="en-US" altLang="en-US" dirty="0">
                <a:latin typeface="Arial" panose="020B0604020202020204" pitchFamily="34" charset="0"/>
                <a:ea typeface="ＭＳ Ｐゴシック" panose="020B0600070205080204" pitchFamily="34" charset="-128"/>
                <a:cs typeface="Arial" panose="020B0604020202020204" pitchFamily="34" charset="0"/>
              </a:rPr>
              <a:t>/pubs/EN-05-10508.pdf. </a:t>
            </a:r>
            <a:r>
              <a:rPr lang="en-US" dirty="0">
                <a:latin typeface="Arial" panose="020B0604020202020204" pitchFamily="34" charset="0"/>
                <a:cs typeface="Arial" panose="020B0604020202020204" pitchFamily="34" charset="0"/>
              </a:rPr>
              <a:t>Medicare drug plans (Part D) have a coverage gap, known as the “donut hole” (https://</a:t>
            </a:r>
            <a:r>
              <a:rPr lang="en-US" dirty="0" err="1">
                <a:latin typeface="Arial" panose="020B0604020202020204" pitchFamily="34" charset="0"/>
                <a:cs typeface="Arial" panose="020B0604020202020204" pitchFamily="34" charset="0"/>
              </a:rPr>
              <a:t>www.medicare.gov</a:t>
            </a:r>
            <a:r>
              <a:rPr lang="en-US" dirty="0">
                <a:latin typeface="Arial" panose="020B0604020202020204" pitchFamily="34" charset="0"/>
                <a:cs typeface="Arial" panose="020B0604020202020204" pitchFamily="34" charset="0"/>
              </a:rPr>
              <a:t>/drug-coverage-part-d/costs-for-</a:t>
            </a:r>
            <a:r>
              <a:rPr lang="en-US" dirty="0" err="1">
                <a:latin typeface="Arial" panose="020B0604020202020204" pitchFamily="34" charset="0"/>
                <a:cs typeface="Arial" panose="020B0604020202020204" pitchFamily="34" charset="0"/>
              </a:rPr>
              <a:t>medicare</a:t>
            </a:r>
            <a:r>
              <a:rPr lang="en-US" dirty="0">
                <a:latin typeface="Arial" panose="020B0604020202020204" pitchFamily="34" charset="0"/>
                <a:cs typeface="Arial" panose="020B0604020202020204" pitchFamily="34" charset="0"/>
              </a:rPr>
              <a:t>-drug-coverage/costs-in-the-coverage-gap)—the period after a certain prescription spending level is reached ($4,020 in 2020) and before catastrophic coverage kicks in (at $6,350 in 2020). It used to be that during this period the enrollee was responsible for 100% of prescription costs. The ACA has successfully changed this, but that doesn’t mean you might not still have significant prescription costs during this stage of coverage. Part D participants must still pay 25% of the cost of any prescription while they are in the coverage gap. If you receive “Extra Help,” there is no coverage gap. </a:t>
            </a:r>
            <a:r>
              <a:rPr lang="en-US" dirty="0" err="1">
                <a:latin typeface="Arial" panose="020B0604020202020204" pitchFamily="34" charset="0"/>
                <a:cs typeface="Arial" panose="020B0604020202020204" pitchFamily="34" charset="0"/>
              </a:rPr>
              <a:t>eHealthMedicare.com</a:t>
            </a:r>
            <a:r>
              <a:rPr lang="en-US" dirty="0">
                <a:latin typeface="Arial" panose="020B0604020202020204" pitchFamily="34" charset="0"/>
                <a:cs typeface="Arial" panose="020B0604020202020204" pitchFamily="34" charset="0"/>
              </a:rPr>
              <a:t> offers tips for managing prescription costs: https://</a:t>
            </a:r>
            <a:r>
              <a:rPr lang="en-US" dirty="0" err="1">
                <a:latin typeface="Arial" panose="020B0604020202020204" pitchFamily="34" charset="0"/>
                <a:cs typeface="Arial" panose="020B0604020202020204" pitchFamily="34" charset="0"/>
              </a:rPr>
              <a:t>www.ehealthmedicare.com</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medicare</a:t>
            </a:r>
            <a:r>
              <a:rPr lang="en-US" dirty="0">
                <a:latin typeface="Arial" panose="020B0604020202020204" pitchFamily="34" charset="0"/>
                <a:cs typeface="Arial" panose="020B0604020202020204" pitchFamily="34" charset="0"/>
              </a:rPr>
              <a:t>-part-d-articles/five-ways-avoid-</a:t>
            </a:r>
            <a:r>
              <a:rPr lang="en-US" dirty="0" err="1">
                <a:latin typeface="Arial" panose="020B0604020202020204" pitchFamily="34" charset="0"/>
                <a:cs typeface="Arial" panose="020B0604020202020204" pitchFamily="34" charset="0"/>
              </a:rPr>
              <a:t>medicare</a:t>
            </a:r>
            <a:r>
              <a:rPr lang="en-US" dirty="0">
                <a:latin typeface="Arial" panose="020B0604020202020204" pitchFamily="34" charset="0"/>
                <a:cs typeface="Arial" panose="020B0604020202020204" pitchFamily="34" charset="0"/>
              </a:rPr>
              <a:t>-part-d-coverage-gap-donut-hole/. Medicare offers “6 tips for choosing Medicare drug coverage”: https://</a:t>
            </a:r>
            <a:r>
              <a:rPr lang="en-US" dirty="0" err="1">
                <a:latin typeface="Arial" panose="020B0604020202020204" pitchFamily="34" charset="0"/>
                <a:cs typeface="Arial" panose="020B0604020202020204" pitchFamily="34" charset="0"/>
              </a:rPr>
              <a:t>www.medicare.gov</a:t>
            </a:r>
            <a:r>
              <a:rPr lang="en-US" dirty="0">
                <a:latin typeface="Arial" panose="020B0604020202020204" pitchFamily="34" charset="0"/>
                <a:cs typeface="Arial" panose="020B0604020202020204" pitchFamily="34" charset="0"/>
              </a:rPr>
              <a:t>/drug-coverage-part-d/how-to-get-prescription-drug-coverage/6-tips-for-choosing-medicare-drug-coverage.</a:t>
            </a:r>
          </a:p>
          <a:p>
            <a:pPr marL="171450" indent="-171450">
              <a:buFont typeface="Arial" panose="020B0604020202020204" pitchFamily="34" charset="0"/>
              <a:buChar char="•"/>
              <a:defRPr/>
            </a:pPr>
            <a:r>
              <a:rPr lang="en-US" altLang="en-US" b="1" i="1" dirty="0">
                <a:latin typeface="Arial" panose="020B0604020202020204" pitchFamily="34" charset="0"/>
                <a:ea typeface="ＭＳ Ｐゴシック" panose="020B0600070205080204" pitchFamily="34" charset="-128"/>
                <a:cs typeface="Arial" panose="020B0604020202020204" pitchFamily="34" charset="0"/>
              </a:rPr>
              <a:t>State, pharmaceutical and non-profit prescription assistance programs:</a:t>
            </a:r>
            <a:r>
              <a:rPr lang="en-US" altLang="en-US" dirty="0">
                <a:latin typeface="Arial" panose="020B0604020202020204" pitchFamily="34" charset="0"/>
                <a:ea typeface="ＭＳ Ｐゴシック" panose="020B0600070205080204" pitchFamily="34" charset="-128"/>
                <a:cs typeface="Arial" panose="020B0604020202020204" pitchFamily="34" charset="0"/>
              </a:rPr>
              <a:t> There are a number of programs that help low-income households with the cost of prescriptions, including: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RxHope</a:t>
            </a:r>
            <a:r>
              <a:rPr lang="en-US" altLang="en-US" dirty="0">
                <a:latin typeface="Arial" panose="020B0604020202020204" pitchFamily="34" charset="0"/>
                <a:ea typeface="ＭＳ Ｐゴシック" panose="020B0600070205080204" pitchFamily="34" charset="-128"/>
                <a:cs typeface="Arial" panose="020B0604020202020204" pitchFamily="34" charset="0"/>
              </a:rPr>
              <a: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www.rxhope.com</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RxAssist</a:t>
            </a:r>
            <a:r>
              <a:rPr lang="en-US" altLang="en-US" dirty="0">
                <a:latin typeface="Arial" panose="020B0604020202020204" pitchFamily="34" charset="0"/>
                <a:ea typeface="ＭＳ Ｐゴシック" panose="020B0600070205080204" pitchFamily="34" charset="-128"/>
                <a:cs typeface="Arial" panose="020B0604020202020204" pitchFamily="34" charset="0"/>
              </a:rPr>
              <a: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www.rxassist.org</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NeedyMeds</a:t>
            </a:r>
            <a:r>
              <a:rPr lang="en-US" altLang="en-US" dirty="0">
                <a:latin typeface="Arial" panose="020B0604020202020204" pitchFamily="34" charset="0"/>
                <a:ea typeface="ＭＳ Ｐゴシック" panose="020B0600070205080204" pitchFamily="34" charset="-128"/>
                <a:cs typeface="Arial" panose="020B0604020202020204" pitchFamily="34" charset="0"/>
              </a:rPr>
              <a: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www.needymeds.org</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Partnership for Prescription Assistance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medicineassistancetool.org</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p:txBody>
      </p:sp>
      <p:sp>
        <p:nvSpPr>
          <p:cNvPr id="27651" name="Slide Number Placeholder 3">
            <a:extLst>
              <a:ext uri="{FF2B5EF4-FFF2-40B4-BE49-F238E27FC236}">
                <a16:creationId xmlns:a16="http://schemas.microsoft.com/office/drawing/2014/main" id="{A821D7C7-4FB9-A84A-AAAD-8E867A5EDAF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035E2F39-AE77-A541-9A51-31CBF349E696}"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9AAEBCE-3F91-ED49-8CD2-27AADE3EBA1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B423DEEA-8AE4-B343-B280-C4B9FFE20B2B}" type="slidenum">
              <a:rPr lang="en-US" altLang="en-US" sz="1200" smtClean="0">
                <a:latin typeface="Times New Roman" panose="02020603050405020304" pitchFamily="18" charset="0"/>
              </a:rPr>
              <a:pPr/>
              <a:t>15</a:t>
            </a:fld>
            <a:endParaRPr lang="en-US" altLang="en-US" sz="1200">
              <a:latin typeface="Times New Roman" panose="02020603050405020304" pitchFamily="18" charset="0"/>
            </a:endParaRPr>
          </a:p>
        </p:txBody>
      </p:sp>
      <p:sp>
        <p:nvSpPr>
          <p:cNvPr id="29698" name="Rectangle 2">
            <a:extLst>
              <a:ext uri="{FF2B5EF4-FFF2-40B4-BE49-F238E27FC236}">
                <a16:creationId xmlns:a16="http://schemas.microsoft.com/office/drawing/2014/main" id="{E2C5D43E-05E9-1448-80FE-EFDDAA60B8D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9D8BE156-F184-704F-B0F4-885F0632F531}"/>
              </a:ext>
            </a:extLst>
          </p:cNvPr>
          <p:cNvSpPr>
            <a:spLocks noGrp="1" noChangeArrowheads="1"/>
          </p:cNvSpPr>
          <p:nvPr>
            <p:ph type="body" idx="1"/>
          </p:nvPr>
        </p:nvSpPr>
        <p:spPr>
          <a:xfrm>
            <a:off x="304800" y="4343400"/>
            <a:ext cx="6172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Medicare only pays for services delivered by Medicare-certified physicians, hospitals and other health care entities. Providers are "certified" by Medicare if they've passed an inspection conducted by a state government agency. You can go to any Medicare-certified doctor, supplier, hospital or other facility that is accepting new Medicare patients. If you are enrolled in an Advantage plan, you may be limited to providers within the HMO or PPO network. Or, you might have the option to get services from non-network providers, but it will most likely cost you more.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If you have Original Medicare and need to find a doctor that accepts Medicare payments, visit the Centers for Medicare and Medicaid Services' Physician Compare online search tool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physiciancompare</a:t>
            </a:r>
            <a:r>
              <a:rPr lang="en-US" altLang="en-US" dirty="0">
                <a:latin typeface="Arial" panose="020B0604020202020204" pitchFamily="34" charset="0"/>
                <a:ea typeface="ＭＳ Ｐゴシック" panose="020B0600070205080204" pitchFamily="34" charset="-128"/>
                <a:cs typeface="Arial" panose="020B0604020202020204" pitchFamily="34" charset="0"/>
              </a:rPr>
              <a:t>/). You can search by health care professional name, medical practice name, medical specialty, medical condition and some other criteria. This tool will display results for the geographic area you specify, along with other details.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If you have an Advantage Plan, check with the plan administrator (customer service) to find out what your health care provider options and limitations are.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800A865-0EF1-3B46-8126-982D690C5CA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8375F03-89AD-DE4F-99BB-ED835C420924}" type="slidenum">
              <a:rPr lang="en-US" altLang="en-US" sz="1200" smtClean="0">
                <a:latin typeface="Times New Roman" panose="02020603050405020304" pitchFamily="18" charset="0"/>
              </a:rPr>
              <a:pPr/>
              <a:t>16</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FFDCBD2A-0DCF-A04A-B935-F29552CD055B}"/>
              </a:ext>
            </a:extLst>
          </p:cNvPr>
          <p:cNvSpPr>
            <a:spLocks noGrp="1" noRot="1" noChangeAspect="1" noChangeArrowheads="1" noTextEdit="1"/>
          </p:cNvSpPr>
          <p:nvPr>
            <p:ph type="sldImg"/>
          </p:nvPr>
        </p:nvSpPr>
        <p:spPr>
          <a:xfrm>
            <a:off x="1981200" y="228600"/>
            <a:ext cx="2743200" cy="2057400"/>
          </a:xfrm>
          <a:ln/>
        </p:spPr>
      </p:sp>
      <p:sp>
        <p:nvSpPr>
          <p:cNvPr id="31747" name="Rectangle 3">
            <a:extLst>
              <a:ext uri="{FF2B5EF4-FFF2-40B4-BE49-F238E27FC236}">
                <a16:creationId xmlns:a16="http://schemas.microsoft.com/office/drawing/2014/main" id="{AAF33793-CB79-154B-826F-FB4FC8FD5FD0}"/>
              </a:ext>
            </a:extLst>
          </p:cNvPr>
          <p:cNvSpPr>
            <a:spLocks noGrp="1" noChangeArrowheads="1"/>
          </p:cNvSpPr>
          <p:nvPr>
            <p:ph type="body" idx="1"/>
          </p:nvPr>
        </p:nvSpPr>
        <p:spPr>
          <a:xfrm>
            <a:off x="0" y="2438400"/>
            <a:ext cx="6858000" cy="67056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Your Medicare benefits and the personal information connected to your account are valuable to scammers and identity thieves. Medicare and Social Security beneficiaries nationwide routinely receive calls from scammers who claim they are with Medicare, Social Security or an insurance company, </a:t>
            </a:r>
            <a:r>
              <a:rPr lang="en-US" sz="1100" dirty="0">
                <a:latin typeface="Arial" panose="020B0604020202020204" pitchFamily="34" charset="0"/>
                <a:cs typeface="Arial" panose="020B0604020202020204" pitchFamily="34" charset="0"/>
              </a:rPr>
              <a:t>and who want you to reveal your account number or other sensitive information</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Follow these tips to protect yourself.</a:t>
            </a:r>
          </a:p>
          <a:p>
            <a:pPr>
              <a:defRPr/>
            </a:pP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Only give your Medicare card/number or other personal information to doctors, health care providers, insurers and trusted Medicare representatives who you’ve initiated contact with. If someone calls you and asks for your Medicare number or other personal information, hang up and call 800-MEDICARE (800-633-4227/TTY: 877-486-2048) to verify the communication. (Medicare will only call and ask for personal information if you’ve called and left a message or a representative told you someone from the agency would call you back.)</a:t>
            </a:r>
          </a:p>
          <a:p>
            <a:pPr marL="171450" indent="-171450">
              <a:buFont typeface="Arial" panose="020B0604020202020204" pitchFamily="34" charset="0"/>
              <a:buChar cha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If you’re unsure about a call, email or letter requesting your Medicare number, Social Security number or other sensitive data, contact Medicare, the health care provider or the insurer directly at the number or email address you know to be correct (the one printed on your statement, for example)—not one that the caller/sender gives you.</a:t>
            </a:r>
          </a:p>
          <a:p>
            <a:pPr marL="171450" indent="-171450">
              <a:buFont typeface="Arial" panose="020B0604020202020204" pitchFamily="34" charset="0"/>
              <a:buChar cha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Review your Medicare Summary Notice (MSN) for errors or signs of fraud. Record medical appointment dates and save receipts and statements from providers to compare against your Medicare statement. Set up a </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MyMedicare.gov</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online account (https://</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www.mymedicare.gov</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helppages</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gettingstarted</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/register/) so that you can view your claims and check account activity 24 hours a day. Or call 800-MEDICARE for automated information about your Original Medicare claims that have been processed in the past 12 months.</a:t>
            </a:r>
          </a:p>
          <a:p>
            <a:pPr marL="171450" indent="-171450">
              <a:buFont typeface="Arial" panose="020B0604020202020204" pitchFamily="34" charset="0"/>
              <a:buChar cha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Review health care provider statements to make sure that you and Medicare weren’t billed for services or items you didn’t receive. </a:t>
            </a:r>
          </a:p>
          <a:p>
            <a:pPr marL="171450" indent="-171450">
              <a:buFont typeface="Arial" panose="020B0604020202020204" pitchFamily="34" charset="0"/>
              <a:buChar cha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Be suspicious of offers of free equipment, tests or services in exchange for your Medicare number. These offers often are for shoddy or unneeded product and the claims submitted on your behalf are fraudulent.</a:t>
            </a:r>
          </a:p>
          <a:p>
            <a:pP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 </a:t>
            </a:r>
          </a:p>
          <a:p>
            <a:pP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If you suspect Medicare fraud, report it at 800-MEDICARE or call the fraud hotline of the Department of Health and Human Services Office of the Inspector General at 800-HHS-TIPS (800-447-8477/TTY: 800-377-4950), or visit </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forms.oig.hhs.gov</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to file a report online.</a:t>
            </a:r>
          </a:p>
          <a:p>
            <a:pPr>
              <a:defRPr/>
            </a:pPr>
            <a:r>
              <a:rPr lang="en-US" altLang="en-US" sz="1100" b="1" i="1"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Get more information in Medicare’s “Protecting Yourself &amp; Medicare from Fraud”(https://</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/Pubs/pdf/10111-Protecting-Yourself-and-Medicare.pdf).</a:t>
            </a:r>
          </a:p>
          <a:p>
            <a:pP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 </a:t>
            </a:r>
          </a:p>
          <a:p>
            <a:pPr>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If you suspect identity theft, or feel like you gave your personal information to someone you shouldn't have, visit </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IdentityTheft.gov</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(https://</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www.identitytheft.gov</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sz="11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800A865-0EF1-3B46-8126-982D690C5CA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8375F03-89AD-DE4F-99BB-ED835C420924}" type="slidenum">
              <a:rPr lang="en-US" altLang="en-US" sz="1200" smtClean="0">
                <a:latin typeface="Times New Roman" panose="02020603050405020304" pitchFamily="18" charset="0"/>
              </a:rPr>
              <a:pPr/>
              <a:t>17</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FFDCBD2A-0DCF-A04A-B935-F29552CD055B}"/>
              </a:ext>
            </a:extLst>
          </p:cNvPr>
          <p:cNvSpPr>
            <a:spLocks noGrp="1" noRot="1" noChangeAspect="1" noChangeArrowheads="1" noTextEdit="1"/>
          </p:cNvSpPr>
          <p:nvPr>
            <p:ph type="sldImg"/>
          </p:nvPr>
        </p:nvSpPr>
        <p:spPr>
          <a:xfrm>
            <a:off x="1981200" y="228600"/>
            <a:ext cx="2743200" cy="2057400"/>
          </a:xfrm>
          <a:ln/>
        </p:spPr>
      </p:sp>
      <p:sp>
        <p:nvSpPr>
          <p:cNvPr id="31747" name="Rectangle 3">
            <a:extLst>
              <a:ext uri="{FF2B5EF4-FFF2-40B4-BE49-F238E27FC236}">
                <a16:creationId xmlns:a16="http://schemas.microsoft.com/office/drawing/2014/main" id="{AAF33793-CB79-154B-826F-FB4FC8FD5FD0}"/>
              </a:ext>
            </a:extLst>
          </p:cNvPr>
          <p:cNvSpPr>
            <a:spLocks noGrp="1" noChangeArrowheads="1"/>
          </p:cNvSpPr>
          <p:nvPr>
            <p:ph type="body" idx="1"/>
          </p:nvPr>
        </p:nvSpPr>
        <p:spPr>
          <a:xfrm>
            <a:off x="0" y="2438400"/>
            <a:ext cx="6858000" cy="67056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8602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800A865-0EF1-3B46-8126-982D690C5CA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8375F03-89AD-DE4F-99BB-ED835C420924}" type="slidenum">
              <a:rPr lang="en-US" altLang="en-US" sz="1200" smtClean="0">
                <a:latin typeface="Times New Roman" panose="02020603050405020304" pitchFamily="18" charset="0"/>
              </a:rPr>
              <a:pPr/>
              <a:t>18</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FFDCBD2A-0DCF-A04A-B935-F29552CD055B}"/>
              </a:ext>
            </a:extLst>
          </p:cNvPr>
          <p:cNvSpPr>
            <a:spLocks noGrp="1" noRot="1" noChangeAspect="1" noChangeArrowheads="1" noTextEdit="1"/>
          </p:cNvSpPr>
          <p:nvPr>
            <p:ph type="sldImg"/>
          </p:nvPr>
        </p:nvSpPr>
        <p:spPr>
          <a:xfrm>
            <a:off x="1981200" y="228600"/>
            <a:ext cx="2743200" cy="2057400"/>
          </a:xfrm>
          <a:ln/>
        </p:spPr>
      </p:sp>
      <p:sp>
        <p:nvSpPr>
          <p:cNvPr id="31747" name="Rectangle 3">
            <a:extLst>
              <a:ext uri="{FF2B5EF4-FFF2-40B4-BE49-F238E27FC236}">
                <a16:creationId xmlns:a16="http://schemas.microsoft.com/office/drawing/2014/main" id="{AAF33793-CB79-154B-826F-FB4FC8FD5FD0}"/>
              </a:ext>
            </a:extLst>
          </p:cNvPr>
          <p:cNvSpPr>
            <a:spLocks noGrp="1" noChangeArrowheads="1"/>
          </p:cNvSpPr>
          <p:nvPr>
            <p:ph type="body" idx="1"/>
          </p:nvPr>
        </p:nvSpPr>
        <p:spPr>
          <a:xfrm>
            <a:off x="0" y="2438400"/>
            <a:ext cx="6858000" cy="67056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4748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800A865-0EF1-3B46-8126-982D690C5CA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8375F03-89AD-DE4F-99BB-ED835C420924}" type="slidenum">
              <a:rPr lang="en-US" altLang="en-US" sz="1200" smtClean="0">
                <a:latin typeface="Times New Roman" panose="02020603050405020304" pitchFamily="18" charset="0"/>
              </a:rPr>
              <a:pPr/>
              <a:t>19</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FFDCBD2A-0DCF-A04A-B935-F29552CD055B}"/>
              </a:ext>
            </a:extLst>
          </p:cNvPr>
          <p:cNvSpPr>
            <a:spLocks noGrp="1" noRot="1" noChangeAspect="1" noChangeArrowheads="1" noTextEdit="1"/>
          </p:cNvSpPr>
          <p:nvPr>
            <p:ph type="sldImg"/>
          </p:nvPr>
        </p:nvSpPr>
        <p:spPr>
          <a:xfrm>
            <a:off x="1981200" y="228600"/>
            <a:ext cx="2743200" cy="2057400"/>
          </a:xfrm>
          <a:ln/>
        </p:spPr>
      </p:sp>
      <p:sp>
        <p:nvSpPr>
          <p:cNvPr id="31747" name="Rectangle 3">
            <a:extLst>
              <a:ext uri="{FF2B5EF4-FFF2-40B4-BE49-F238E27FC236}">
                <a16:creationId xmlns:a16="http://schemas.microsoft.com/office/drawing/2014/main" id="{AAF33793-CB79-154B-826F-FB4FC8FD5FD0}"/>
              </a:ext>
            </a:extLst>
          </p:cNvPr>
          <p:cNvSpPr>
            <a:spLocks noGrp="1" noChangeArrowheads="1"/>
          </p:cNvSpPr>
          <p:nvPr>
            <p:ph type="body" idx="1"/>
          </p:nvPr>
        </p:nvSpPr>
        <p:spPr>
          <a:xfrm>
            <a:off x="0" y="2438400"/>
            <a:ext cx="6858000" cy="67056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7313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8DC1833-487D-664D-A2DF-79BC05BA7150}"/>
              </a:ext>
            </a:extLst>
          </p:cNvPr>
          <p:cNvSpPr>
            <a:spLocks noGrp="1" noRot="1" noChangeAspect="1" noChangeArrowheads="1" noTextEdit="1"/>
          </p:cNvSpPr>
          <p:nvPr>
            <p:ph type="sldImg"/>
          </p:nvPr>
        </p:nvSpPr>
        <p:spPr>
          <a:xfrm>
            <a:off x="2133600" y="228600"/>
            <a:ext cx="2667000" cy="2000250"/>
          </a:xfrm>
          <a:ln/>
        </p:spPr>
      </p:sp>
      <p:sp>
        <p:nvSpPr>
          <p:cNvPr id="25602" name="Notes Placeholder 2">
            <a:extLst>
              <a:ext uri="{FF2B5EF4-FFF2-40B4-BE49-F238E27FC236}">
                <a16:creationId xmlns:a16="http://schemas.microsoft.com/office/drawing/2014/main" id="{ABA14F98-BC53-F94A-8674-33B6A417DFA6}"/>
              </a:ext>
            </a:extLst>
          </p:cNvPr>
          <p:cNvSpPr>
            <a:spLocks noGrp="1"/>
          </p:cNvSpPr>
          <p:nvPr>
            <p:ph type="body" idx="1"/>
          </p:nvPr>
        </p:nvSpPr>
        <p:spPr>
          <a:xfrm>
            <a:off x="0" y="2286000"/>
            <a:ext cx="6858000" cy="6858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buFontTx/>
              <a:buChar char="•"/>
              <a:defRPr/>
            </a:pPr>
            <a:endParaRPr lang="en-US" altLang="en-US" dirty="0">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3B7BB7B-FC5B-434A-9E48-E11CEC0CBDD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AD3EB347-9EF0-FC47-B72B-ECD0BA5F0154}" type="slidenum">
              <a:rPr lang="en-US" altLang="en-US" sz="1200" smtClean="0">
                <a:latin typeface="Times New Roman" panose="02020603050405020304" pitchFamily="18" charset="0"/>
              </a:rPr>
              <a:pPr/>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7444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03316126-093E-2346-A9C8-B533D4BBBBF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42D502BF-E70D-E440-91EE-780525961F9A}" type="slidenum">
              <a:rPr lang="en-US" altLang="en-US" sz="1200" smtClean="0">
                <a:latin typeface="Times New Roman" panose="02020603050405020304" pitchFamily="18" charset="0"/>
              </a:rPr>
              <a:pPr/>
              <a:t>3</a:t>
            </a:fld>
            <a:endParaRPr lang="en-US" altLang="en-US" sz="1200">
              <a:latin typeface="Times New Roman" panose="02020603050405020304" pitchFamily="18" charset="0"/>
            </a:endParaRPr>
          </a:p>
        </p:txBody>
      </p:sp>
      <p:sp>
        <p:nvSpPr>
          <p:cNvPr id="13314" name="Rectangle 2">
            <a:extLst>
              <a:ext uri="{FF2B5EF4-FFF2-40B4-BE49-F238E27FC236}">
                <a16:creationId xmlns:a16="http://schemas.microsoft.com/office/drawing/2014/main" id="{4E1163DD-E0BB-9F40-845C-8D263E289978}"/>
              </a:ext>
            </a:extLst>
          </p:cNvPr>
          <p:cNvSpPr>
            <a:spLocks noGrp="1" noRot="1" noChangeAspect="1" noChangeArrowheads="1" noTextEdit="1"/>
          </p:cNvSpPr>
          <p:nvPr>
            <p:ph type="sldImg"/>
          </p:nvPr>
        </p:nvSpPr>
        <p:spPr>
          <a:xfrm>
            <a:off x="1524000" y="457200"/>
            <a:ext cx="3759200" cy="2819400"/>
          </a:xfrm>
          <a:ln/>
        </p:spPr>
      </p:sp>
      <p:sp>
        <p:nvSpPr>
          <p:cNvPr id="14339" name="Rectangle 3">
            <a:extLst>
              <a:ext uri="{FF2B5EF4-FFF2-40B4-BE49-F238E27FC236}">
                <a16:creationId xmlns:a16="http://schemas.microsoft.com/office/drawing/2014/main" id="{6604C33A-D8FC-6C49-8D52-2CECAE458809}"/>
              </a:ext>
            </a:extLst>
          </p:cNvPr>
          <p:cNvSpPr>
            <a:spLocks noGrp="1" noChangeArrowheads="1"/>
          </p:cNvSpPr>
          <p:nvPr>
            <p:ph type="body" idx="1"/>
          </p:nvPr>
        </p:nvSpPr>
        <p:spPr>
          <a:xfrm>
            <a:off x="304800" y="3505200"/>
            <a:ext cx="6248400" cy="5486400"/>
          </a:xfrm>
          <a:ln w="9525"/>
          <a:extLst>
            <a:ext uri="{909E8E84-426E-40dd-AFC4-6F175D3DCCD1}"/>
            <a:ext uri="{91240B29-F687-4f45-9708-019B960494DF}"/>
          </a:extLst>
        </p:spPr>
        <p:txBody>
          <a:bodyPr/>
          <a:lstStyle/>
          <a:p>
            <a:pPr>
              <a:defRPr/>
            </a:pPr>
            <a:r>
              <a:rPr lang="en-US" altLang="en-US" dirty="0">
                <a:solidFill>
                  <a:schemeClr val="tx2">
                    <a:lumMod val="75000"/>
                  </a:schemeClr>
                </a:solidFill>
                <a:latin typeface="Arial" panose="020B0604020202020204" pitchFamily="34" charset="0"/>
                <a:cs typeface="Arial" panose="020B0604020202020204" pitchFamily="34" charset="0"/>
              </a:rPr>
              <a:t>This presentation should take approximately 90 minutes to two hours, depending on the extent of discussion and Q&amp;A and whether you are using the optional class exercise. If you are using the exercise, you can either use it only at the end of class, or you can use it once at the beginning of the class and again at the end to measure improvement. (Participants can compare how many they got right/wrong at the beginning of class versus the end.)</a:t>
            </a:r>
          </a:p>
          <a:p>
            <a:pPr>
              <a:defRPr/>
            </a:pPr>
            <a:r>
              <a:rPr lang="en-US" b="1" dirty="0">
                <a:latin typeface="Arial" charset="0"/>
                <a:ea typeface="ＭＳ Ｐゴシック" charset="0"/>
                <a:cs typeface="Arial" charset="0"/>
              </a:rPr>
              <a:t>Lesson objectives:</a:t>
            </a:r>
          </a:p>
          <a:p>
            <a:pPr marL="171450" indent="-171450">
              <a:buFont typeface="Arial" panose="020B0604020202020204" pitchFamily="34" charset="0"/>
              <a:buChar char="•"/>
              <a:defRPr/>
            </a:pPr>
            <a:r>
              <a:rPr lang="en-US" dirty="0">
                <a:latin typeface="Arial" charset="0"/>
                <a:ea typeface="ＭＳ Ｐゴシック" charset="0"/>
                <a:cs typeface="Arial" charset="0"/>
              </a:rPr>
              <a:t>Understand how the Medicare program works, including the four “Parts,” and the types of costs associated with enrollment.</a:t>
            </a:r>
          </a:p>
          <a:p>
            <a:pPr marL="171450" indent="-171450">
              <a:buFont typeface="Arial" panose="020B0604020202020204" pitchFamily="34" charset="0"/>
              <a:buChar char="•"/>
              <a:defRPr/>
            </a:pPr>
            <a:r>
              <a:rPr lang="en-US" dirty="0">
                <a:latin typeface="Arial" charset="0"/>
                <a:ea typeface="ＭＳ Ｐゴシック" charset="0"/>
                <a:cs typeface="Arial" charset="0"/>
              </a:rPr>
              <a:t>Understand how </a:t>
            </a:r>
            <a:r>
              <a:rPr lang="en-US" dirty="0" err="1">
                <a:latin typeface="Arial" charset="0"/>
                <a:ea typeface="ＭＳ Ｐゴシック" charset="0"/>
                <a:cs typeface="Arial" charset="0"/>
              </a:rPr>
              <a:t>Medigap</a:t>
            </a:r>
            <a:r>
              <a:rPr lang="en-US" dirty="0">
                <a:latin typeface="Arial" charset="0"/>
                <a:ea typeface="ＭＳ Ｐゴシック" charset="0"/>
                <a:cs typeface="Arial" charset="0"/>
              </a:rPr>
              <a:t> and Advantage plans work and how to make an informed decision about which, if either, to purchase.</a:t>
            </a:r>
          </a:p>
          <a:p>
            <a:pPr marL="171450" indent="-171450">
              <a:buFont typeface="Arial" panose="020B0604020202020204" pitchFamily="34" charset="0"/>
              <a:buChar char="•"/>
              <a:defRPr/>
            </a:pPr>
            <a:r>
              <a:rPr lang="en-US" dirty="0">
                <a:latin typeface="Arial" charset="0"/>
                <a:ea typeface="ＭＳ Ｐゴシック" charset="0"/>
                <a:cs typeface="Arial" charset="0"/>
              </a:rPr>
              <a:t>Be aware of the key enrollment dates and requirements, as well as the penalties associated with delayed enrollment. </a:t>
            </a:r>
          </a:p>
          <a:p>
            <a:pPr marL="171450" indent="-171450">
              <a:buFont typeface="Arial" panose="020B0604020202020204" pitchFamily="34" charset="0"/>
              <a:buChar char="•"/>
              <a:defRPr/>
            </a:pPr>
            <a:r>
              <a:rPr lang="en-US" dirty="0">
                <a:latin typeface="Arial" charset="0"/>
                <a:ea typeface="ＭＳ Ｐゴシック" charset="0"/>
                <a:cs typeface="Arial" charset="0"/>
              </a:rPr>
              <a:t>Know what programs offer financial assistance to low-income Medicare enrollees.</a:t>
            </a:r>
          </a:p>
          <a:p>
            <a:pPr marL="171450" indent="-171450">
              <a:buFont typeface="Arial" panose="020B0604020202020204" pitchFamily="34" charset="0"/>
              <a:buChar char="•"/>
              <a:defRPr/>
            </a:pPr>
            <a:r>
              <a:rPr lang="en-US" dirty="0">
                <a:latin typeface="Arial" charset="0"/>
                <a:ea typeface="ＭＳ Ｐゴシック" charset="0"/>
                <a:cs typeface="Arial" charset="0"/>
              </a:rPr>
              <a:t>Be aware of the potential frauds/scams perpetrated against Medicare enrollees and how to protect your account.</a:t>
            </a:r>
          </a:p>
          <a:p>
            <a:pPr marL="171450" indent="-171450">
              <a:buFont typeface="Arial" panose="020B0604020202020204" pitchFamily="34" charset="0"/>
              <a:buChar char="•"/>
              <a:defRPr/>
            </a:pPr>
            <a:r>
              <a:rPr lang="en-US" dirty="0">
                <a:latin typeface="Arial" charset="0"/>
                <a:ea typeface="ＭＳ Ｐゴシック" charset="0"/>
                <a:cs typeface="Arial" charset="0"/>
              </a:rPr>
              <a:t>Know where to turn for more information or assistance.</a:t>
            </a:r>
          </a:p>
          <a:p>
            <a:pPr>
              <a:defRPr/>
            </a:pPr>
            <a:endParaRPr lang="en-US" b="1" dirty="0">
              <a:latin typeface="Arial" charset="0"/>
              <a:ea typeface="ＭＳ Ｐゴシック" charset="0"/>
              <a:cs typeface="Arial" charset="0"/>
            </a:endParaRPr>
          </a:p>
          <a:p>
            <a:pPr>
              <a:defRPr/>
            </a:pPr>
            <a:r>
              <a:rPr lang="en-US" b="1" dirty="0">
                <a:latin typeface="Arial" charset="0"/>
                <a:ea typeface="ＭＳ Ｐゴシック" charset="0"/>
                <a:cs typeface="Arial" charset="0"/>
              </a:rPr>
              <a:t>Present</a:t>
            </a:r>
            <a:r>
              <a:rPr lang="en-US" dirty="0">
                <a:latin typeface="Arial" charset="0"/>
                <a:ea typeface="ＭＳ Ｐゴシック" charset="0"/>
                <a:cs typeface="Arial" charset="0"/>
              </a:rPr>
              <a:t> the topics to be covered:</a:t>
            </a:r>
          </a:p>
          <a:p>
            <a:pPr marL="171450" indent="-171450">
              <a:spcBef>
                <a:spcPts val="600"/>
              </a:spcBef>
              <a:buClr>
                <a:srgbClr val="941651"/>
              </a:buClr>
              <a:buFont typeface="Arial" panose="020B0604020202020204" pitchFamily="34"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How Medicare works</a:t>
            </a:r>
          </a:p>
          <a:p>
            <a:pPr marL="171450" indent="-171450">
              <a:spcBef>
                <a:spcPts val="600"/>
              </a:spcBef>
              <a:buClr>
                <a:srgbClr val="941651"/>
              </a:buClr>
              <a:buFont typeface="Arial" panose="020B0604020202020204" pitchFamily="34"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Types of Medicare plans and costs</a:t>
            </a:r>
          </a:p>
          <a:p>
            <a:pPr marL="171450" indent="-171450">
              <a:spcBef>
                <a:spcPts val="600"/>
              </a:spcBef>
              <a:buClr>
                <a:srgbClr val="941651"/>
              </a:buClr>
              <a:buFont typeface="Arial" panose="020B0604020202020204" pitchFamily="34"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Medicare eligibility, enrollment and access</a:t>
            </a:r>
          </a:p>
          <a:p>
            <a:pPr marL="171450" indent="-171450">
              <a:spcBef>
                <a:spcPts val="600"/>
              </a:spcBef>
              <a:buClr>
                <a:srgbClr val="941651"/>
              </a:buClr>
              <a:buFont typeface="Arial" panose="020B0604020202020204" pitchFamily="34"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Protecting your Medicare account</a:t>
            </a:r>
          </a:p>
          <a:p>
            <a:pPr marL="171450" indent="-171450">
              <a:spcBef>
                <a:spcPts val="600"/>
              </a:spcBef>
              <a:buClr>
                <a:srgbClr val="941651"/>
              </a:buClr>
              <a:buFont typeface="Arial" panose="020B0604020202020204" pitchFamily="34"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Assistance and resources</a:t>
            </a:r>
          </a:p>
          <a:p>
            <a:pPr>
              <a:buFontTx/>
              <a:buChar char="•"/>
              <a:defRPr/>
            </a:pPr>
            <a:endParaRPr lang="en-US" dirty="0">
              <a:latin typeface="Arial" charset="0"/>
              <a:ea typeface="ＭＳ Ｐゴシック" charset="0"/>
              <a:cs typeface="Arial" charset="0"/>
            </a:endParaRPr>
          </a:p>
          <a:p>
            <a:pPr>
              <a:defRPr/>
            </a:pPr>
            <a:endParaRPr lang="en-US" dirty="0">
              <a:latin typeface="Helvetica" charset="0"/>
              <a:ea typeface="ＭＳ Ｐゴシック" charset="0"/>
              <a:cs typeface="ＭＳ Ｐゴシック" charset="0"/>
            </a:endParaRPr>
          </a:p>
          <a:p>
            <a:pPr>
              <a:defRPr/>
            </a:pPr>
            <a:endParaRPr lang="en-US" dirty="0">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8DC1833-487D-664D-A2DF-79BC05BA7150}"/>
              </a:ext>
            </a:extLst>
          </p:cNvPr>
          <p:cNvSpPr>
            <a:spLocks noGrp="1" noRot="1" noChangeAspect="1" noChangeArrowheads="1" noTextEdit="1"/>
          </p:cNvSpPr>
          <p:nvPr>
            <p:ph type="sldImg"/>
          </p:nvPr>
        </p:nvSpPr>
        <p:spPr>
          <a:xfrm>
            <a:off x="2133600" y="228600"/>
            <a:ext cx="2667000" cy="2000250"/>
          </a:xfrm>
          <a:ln/>
        </p:spPr>
      </p:sp>
      <p:sp>
        <p:nvSpPr>
          <p:cNvPr id="25602" name="Notes Placeholder 2">
            <a:extLst>
              <a:ext uri="{FF2B5EF4-FFF2-40B4-BE49-F238E27FC236}">
                <a16:creationId xmlns:a16="http://schemas.microsoft.com/office/drawing/2014/main" id="{ABA14F98-BC53-F94A-8674-33B6A417DFA6}"/>
              </a:ext>
            </a:extLst>
          </p:cNvPr>
          <p:cNvSpPr>
            <a:spLocks noGrp="1"/>
          </p:cNvSpPr>
          <p:nvPr>
            <p:ph type="body" idx="1"/>
          </p:nvPr>
        </p:nvSpPr>
        <p:spPr>
          <a:xfrm>
            <a:off x="0" y="2286000"/>
            <a:ext cx="6858000" cy="6858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buFontTx/>
              <a:buChar char="•"/>
              <a:defRPr/>
            </a:pPr>
            <a:endParaRPr lang="en-US" altLang="en-US" dirty="0">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3B7BB7B-FC5B-434A-9E48-E11CEC0CBDD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AD3EB347-9EF0-FC47-B72B-ECD0BA5F0154}" type="slidenum">
              <a:rPr lang="en-US" altLang="en-US" sz="1200" smtClean="0">
                <a:latin typeface="Times New Roman" panose="02020603050405020304" pitchFamily="18" charset="0"/>
              </a:rPr>
              <a:pPr/>
              <a:t>21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5192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8DC1833-487D-664D-A2DF-79BC05BA7150}"/>
              </a:ext>
            </a:extLst>
          </p:cNvPr>
          <p:cNvSpPr>
            <a:spLocks noGrp="1" noRot="1" noChangeAspect="1" noChangeArrowheads="1" noTextEdit="1"/>
          </p:cNvSpPr>
          <p:nvPr>
            <p:ph type="sldImg"/>
          </p:nvPr>
        </p:nvSpPr>
        <p:spPr>
          <a:xfrm>
            <a:off x="2133600" y="228600"/>
            <a:ext cx="2667000" cy="2000250"/>
          </a:xfrm>
          <a:ln/>
        </p:spPr>
      </p:sp>
      <p:sp>
        <p:nvSpPr>
          <p:cNvPr id="25602" name="Notes Placeholder 2">
            <a:extLst>
              <a:ext uri="{FF2B5EF4-FFF2-40B4-BE49-F238E27FC236}">
                <a16:creationId xmlns:a16="http://schemas.microsoft.com/office/drawing/2014/main" id="{ABA14F98-BC53-F94A-8674-33B6A417DFA6}"/>
              </a:ext>
            </a:extLst>
          </p:cNvPr>
          <p:cNvSpPr>
            <a:spLocks noGrp="1"/>
          </p:cNvSpPr>
          <p:nvPr>
            <p:ph type="body" idx="1"/>
          </p:nvPr>
        </p:nvSpPr>
        <p:spPr>
          <a:xfrm>
            <a:off x="0" y="2286000"/>
            <a:ext cx="6858000" cy="6858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buFontTx/>
              <a:buChar char="•"/>
              <a:defRPr/>
            </a:pPr>
            <a:endParaRPr lang="en-US" altLang="en-US" dirty="0">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3B7BB7B-FC5B-434A-9E48-E11CEC0CBDD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AD3EB347-9EF0-FC47-B72B-ECD0BA5F0154}" type="slidenum">
              <a:rPr lang="en-US" altLang="en-US" sz="1200" smtClean="0">
                <a:latin typeface="Times New Roman" panose="02020603050405020304" pitchFamily="18" charset="0"/>
              </a:rPr>
              <a:pPr/>
              <a:t>22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8528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7821D9DA-602C-B840-8800-BEF52ABA0D5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110EAB7-33C6-4A4E-A661-5881EBDFC124}" type="slidenum">
              <a:rPr lang="en-US" altLang="en-US" sz="1200" smtClean="0">
                <a:latin typeface="Times New Roman" panose="02020603050405020304" pitchFamily="18" charset="0"/>
              </a:rPr>
              <a:pPr/>
              <a:t>23</a:t>
            </a:fld>
            <a:endParaRPr lang="en-US" altLang="en-US" sz="1200">
              <a:latin typeface="Times New Roman" panose="02020603050405020304" pitchFamily="18" charset="0"/>
            </a:endParaRPr>
          </a:p>
        </p:txBody>
      </p:sp>
      <p:sp>
        <p:nvSpPr>
          <p:cNvPr id="33794" name="Rectangle 2">
            <a:extLst>
              <a:ext uri="{FF2B5EF4-FFF2-40B4-BE49-F238E27FC236}">
                <a16:creationId xmlns:a16="http://schemas.microsoft.com/office/drawing/2014/main" id="{2357F34B-AF66-374F-8859-FE9B096211DB}"/>
              </a:ext>
            </a:extLst>
          </p:cNvPr>
          <p:cNvSpPr>
            <a:spLocks noGrp="1" noRot="1" noChangeAspect="1" noChangeArrowheads="1" noTextEdit="1"/>
          </p:cNvSpPr>
          <p:nvPr>
            <p:ph type="sldImg"/>
          </p:nvPr>
        </p:nvSpPr>
        <p:spPr>
          <a:xfrm>
            <a:off x="2209800" y="228600"/>
            <a:ext cx="2438400" cy="1828800"/>
          </a:xfrm>
          <a:ln/>
        </p:spPr>
      </p:sp>
      <p:sp>
        <p:nvSpPr>
          <p:cNvPr id="33795" name="Rectangle 3">
            <a:extLst>
              <a:ext uri="{FF2B5EF4-FFF2-40B4-BE49-F238E27FC236}">
                <a16:creationId xmlns:a16="http://schemas.microsoft.com/office/drawing/2014/main" id="{72C1225B-C6E8-F14F-A254-22273BCD6831}"/>
              </a:ext>
            </a:extLst>
          </p:cNvPr>
          <p:cNvSpPr>
            <a:spLocks noGrp="1" noChangeArrowheads="1"/>
          </p:cNvSpPr>
          <p:nvPr>
            <p:ph type="body" idx="1"/>
          </p:nvPr>
        </p:nvSpPr>
        <p:spPr>
          <a:xfrm>
            <a:off x="228600" y="2286000"/>
            <a:ext cx="6400800" cy="67818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Arial" panose="020B0604020202020204" pitchFamily="34" charset="0"/>
              <a:buNone/>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Here are some resources for learning more about health insurance plans and government health programs and/or getting assistance with obtaining insurance or health care services or filing a complaint.</a:t>
            </a:r>
          </a:p>
          <a:p>
            <a:pPr marL="171450" indent="-171450">
              <a:buFont typeface="Arial" panose="020B0604020202020204" pitchFamily="34" charset="0"/>
              <a:buChar char="•"/>
              <a:defRPr/>
            </a:pPr>
            <a:r>
              <a:rPr lang="en-US" sz="1100" b="1" dirty="0" err="1">
                <a:latin typeface="Arial" panose="020B0604020202020204" pitchFamily="34" charset="0"/>
                <a:cs typeface="Arial" panose="020B0604020202020204" pitchFamily="34" charset="0"/>
              </a:rPr>
              <a:t>Medicare.gov</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www.medicare.gov</a:t>
            </a:r>
            <a:r>
              <a:rPr lang="en-US" sz="1100" dirty="0">
                <a:latin typeface="Arial" panose="020B0604020202020204" pitchFamily="34" charset="0"/>
                <a:cs typeface="Arial" panose="020B0604020202020204" pitchFamily="34" charset="0"/>
              </a:rPr>
              <a:t>) is the one-stop shop for detailed information on every aspect of the program. Those without internet access can call 800-MEDICARE (800-633-4227/TTY: 877-486-2048) for assistance 24/7.</a:t>
            </a:r>
          </a:p>
          <a:p>
            <a:pPr marL="171450" indent="-171450">
              <a:buFont typeface="Arial" panose="020B0604020202020204" pitchFamily="34" charset="0"/>
              <a:buChar char="•"/>
              <a:defRPr/>
            </a:pPr>
            <a:r>
              <a:rPr lang="en-US" sz="1100" b="1" dirty="0">
                <a:latin typeface="Arial" panose="020B0604020202020204" pitchFamily="34" charset="0"/>
                <a:cs typeface="Arial" panose="020B0604020202020204" pitchFamily="34" charset="0"/>
              </a:rPr>
              <a:t>“Medicare &amp; You”</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www.medicare.gov</a:t>
            </a:r>
            <a:r>
              <a:rPr lang="en-US" sz="1100" dirty="0">
                <a:latin typeface="Arial" panose="020B0604020202020204" pitchFamily="34" charset="0"/>
                <a:cs typeface="Arial" panose="020B0604020202020204" pitchFamily="34" charset="0"/>
              </a:rPr>
              <a:t>/pubs/pdf/10050-Medicare-and-You.pdf) is the comprehensive program guide that beneficiaries receive every year—it can help you understand your Medicare benefits even before you enroll. </a:t>
            </a:r>
          </a:p>
          <a:p>
            <a:pPr marL="171450" indent="-171450">
              <a:buFont typeface="Arial" panose="020B0604020202020204" pitchFamily="34" charset="0"/>
              <a:buChar char="•"/>
              <a:defRPr/>
            </a:pPr>
            <a:r>
              <a:rPr lang="en-US" sz="1100" b="1" dirty="0">
                <a:latin typeface="Arial" panose="020B0604020202020204" pitchFamily="34" charset="0"/>
                <a:cs typeface="Arial" panose="020B0604020202020204" pitchFamily="34" charset="0"/>
              </a:rPr>
              <a:t>The State Health Insurance Assistance</a:t>
            </a:r>
            <a:r>
              <a:rPr lang="en-US" sz="1100" b="1" i="1"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Programs</a:t>
            </a:r>
            <a:r>
              <a:rPr lang="en-US" sz="1100" dirty="0">
                <a:latin typeface="Arial" panose="020B0604020202020204" pitchFamily="34" charset="0"/>
                <a:cs typeface="Arial" panose="020B0604020202020204" pitchFamily="34" charset="0"/>
              </a:rPr>
              <a:t> (SHIP) (https://</a:t>
            </a:r>
            <a:r>
              <a:rPr lang="en-US" sz="1100" dirty="0" err="1">
                <a:latin typeface="Arial" panose="020B0604020202020204" pitchFamily="34" charset="0"/>
                <a:cs typeface="Arial" panose="020B0604020202020204" pitchFamily="34" charset="0"/>
              </a:rPr>
              <a:t>www.shiptacenter.org</a:t>
            </a:r>
            <a:r>
              <a:rPr lang="en-US" sz="1100" dirty="0">
                <a:latin typeface="Arial" panose="020B0604020202020204" pitchFamily="34" charset="0"/>
                <a:cs typeface="Arial" panose="020B0604020202020204" pitchFamily="34" charset="0"/>
              </a:rPr>
              <a:t>) offer counseling and assistance to Medicare beneficiaries in each state. To access services, visit the national SHIP website (https://</a:t>
            </a:r>
            <a:r>
              <a:rPr lang="en-US" sz="1100" dirty="0" err="1">
                <a:latin typeface="Arial" panose="020B0604020202020204" pitchFamily="34" charset="0"/>
                <a:cs typeface="Arial" panose="020B0604020202020204" pitchFamily="34" charset="0"/>
              </a:rPr>
              <a:t>www.shiptacenter.org</a:t>
            </a:r>
            <a:r>
              <a:rPr lang="en-US" sz="1100" dirty="0">
                <a:latin typeface="Arial" panose="020B0604020202020204" pitchFamily="34" charset="0"/>
                <a:cs typeface="Arial" panose="020B0604020202020204" pitchFamily="34" charset="0"/>
              </a:rPr>
              <a:t>/about-</a:t>
            </a:r>
            <a:r>
              <a:rPr lang="en-US" sz="1100" dirty="0" err="1">
                <a:latin typeface="Arial" panose="020B0604020202020204" pitchFamily="34" charset="0"/>
                <a:cs typeface="Arial" panose="020B0604020202020204" pitchFamily="34" charset="0"/>
              </a:rPr>
              <a:t>medicare</a:t>
            </a:r>
            <a:r>
              <a:rPr lang="en-US" sz="1100" dirty="0">
                <a:latin typeface="Arial" panose="020B0604020202020204" pitchFamily="34" charset="0"/>
                <a:cs typeface="Arial" panose="020B0604020202020204" pitchFamily="34" charset="0"/>
              </a:rPr>
              <a:t>) and click on the “Find Local Medicare Help” button in the upper right-hand corner, or call 877-839-2675. </a:t>
            </a:r>
          </a:p>
          <a:p>
            <a:pPr marL="171450" indent="-171450">
              <a:buFont typeface="Arial" panose="020B0604020202020204" pitchFamily="34" charset="0"/>
              <a:buChar char="•"/>
              <a:defRPr/>
            </a:pPr>
            <a:r>
              <a:rPr lang="en-US" sz="1100" b="1" dirty="0" err="1">
                <a:latin typeface="Arial" panose="020B0604020202020204" pitchFamily="34" charset="0"/>
                <a:cs typeface="Arial" panose="020B0604020202020204" pitchFamily="34" charset="0"/>
              </a:rPr>
              <a:t>MedicareResources.org</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www.medicareresources.org</a:t>
            </a:r>
            <a:r>
              <a:rPr lang="en-US" sz="1100" dirty="0">
                <a:latin typeface="Arial" panose="020B0604020202020204" pitchFamily="34" charset="0"/>
                <a:cs typeface="Arial" panose="020B0604020202020204" pitchFamily="34" charset="0"/>
              </a:rPr>
              <a:t>) offers comprehensive, up-to-date information about Medicare, including state-specific resources. While technically a for-profit company (it makes money by linking consumers with insurers), the information it provides is free.</a:t>
            </a:r>
          </a:p>
          <a:p>
            <a:pPr marL="171450" indent="-171450">
              <a:buFont typeface="Arial" panose="020B0604020202020204" pitchFamily="34" charset="0"/>
              <a:buChar char="•"/>
              <a:defRPr/>
            </a:pPr>
            <a:r>
              <a:rPr lang="en-US" sz="1100" b="1" dirty="0" err="1">
                <a:latin typeface="Arial" panose="020B0604020202020204" pitchFamily="34" charset="0"/>
                <a:cs typeface="Arial" panose="020B0604020202020204" pitchFamily="34" charset="0"/>
              </a:rPr>
              <a:t>BoomerBenefits.com</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boomerbenefits.com</a:t>
            </a:r>
            <a:r>
              <a:rPr lang="en-US" sz="1100" dirty="0">
                <a:latin typeface="Arial" panose="020B0604020202020204" pitchFamily="34" charset="0"/>
                <a:cs typeface="Arial" panose="020B0604020202020204" pitchFamily="34" charset="0"/>
              </a:rPr>
              <a:t>) is another site offering A-to-Z coverage of Medicare. It makes money selling Medicare plans (Advantage, </a:t>
            </a:r>
            <a:r>
              <a:rPr lang="en-US" sz="1100" dirty="0" err="1">
                <a:latin typeface="Arial" panose="020B0604020202020204" pitchFamily="34" charset="0"/>
                <a:cs typeface="Arial" panose="020B0604020202020204" pitchFamily="34" charset="0"/>
              </a:rPr>
              <a:t>Medigap</a:t>
            </a:r>
            <a:r>
              <a:rPr lang="en-US" sz="1100" dirty="0">
                <a:latin typeface="Arial" panose="020B0604020202020204" pitchFamily="34" charset="0"/>
                <a:cs typeface="Arial" panose="020B0604020202020204" pitchFamily="34" charset="0"/>
              </a:rPr>
              <a:t>, etc.), but the easy-to-understand information it provides about plan options is free.</a:t>
            </a:r>
          </a:p>
          <a:p>
            <a:pPr marL="171450" indent="-171450">
              <a:buFont typeface="Arial" panose="020B0604020202020204" pitchFamily="34" charset="0"/>
              <a:buChar char="•"/>
              <a:defRPr/>
            </a:pPr>
            <a:r>
              <a:rPr lang="en-US" sz="1100" b="1" dirty="0">
                <a:latin typeface="Arial" panose="020B0604020202020204" pitchFamily="34" charset="0"/>
                <a:cs typeface="Arial" panose="020B0604020202020204" pitchFamily="34" charset="0"/>
              </a:rPr>
              <a:t>Money Talks News</a:t>
            </a:r>
            <a:r>
              <a:rPr lang="en-US" sz="1100" dirty="0">
                <a:latin typeface="Arial" panose="020B0604020202020204" pitchFamily="34" charset="0"/>
                <a:cs typeface="Arial" panose="020B0604020202020204" pitchFamily="34" charset="0"/>
              </a:rPr>
              <a:t> (https://</a:t>
            </a:r>
            <a:r>
              <a:rPr lang="en-US" sz="1100" dirty="0" err="1">
                <a:latin typeface="Arial" panose="020B0604020202020204" pitchFamily="34" charset="0"/>
                <a:cs typeface="Arial" panose="020B0604020202020204" pitchFamily="34" charset="0"/>
              </a:rPr>
              <a:t>www.moneytalksnews.com</a:t>
            </a:r>
            <a:r>
              <a:rPr lang="en-US" sz="1100" dirty="0">
                <a:latin typeface="Arial" panose="020B0604020202020204" pitchFamily="34" charset="0"/>
                <a:cs typeface="Arial" panose="020B0604020202020204" pitchFamily="34" charset="0"/>
              </a:rPr>
              <a:t>) offers unbiased information on a wide range of consumer and personal finance topics. Entering “Medicare” in the Search bar results in dozens of articles on all facets of Medicare.</a:t>
            </a:r>
          </a:p>
          <a:p>
            <a:pPr marL="171450" indent="-171450">
              <a:buFont typeface="Arial" panose="020B0604020202020204" pitchFamily="34" charset="0"/>
              <a:buChar char="•"/>
              <a:defRPr/>
            </a:pPr>
            <a:r>
              <a:rPr lang="en-US" altLang="en-US" sz="1100" b="1" dirty="0">
                <a:solidFill>
                  <a:schemeClr val="tx2">
                    <a:lumMod val="75000"/>
                  </a:schemeClr>
                </a:solidFill>
                <a:latin typeface="Arial" panose="020B0604020202020204" pitchFamily="34" charset="0"/>
                <a:cs typeface="Arial" panose="020B0604020202020204" pitchFamily="34" charset="0"/>
              </a:rPr>
              <a:t>Consumer Action </a:t>
            </a:r>
            <a:r>
              <a:rPr lang="en-US" altLang="en-US" sz="1100" dirty="0">
                <a:solidFill>
                  <a:schemeClr val="tx2">
                    <a:lumMod val="75000"/>
                  </a:schemeClr>
                </a:solidFill>
                <a:latin typeface="Arial" panose="020B0604020202020204" pitchFamily="34" charset="0"/>
                <a:cs typeface="Arial" panose="020B0604020202020204" pitchFamily="34" charset="0"/>
              </a:rPr>
              <a:t>(https://</a:t>
            </a:r>
            <a:r>
              <a:rPr lang="en-US" altLang="en-US" sz="1100" dirty="0" err="1">
                <a:solidFill>
                  <a:schemeClr val="tx2">
                    <a:lumMod val="75000"/>
                  </a:schemeClr>
                </a:solidFill>
                <a:latin typeface="Arial" panose="020B0604020202020204" pitchFamily="34" charset="0"/>
                <a:cs typeface="Arial" panose="020B0604020202020204" pitchFamily="34" charset="0"/>
              </a:rPr>
              <a:t>www.consumer-action.org</a:t>
            </a:r>
            <a:r>
              <a:rPr lang="en-US" altLang="en-US" sz="1100" dirty="0">
                <a:solidFill>
                  <a:schemeClr val="tx2">
                    <a:lumMod val="75000"/>
                  </a:schemeClr>
                </a:solidFill>
                <a:latin typeface="Arial" panose="020B0604020202020204" pitchFamily="34" charset="0"/>
                <a:cs typeface="Arial" panose="020B0604020202020204" pitchFamily="34" charset="0"/>
              </a:rPr>
              <a:t>/modules/</a:t>
            </a:r>
            <a:r>
              <a:rPr lang="en-US" altLang="en-US" sz="1100" dirty="0" err="1">
                <a:solidFill>
                  <a:schemeClr val="tx2">
                    <a:lumMod val="75000"/>
                  </a:schemeClr>
                </a:solidFill>
                <a:latin typeface="Arial" panose="020B0604020202020204" pitchFamily="34" charset="0"/>
                <a:cs typeface="Arial" panose="020B0604020202020204" pitchFamily="34" charset="0"/>
              </a:rPr>
              <a:t>module_health_insurance</a:t>
            </a:r>
            <a:r>
              <a:rPr lang="en-US" altLang="en-US" sz="1100" dirty="0">
                <a:solidFill>
                  <a:schemeClr val="tx2">
                    <a:lumMod val="75000"/>
                  </a:schemeClr>
                </a:solidFill>
                <a:latin typeface="Arial" panose="020B0604020202020204" pitchFamily="34" charset="0"/>
                <a:cs typeface="Arial" panose="020B0604020202020204" pitchFamily="34" charset="0"/>
              </a:rPr>
              <a:t>): Visit the site to access other health insurance-related consumer education materials.</a:t>
            </a:r>
          </a:p>
          <a:p>
            <a:pPr marL="171450" indent="-171450">
              <a:buFont typeface="Arial" panose="020B0604020202020204" pitchFamily="34" charset="0"/>
              <a:buChar char="•"/>
              <a:defRPr/>
            </a:pPr>
            <a:r>
              <a:rPr lang="en-US" altLang="en-US" sz="1100" b="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Nolo</a:t>
            </a:r>
            <a:r>
              <a:rPr lang="en-US" altLang="en-US" sz="1100"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 (see below).</a:t>
            </a:r>
            <a:endPar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defRPr/>
            </a:pP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100" dirty="0">
                <a:latin typeface="Arial" panose="020B0604020202020204" pitchFamily="34" charset="0"/>
                <a:cs typeface="Arial" panose="020B0604020202020204" pitchFamily="34" charset="0"/>
              </a:rPr>
              <a:t>If you have a complaint about the Medicare program or a Medicare health or prescription drug plan, you can submit it to the Centers for Medicare &amp; Medicaid Services (CMS) online, at https://</a:t>
            </a:r>
            <a:r>
              <a:rPr lang="en-US" sz="1100" dirty="0" err="1">
                <a:latin typeface="Arial" panose="020B0604020202020204" pitchFamily="34" charset="0"/>
                <a:cs typeface="Arial" panose="020B0604020202020204" pitchFamily="34" charset="0"/>
              </a:rPr>
              <a:t>www.medicare.gov</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MedicareComplaintForm</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home.aspx</a:t>
            </a:r>
            <a:r>
              <a:rPr lang="en-US" sz="1100" dirty="0">
                <a:latin typeface="Arial" panose="020B0604020202020204" pitchFamily="34" charset="0"/>
                <a:cs typeface="Arial" panose="020B0604020202020204" pitchFamily="34" charset="0"/>
              </a:rPr>
              <a:t>. If it is an urgent matter, call 800-MEDICARE (800-633-4227 / TTY/TTD: 877-486-2048). For more detailed information about submitting different types of complaints, visit https://</a:t>
            </a:r>
            <a:r>
              <a:rPr lang="en-US" sz="1100" dirty="0" err="1">
                <a:latin typeface="Arial" panose="020B0604020202020204" pitchFamily="34" charset="0"/>
                <a:cs typeface="Arial" panose="020B0604020202020204" pitchFamily="34" charset="0"/>
              </a:rPr>
              <a:t>www.medicare.gov</a:t>
            </a:r>
            <a:r>
              <a:rPr lang="en-US" sz="1100" dirty="0">
                <a:latin typeface="Arial" panose="020B0604020202020204" pitchFamily="34" charset="0"/>
                <a:cs typeface="Arial" panose="020B0604020202020204" pitchFamily="34" charset="0"/>
              </a:rPr>
              <a:t>/claims-appeals/file-a-complaint-grievance/filing-complaints-about-your-health-or-drug-plan. Report health care fraud, waste or abuse related to Medicare, Medicaid, CHIP and the Health Insurance Marketplace to CMS via phone, mail, fax or online (https://</a:t>
            </a:r>
            <a:r>
              <a:rPr lang="en-US" sz="1100" dirty="0" err="1">
                <a:latin typeface="Arial" panose="020B0604020202020204" pitchFamily="34" charset="0"/>
                <a:cs typeface="Arial" panose="020B0604020202020204" pitchFamily="34" charset="0"/>
              </a:rPr>
              <a:t>www.cms.gov</a:t>
            </a:r>
            <a:r>
              <a:rPr lang="en-US" sz="1100" dirty="0">
                <a:latin typeface="Arial" panose="020B0604020202020204" pitchFamily="34" charset="0"/>
                <a:cs typeface="Arial" panose="020B0604020202020204" pitchFamily="34" charset="0"/>
              </a:rPr>
              <a:t>/About-CMS/Components/CPI/</a:t>
            </a:r>
            <a:r>
              <a:rPr lang="en-US" sz="1100" dirty="0" err="1">
                <a:latin typeface="Arial" panose="020B0604020202020204" pitchFamily="34" charset="0"/>
                <a:cs typeface="Arial" panose="020B0604020202020204" pitchFamily="34" charset="0"/>
              </a:rPr>
              <a:t>CPIReportingFraud.html</a:t>
            </a:r>
            <a:r>
              <a:rPr lang="en-US" sz="1100" dirty="0">
                <a:latin typeface="Arial" panose="020B0604020202020204" pitchFamily="34" charset="0"/>
                <a:cs typeface="Arial" panose="020B0604020202020204" pitchFamily="34" charset="0"/>
              </a:rPr>
              <a:t>). The legal DIY site Nolo offers tips for dealing with health plan disputes arising from incorrect billing or denied claims: https://</a:t>
            </a:r>
            <a:r>
              <a:rPr lang="en-US" sz="1100" dirty="0" err="1">
                <a:latin typeface="Arial" panose="020B0604020202020204" pitchFamily="34" charset="0"/>
                <a:cs typeface="Arial" panose="020B0604020202020204" pitchFamily="34" charset="0"/>
              </a:rPr>
              <a:t>www.nolo.com</a:t>
            </a:r>
            <a:r>
              <a:rPr lang="en-US" sz="1100" dirty="0">
                <a:latin typeface="Arial" panose="020B0604020202020204" pitchFamily="34" charset="0"/>
                <a:cs typeface="Arial" panose="020B0604020202020204" pitchFamily="34" charset="0"/>
              </a:rPr>
              <a:t>/legal-encyclopedia/health-plan-disputes-overview-32242.html.</a:t>
            </a:r>
          </a:p>
          <a:p>
            <a:pPr>
              <a:defRPr/>
            </a:pPr>
            <a:endParaRPr 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7821D9DA-602C-B840-8800-BEF52ABA0D5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110EAB7-33C6-4A4E-A661-5881EBDFC124}" type="slidenum">
              <a:rPr lang="en-US" altLang="en-US" sz="1200" smtClean="0">
                <a:latin typeface="Times New Roman" panose="02020603050405020304" pitchFamily="18" charset="0"/>
              </a:rPr>
              <a:pPr/>
              <a:t>24</a:t>
            </a:fld>
            <a:endParaRPr lang="en-US" altLang="en-US" sz="1200">
              <a:latin typeface="Times New Roman" panose="02020603050405020304" pitchFamily="18" charset="0"/>
            </a:endParaRPr>
          </a:p>
        </p:txBody>
      </p:sp>
      <p:sp>
        <p:nvSpPr>
          <p:cNvPr id="33794" name="Rectangle 2">
            <a:extLst>
              <a:ext uri="{FF2B5EF4-FFF2-40B4-BE49-F238E27FC236}">
                <a16:creationId xmlns:a16="http://schemas.microsoft.com/office/drawing/2014/main" id="{2357F34B-AF66-374F-8859-FE9B096211DB}"/>
              </a:ext>
            </a:extLst>
          </p:cNvPr>
          <p:cNvSpPr>
            <a:spLocks noGrp="1" noRot="1" noChangeAspect="1" noChangeArrowheads="1" noTextEdit="1"/>
          </p:cNvSpPr>
          <p:nvPr>
            <p:ph type="sldImg"/>
          </p:nvPr>
        </p:nvSpPr>
        <p:spPr>
          <a:xfrm>
            <a:off x="2209800" y="228600"/>
            <a:ext cx="2438400" cy="1828800"/>
          </a:xfrm>
          <a:ln/>
        </p:spPr>
      </p:sp>
      <p:sp>
        <p:nvSpPr>
          <p:cNvPr id="33795" name="Rectangle 3">
            <a:extLst>
              <a:ext uri="{FF2B5EF4-FFF2-40B4-BE49-F238E27FC236}">
                <a16:creationId xmlns:a16="http://schemas.microsoft.com/office/drawing/2014/main" id="{72C1225B-C6E8-F14F-A254-22273BCD6831}"/>
              </a:ext>
            </a:extLst>
          </p:cNvPr>
          <p:cNvSpPr>
            <a:spLocks noGrp="1" noChangeArrowheads="1"/>
          </p:cNvSpPr>
          <p:nvPr>
            <p:ph type="body" idx="1"/>
          </p:nvPr>
        </p:nvSpPr>
        <p:spPr>
          <a:xfrm>
            <a:off x="228600" y="2286000"/>
            <a:ext cx="6400800" cy="67818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Arial" panose="020B0604020202020204" pitchFamily="34" charset="0"/>
              <a:buNone/>
              <a:defRPr/>
            </a:pPr>
            <a:endParaRPr lang="en-US" sz="11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71783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C377F575-1557-BE41-9C2E-5006C20A7FD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A5C5060-E314-2148-B379-1AF3E407E5E8}" type="slidenum">
              <a:rPr lang="en-US" altLang="en-US" sz="1200" smtClean="0">
                <a:latin typeface="Times New Roman" panose="02020603050405020304" pitchFamily="18" charset="0"/>
              </a:rPr>
              <a:pPr/>
              <a:t>33</a:t>
            </a:fld>
            <a:endParaRPr lang="en-US" altLang="en-US" sz="1200">
              <a:latin typeface="Times New Roman" panose="02020603050405020304" pitchFamily="18" charset="0"/>
            </a:endParaRPr>
          </a:p>
        </p:txBody>
      </p:sp>
      <p:sp>
        <p:nvSpPr>
          <p:cNvPr id="35842" name="Rectangle 2">
            <a:extLst>
              <a:ext uri="{FF2B5EF4-FFF2-40B4-BE49-F238E27FC236}">
                <a16:creationId xmlns:a16="http://schemas.microsoft.com/office/drawing/2014/main" id="{96083876-A12B-4740-9F8E-3DB71AF36FD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C57A8F4-35E0-454A-A3C7-3E63188EB18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B8AC4392-9741-5B4F-BB5E-ECCB02F0D44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F7DD7A7-57C7-7844-9858-918305445F01}" type="slidenum">
              <a:rPr lang="en-US" altLang="en-US" sz="1200" smtClean="0">
                <a:latin typeface="Times New Roman" panose="02020603050405020304" pitchFamily="18" charset="0"/>
              </a:rPr>
              <a:pPr/>
              <a:t>4</a:t>
            </a:fld>
            <a:endParaRPr lang="en-US" altLang="en-US" sz="1200">
              <a:latin typeface="Times New Roman" panose="02020603050405020304" pitchFamily="18" charset="0"/>
            </a:endParaRPr>
          </a:p>
        </p:txBody>
      </p:sp>
      <p:sp>
        <p:nvSpPr>
          <p:cNvPr id="15362" name="Rectangle 2">
            <a:extLst>
              <a:ext uri="{FF2B5EF4-FFF2-40B4-BE49-F238E27FC236}">
                <a16:creationId xmlns:a16="http://schemas.microsoft.com/office/drawing/2014/main" id="{9C7C9176-22B2-C74F-8982-C165A0693FB2}"/>
              </a:ext>
            </a:extLst>
          </p:cNvPr>
          <p:cNvSpPr>
            <a:spLocks noGrp="1" noRot="1" noChangeAspect="1" noChangeArrowheads="1" noTextEdit="1"/>
          </p:cNvSpPr>
          <p:nvPr>
            <p:ph type="sldImg"/>
          </p:nvPr>
        </p:nvSpPr>
        <p:spPr>
          <a:xfrm>
            <a:off x="2159000" y="457200"/>
            <a:ext cx="2641600" cy="1981200"/>
          </a:xfrm>
          <a:ln/>
        </p:spPr>
      </p:sp>
      <p:sp>
        <p:nvSpPr>
          <p:cNvPr id="15363" name="Rectangle 3">
            <a:extLst>
              <a:ext uri="{FF2B5EF4-FFF2-40B4-BE49-F238E27FC236}">
                <a16:creationId xmlns:a16="http://schemas.microsoft.com/office/drawing/2014/main" id="{8E5A347A-38A3-124C-BBED-B194005638F1}"/>
              </a:ext>
            </a:extLst>
          </p:cNvPr>
          <p:cNvSpPr>
            <a:spLocks noGrp="1" noChangeArrowheads="1"/>
          </p:cNvSpPr>
          <p:nvPr>
            <p:ph type="body" idx="1"/>
          </p:nvPr>
        </p:nvSpPr>
        <p:spPr>
          <a:xfrm>
            <a:off x="0" y="2590800"/>
            <a:ext cx="6858000" cy="6477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doesn't pay for any services not covered by Original Medicare (so no vision care, dental care, hearing aids, prescriptions, etc.). For prescription drug coverage, you need to purchase Medicare Part D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www.medicareresources.org</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-benefits/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 in your area using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Medicare.gov’s</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Search tool: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-supplemental-insurance-plans/. (In some states, you may be able to buy another type of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called Medicare SELECT, which may require you to use in-network doctors and hospitals to be eligible for full benefits.) Money Talks News offers guidance in its “How to Pick the Best Medicare Supplement Plan in 4 Steps”(https://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www.moneytalksnews.com</a:t>
            </a:r>
            <a:r>
              <a:rPr lang="en-US" altLang="en-US" dirty="0">
                <a:latin typeface="Arial" panose="020B0604020202020204" pitchFamily="34" charset="0"/>
                <a:ea typeface="ＭＳ Ｐゴシック" panose="020B0600070205080204" pitchFamily="34" charset="-128"/>
                <a:cs typeface="Arial" panose="020B0604020202020204" pitchFamily="34" charset="0"/>
              </a:rPr>
              <a:t>/the-</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abcs</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-selecting-</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6</a:t>
            </a:fld>
            <a:endParaRPr lang="en-US" altLang="en-US" sz="120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doesn't pay for any services not covered by Original Medicare (so no vision care, dental care, hearing aids, prescriptions, etc.). For prescription drug coverage, you need to purchase Medicare Part D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www.medicareresources.org</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-benefits/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 in your area using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Medicare.gov’s</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Search tool: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-supplemental-insurance-plans/. (In some states, you may be able to buy another type of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called Medicare SELECT, which may require you to use in-network doctors and hospitals to be eligible for full benefits.) Money Talks News offers guidance in its “How to Pick the Best Medicare Supplement Plan in 4 Steps”(https://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www.moneytalksnews.com</a:t>
            </a:r>
            <a:r>
              <a:rPr lang="en-US" altLang="en-US" dirty="0">
                <a:latin typeface="Arial" panose="020B0604020202020204" pitchFamily="34" charset="0"/>
                <a:ea typeface="ＭＳ Ｐゴシック" panose="020B0600070205080204" pitchFamily="34" charset="-128"/>
                <a:cs typeface="Arial" panose="020B0604020202020204" pitchFamily="34" charset="0"/>
              </a:rPr>
              <a:t>/the-</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abcs</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-selecting-</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4822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doesn't pay for any services not covered by Original Medicare (so no vision care, dental care, hearing aids, prescriptions, etc.). For prescription drug coverage, you need to purchase Medicare Part D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www.medicareresources.org</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-benefits/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 in your area using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Medicare.gov’s</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Search tool: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-supplemental-insurance-plans/. (In some states, you may be able to buy another type of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called Medicare SELECT, which may require you to use in-network doctors and hospitals to be eligible for full benefits.) Money Talks News offers guidance in its “How to Pick the Best Medicare Supplement Plan in 4 Steps”(https://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www.moneytalksnews.com</a:t>
            </a:r>
            <a:r>
              <a:rPr lang="en-US" altLang="en-US" dirty="0">
                <a:latin typeface="Arial" panose="020B0604020202020204" pitchFamily="34" charset="0"/>
                <a:ea typeface="ＭＳ Ｐゴシック" panose="020B0600070205080204" pitchFamily="34" charset="-128"/>
                <a:cs typeface="Arial" panose="020B0604020202020204" pitchFamily="34" charset="0"/>
              </a:rPr>
              <a:t>/the-</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abcs</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-selecting-</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2979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8</a:t>
            </a:fld>
            <a:endParaRPr lang="en-US" altLang="en-US" sz="120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doesn't pay for any services not covered by Original Medicare (so no vision care, dental care, hearing aids, prescriptions, etc.). For prescription drug coverage, you need to purchase Medicare Part D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www.medicareresources.org</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-benefits/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 in your area using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Medicare.gov’s</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Search tool: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-supplemental-insurance-plans/. (In some states, you may be able to buy another type of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called Medicare SELECT, which may require you to use in-network doctors and hospitals to be eligible for full benefits.) Money Talks News offers guidance in its “How to Pick the Best Medicare Supplement Plan in 4 Steps”(https://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www.moneytalksnews.com</a:t>
            </a:r>
            <a:r>
              <a:rPr lang="en-US" altLang="en-US" dirty="0">
                <a:latin typeface="Arial" panose="020B0604020202020204" pitchFamily="34" charset="0"/>
                <a:ea typeface="ＭＳ Ｐゴシック" panose="020B0600070205080204" pitchFamily="34" charset="-128"/>
                <a:cs typeface="Arial" panose="020B0604020202020204" pitchFamily="34" charset="0"/>
              </a:rPr>
              <a:t>/the-</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abcs</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-selecting-</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0556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9</a:t>
            </a:fld>
            <a:endParaRPr lang="en-US" altLang="en-US" sz="120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doesn't pay for any services not covered by Original Medicare (so no vision care, dental care, hearing aids, prescriptions, etc.). For prescription drug coverage, you need to purchase Medicare Part D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www.medicareresources.org</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-benefits/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plan in your area using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Medicare.gov’s</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Search tool: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www.medicare.gov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-supplemental-insurance-plans/. (In some states, you may be able to buy another type of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Medigap</a:t>
            </a:r>
            <a:r>
              <a:rPr lang="en-US" altLang="en-US" dirty="0">
                <a:latin typeface="Arial" panose="020B0604020202020204" pitchFamily="34" charset="0"/>
                <a:ea typeface="ＭＳ Ｐゴシック" panose="020B0600070205080204" pitchFamily="34" charset="-128"/>
                <a:cs typeface="Arial" panose="020B0604020202020204" pitchFamily="34" charset="0"/>
              </a:rPr>
              <a:t> policy called Medicare SELECT, which may require you to use in-network doctors and hospitals to be eligible for full benefits.) Money Talks News offers guidance in its “How to Pick the Best Medicare Supplement Plan in 4 Steps”(https://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www.moneytalksnews.com</a:t>
            </a:r>
            <a:r>
              <a:rPr lang="en-US" altLang="en-US" dirty="0">
                <a:latin typeface="Arial" panose="020B0604020202020204" pitchFamily="34" charset="0"/>
                <a:ea typeface="ＭＳ Ｐゴシック" panose="020B0600070205080204" pitchFamily="34" charset="-128"/>
                <a:cs typeface="Arial" panose="020B0604020202020204" pitchFamily="34" charset="0"/>
              </a:rPr>
              <a:t>/the-</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abcs</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-selecting-</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7527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883D9544-6FCB-4246-9A3A-A04378FD79D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473A036-54E3-5D4B-984B-5CA21B4C0ABC}" type="slidenum">
              <a:rPr lang="en-US" altLang="en-US" sz="1200" smtClean="0">
                <a:latin typeface="Times New Roman" panose="02020603050405020304" pitchFamily="18" charset="0"/>
              </a:rPr>
              <a:pPr/>
              <a:t>10</a:t>
            </a:fld>
            <a:endParaRPr lang="en-US" altLang="en-US" sz="1200">
              <a:latin typeface="Times New Roman" panose="02020603050405020304" pitchFamily="18" charset="0"/>
            </a:endParaRPr>
          </a:p>
        </p:txBody>
      </p:sp>
      <p:sp>
        <p:nvSpPr>
          <p:cNvPr id="19458" name="Rectangle 2">
            <a:extLst>
              <a:ext uri="{FF2B5EF4-FFF2-40B4-BE49-F238E27FC236}">
                <a16:creationId xmlns:a16="http://schemas.microsoft.com/office/drawing/2014/main" id="{FBE97FBF-6315-B14F-A824-0F629F6A974D}"/>
              </a:ext>
            </a:extLst>
          </p:cNvPr>
          <p:cNvSpPr>
            <a:spLocks noGrp="1" noRot="1" noChangeAspect="1" noChangeArrowheads="1" noTextEdit="1"/>
          </p:cNvSpPr>
          <p:nvPr>
            <p:ph type="sldImg"/>
          </p:nvPr>
        </p:nvSpPr>
        <p:spPr>
          <a:xfrm>
            <a:off x="2514600" y="304800"/>
            <a:ext cx="1828800" cy="1371600"/>
          </a:xfrm>
          <a:ln/>
        </p:spPr>
      </p:sp>
      <p:sp>
        <p:nvSpPr>
          <p:cNvPr id="19459" name="Rectangle 3">
            <a:extLst>
              <a:ext uri="{FF2B5EF4-FFF2-40B4-BE49-F238E27FC236}">
                <a16:creationId xmlns:a16="http://schemas.microsoft.com/office/drawing/2014/main" id="{A77786EC-0DE5-AB48-A82C-1A5E727E6979}"/>
              </a:ext>
            </a:extLst>
          </p:cNvPr>
          <p:cNvSpPr>
            <a:spLocks noGrp="1" noChangeArrowheads="1"/>
          </p:cNvSpPr>
          <p:nvPr>
            <p:ph type="body" idx="1"/>
          </p:nvPr>
        </p:nvSpPr>
        <p:spPr>
          <a:xfrm>
            <a:off x="0" y="1752600"/>
            <a:ext cx="6858000" cy="73914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r>
              <a:rPr lang="en-US" sz="1050" dirty="0">
                <a:latin typeface="Arial" panose="020B0604020202020204" pitchFamily="34" charset="0"/>
                <a:cs typeface="Arial" panose="020B0604020202020204" pitchFamily="34" charset="0"/>
              </a:rPr>
              <a:t>Medicare enrollees who want additional coverage must decide between purchasing an Advantage plan (Part C) or Original Medicare (Parts A and B) plus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policy. Both options offer pros and cons; which one is better for you depends on a variety of factors, including your needs and budget.</a:t>
            </a:r>
          </a:p>
          <a:p>
            <a:pPr>
              <a:defRPr/>
            </a:pPr>
            <a:endParaRPr lang="en-US" sz="1050" dirty="0">
              <a:latin typeface="Arial" panose="020B0604020202020204" pitchFamily="34" charset="0"/>
              <a:cs typeface="Arial" panose="020B0604020202020204" pitchFamily="34" charset="0"/>
            </a:endParaRPr>
          </a:p>
          <a:p>
            <a:pPr>
              <a:defRPr/>
            </a:pPr>
            <a:r>
              <a:rPr lang="en-US" sz="1050" dirty="0">
                <a:latin typeface="Arial" panose="020B0604020202020204" pitchFamily="34" charset="0"/>
                <a:cs typeface="Arial" panose="020B0604020202020204" pitchFamily="34" charset="0"/>
              </a:rPr>
              <a:t>Some things to consider:</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plan allows you to go to any doctor who accepts Medicare (which means most). Most Advantage plans are network-based.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You don’t need a referral to see a specialist under Medicare Part B or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policies. Some Medicare Advantage plans might require one. </a:t>
            </a:r>
          </a:p>
          <a:p>
            <a:pPr marL="171450" indent="-171450">
              <a:buFont typeface="Arial" panose="020B0604020202020204" pitchFamily="34" charset="0"/>
              <a:buChar char="•"/>
              <a:defRPr/>
            </a:pP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is simpler to choose and use—plans are standardized and easy to compare. And with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the program typically sends payment directly to the service provider, while Advantage usually requires you to make your co-pay, if any, directly to the provider.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Original Medicare plus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coverage typically results in lower out-of-pocket expenses (copayments, coinsurance and deductible) than a comparable Medicare Advantage plan. But a Medicare Advantage plan typically costs less per month—there are even some plans that cost $0 above your Part B premium. And some Advantage plans include prescription coverage, which may be cheaper than purchasing Part D separately. However, if you do need medical care during the year, you could end up paying far more out of pocket with a $0 premium Advantage plan than one that costs you. Advantage plans have an out-of-pocket maximum of $6,700 in 2020 (though some set it at a lower amount).</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If you have expensive medical issues, you’ll benefit more from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policy because coinsurance, copays and, often, deductibles are covered. (Neither Original Medicare nor Part D has an out-of-pocket maximum, which means something like heart surgery without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plan could result in a five-digit cost share.) If you’re in good health, you’ll probably save money with the lower Advantage premiums.</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The cost of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plans vary by company, state and plan type. Premiums are generally based on your current age (attained-age pricing, which means premiums increase as you get older), your age upon joining (issue-age pricing, which means your premium will never go up based on age), or not based on age at all (community-rated pricing, which means all plan participants pay the same premium, regardless of age or overall health). Premiums can also be higher for smokers, and can increase due to inflation.</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If you spend a lot on prescriptions, look for a Medicare Advantage plan with drug coverage and compare that cost against the premiums for Medicare Part D to see which is a better deal. Also, check the plan’s formulary to make sure the drugs you take are covered.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If you don’t buy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policy within six months of signing up for Part B, you can be turned down for coverage due to pre-existing conditions. You can change your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plan or Medicare Advantage during the Annual Election Period (AEP), and even switch back to one or the other, though there might be limitations and/or underwriting requirements (https://</a:t>
            </a:r>
            <a:r>
              <a:rPr lang="en-US" sz="1050" dirty="0" err="1">
                <a:latin typeface="Arial" panose="020B0604020202020204" pitchFamily="34" charset="0"/>
                <a:cs typeface="Arial" panose="020B0604020202020204" pitchFamily="34" charset="0"/>
              </a:rPr>
              <a:t>www.medicareresources.org</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faqs</a:t>
            </a:r>
            <a:r>
              <a:rPr lang="en-US" sz="1050" dirty="0">
                <a:latin typeface="Arial" panose="020B0604020202020204" pitchFamily="34" charset="0"/>
                <a:cs typeface="Arial" panose="020B0604020202020204" pitchFamily="34" charset="0"/>
              </a:rPr>
              <a:t>/can-</a:t>
            </a:r>
            <a:r>
              <a:rPr lang="en-US" sz="1050" dirty="0" err="1">
                <a:latin typeface="Arial" panose="020B0604020202020204" pitchFamily="34" charset="0"/>
                <a:cs typeface="Arial" panose="020B0604020202020204" pitchFamily="34" charset="0"/>
              </a:rPr>
              <a:t>i</a:t>
            </a:r>
            <a:r>
              <a:rPr lang="en-US" sz="1050" dirty="0">
                <a:latin typeface="Arial" panose="020B0604020202020204" pitchFamily="34" charset="0"/>
                <a:cs typeface="Arial" panose="020B0604020202020204" pitchFamily="34" charset="0"/>
              </a:rPr>
              <a:t>-switch-between-</a:t>
            </a:r>
            <a:r>
              <a:rPr lang="en-US" sz="1050" dirty="0" err="1">
                <a:latin typeface="Arial" panose="020B0604020202020204" pitchFamily="34" charset="0"/>
                <a:cs typeface="Arial" panose="020B0604020202020204" pitchFamily="34" charset="0"/>
              </a:rPr>
              <a:t>medicare</a:t>
            </a:r>
            <a:r>
              <a:rPr lang="en-US" sz="1050" dirty="0">
                <a:latin typeface="Arial" panose="020B0604020202020204" pitchFamily="34" charset="0"/>
                <a:cs typeface="Arial" panose="020B0604020202020204" pitchFamily="34" charset="0"/>
              </a:rPr>
              <a:t>-advantage-and-original-</a:t>
            </a:r>
            <a:r>
              <a:rPr lang="en-US" sz="1050" dirty="0" err="1">
                <a:latin typeface="Arial" panose="020B0604020202020204" pitchFamily="34" charset="0"/>
                <a:cs typeface="Arial" panose="020B0604020202020204" pitchFamily="34" charset="0"/>
              </a:rPr>
              <a:t>medicare</a:t>
            </a:r>
            <a:r>
              <a:rPr lang="en-US" sz="105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You can’t use or buy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policy if you have a Medicare Advantage plan.</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If you enroll in a Medicare Advantage plan, you should drop your Medicare Supplement insurance plan because it will not pay any of the Medicare Advantage deductibles, copayments or coinsurance. (If you drop your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plan, you can enroll in another one if you leave Medicare Advantage, but you can be charged a higher premium.) </a:t>
            </a:r>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050" dirty="0">
                <a:latin typeface="Arial" panose="020B0604020202020204" pitchFamily="34" charset="0"/>
                <a:cs typeface="Arial" panose="020B0604020202020204" pitchFamily="34" charset="0"/>
              </a:rPr>
              <a:t>Get information about choosing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plan in Medicare’s “Choosing a </a:t>
            </a:r>
            <a:r>
              <a:rPr lang="en-US" sz="1050" dirty="0" err="1">
                <a:latin typeface="Arial" panose="020B0604020202020204" pitchFamily="34" charset="0"/>
                <a:cs typeface="Arial" panose="020B0604020202020204" pitchFamily="34" charset="0"/>
              </a:rPr>
              <a:t>Medigap</a:t>
            </a:r>
            <a:r>
              <a:rPr lang="en-US" sz="1050" dirty="0">
                <a:latin typeface="Arial" panose="020B0604020202020204" pitchFamily="34" charset="0"/>
                <a:cs typeface="Arial" panose="020B0604020202020204" pitchFamily="34" charset="0"/>
              </a:rPr>
              <a:t> Policy” guide (https://</a:t>
            </a:r>
            <a:r>
              <a:rPr lang="en-US" sz="1050" dirty="0" err="1">
                <a:latin typeface="Arial" panose="020B0604020202020204" pitchFamily="34" charset="0"/>
                <a:cs typeface="Arial" panose="020B0604020202020204" pitchFamily="34" charset="0"/>
              </a:rPr>
              <a:t>www.medicare.gov</a:t>
            </a:r>
            <a:r>
              <a:rPr lang="en-US" sz="1050" dirty="0">
                <a:latin typeface="Arial" panose="020B0604020202020204" pitchFamily="34" charset="0"/>
                <a:cs typeface="Arial" panose="020B0604020202020204" pitchFamily="34" charset="0"/>
              </a:rPr>
              <a:t>/pubs/pdf/02110-medicare-medigap-guide.pdf).</a:t>
            </a:r>
          </a:p>
          <a:p>
            <a:pPr>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124200"/>
            <a:ext cx="7772400" cy="35814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50E6BD63-4C87-0849-86FC-C49D9F9A705B}"/>
              </a:ext>
            </a:extLst>
          </p:cNvPr>
          <p:cNvSpPr>
            <a:spLocks noGrp="1"/>
          </p:cNvSpPr>
          <p:nvPr>
            <p:ph type="sldNum" sz="quarter" idx="10"/>
          </p:nvPr>
        </p:nvSpPr>
        <p:spPr>
          <a:xfrm>
            <a:off x="69342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2FE9A50-DFCD-2140-AB93-4090938EDBED}" type="slidenum">
              <a:rPr lang="en-US" altLang="en-US"/>
              <a:pPr>
                <a:defRPr/>
              </a:pPr>
              <a:t>‹#›</a:t>
            </a:fld>
            <a:endParaRPr lang="en-US" altLang="en-US"/>
          </a:p>
        </p:txBody>
      </p:sp>
    </p:spTree>
    <p:extLst>
      <p:ext uri="{BB962C8B-B14F-4D97-AF65-F5344CB8AC3E}">
        <p14:creationId xmlns:p14="http://schemas.microsoft.com/office/powerpoint/2010/main" val="335714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a:extLst>
              <a:ext uri="{FF2B5EF4-FFF2-40B4-BE49-F238E27FC236}">
                <a16:creationId xmlns:a16="http://schemas.microsoft.com/office/drawing/2014/main" id="{0647037D-D0AA-6542-8D76-9E262FFC9BEE}"/>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9E59656-B633-114E-A983-07F3D7A4DC8A}" type="slidenum">
              <a:rPr lang="en-US" altLang="en-US"/>
              <a:pPr>
                <a:defRPr/>
              </a:pPr>
              <a:t>‹#›</a:t>
            </a:fld>
            <a:endParaRPr lang="en-US" altLang="en-US"/>
          </a:p>
        </p:txBody>
      </p:sp>
    </p:spTree>
    <p:extLst>
      <p:ext uri="{BB962C8B-B14F-4D97-AF65-F5344CB8AC3E}">
        <p14:creationId xmlns:p14="http://schemas.microsoft.com/office/powerpoint/2010/main" val="139349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5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5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8">
            <a:extLst>
              <a:ext uri="{FF2B5EF4-FFF2-40B4-BE49-F238E27FC236}">
                <a16:creationId xmlns:a16="http://schemas.microsoft.com/office/drawing/2014/main" id="{CBB3F1BD-0A34-8D40-BEE1-1EA8DF1F5621}"/>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0BB2F9-5637-C34F-8E47-24CB0F83222C}" type="slidenum">
              <a:rPr lang="en-US" altLang="en-US"/>
              <a:pPr>
                <a:defRPr/>
              </a:pPr>
              <a:t>‹#›</a:t>
            </a:fld>
            <a:endParaRPr lang="en-US" altLang="en-US"/>
          </a:p>
        </p:txBody>
      </p:sp>
    </p:spTree>
    <p:extLst>
      <p:ext uri="{BB962C8B-B14F-4D97-AF65-F5344CB8AC3E}">
        <p14:creationId xmlns:p14="http://schemas.microsoft.com/office/powerpoint/2010/main" val="396834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259CB504-D159-2D45-9206-EAE1582C48CE}"/>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79C5273-D5FE-AA4A-BF7D-05AB32C8D797}" type="slidenum">
              <a:rPr lang="en-US" altLang="en-US"/>
              <a:pPr>
                <a:defRPr/>
              </a:pPr>
              <a:t>‹#›</a:t>
            </a:fld>
            <a:endParaRPr lang="en-US" altLang="en-US"/>
          </a:p>
        </p:txBody>
      </p:sp>
    </p:spTree>
    <p:extLst>
      <p:ext uri="{BB962C8B-B14F-4D97-AF65-F5344CB8AC3E}">
        <p14:creationId xmlns:p14="http://schemas.microsoft.com/office/powerpoint/2010/main" val="272660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a:extLst>
              <a:ext uri="{FF2B5EF4-FFF2-40B4-BE49-F238E27FC236}">
                <a16:creationId xmlns:a16="http://schemas.microsoft.com/office/drawing/2014/main" id="{270D25EA-D43B-9B44-8EC2-5532B325B69F}"/>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DF26A90-5B8A-2F4F-B4CB-D237B5D15F91}" type="slidenum">
              <a:rPr lang="en-US" altLang="en-US"/>
              <a:pPr>
                <a:defRPr/>
              </a:pPr>
              <a:t>‹#›</a:t>
            </a:fld>
            <a:endParaRPr lang="en-US" altLang="en-US"/>
          </a:p>
        </p:txBody>
      </p:sp>
    </p:spTree>
    <p:extLst>
      <p:ext uri="{BB962C8B-B14F-4D97-AF65-F5344CB8AC3E}">
        <p14:creationId xmlns:p14="http://schemas.microsoft.com/office/powerpoint/2010/main" val="87322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D692D44-9C26-404C-8E54-9F3A3162920F}"/>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A82212-85E3-CC42-8531-11B526E60111}" type="slidenum">
              <a:rPr lang="en-US" altLang="en-US"/>
              <a:pPr>
                <a:defRPr/>
              </a:pPr>
              <a:t>‹#›</a:t>
            </a:fld>
            <a:endParaRPr lang="en-US" altLang="en-US"/>
          </a:p>
        </p:txBody>
      </p:sp>
    </p:spTree>
    <p:extLst>
      <p:ext uri="{BB962C8B-B14F-4D97-AF65-F5344CB8AC3E}">
        <p14:creationId xmlns:p14="http://schemas.microsoft.com/office/powerpoint/2010/main" val="4711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207735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DA9844-6019-D841-8DDE-B1717494ACE9}"/>
              </a:ext>
            </a:extLst>
          </p:cNvPr>
          <p:cNvSpPr>
            <a:spLocks noGrp="1"/>
          </p:cNvSpPr>
          <p:nvPr>
            <p:ph type="title"/>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D146158-0D6F-BC43-9FD4-3A0172F01CDF}"/>
              </a:ext>
            </a:extLst>
          </p:cNvPr>
          <p:cNvSpPr>
            <a:spLocks noGrp="1"/>
          </p:cNvSpPr>
          <p:nvPr>
            <p:ph type="body" idx="1"/>
          </p:nvPr>
        </p:nvSpPr>
        <p:spPr bwMode="auto">
          <a:xfrm>
            <a:off x="457200" y="2362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Lst>
  <p:hf sldNum="0" hdr="0" ft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Clr>
          <a:srgbClr val="70CF17"/>
        </a:buClr>
        <a:buFont typeface="Arial" panose="020B0604020202020204" pitchFamily="34" charset="0"/>
        <a:buChar char="•"/>
        <a:defRPr sz="28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b="1"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b="1"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are.gov/supplements-other-insurance/how-to-compare-medigap-polic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edicare.gov/coverage/skilled-nursing-facility-snf-ca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CF48-F5DA-D742-9DE4-6BE825E58DD6}"/>
              </a:ext>
            </a:extLst>
          </p:cNvPr>
          <p:cNvSpPr>
            <a:spLocks noGrp="1"/>
          </p:cNvSpPr>
          <p:nvPr>
            <p:ph type="title"/>
          </p:nvPr>
        </p:nvSpPr>
        <p:spPr/>
        <p:txBody>
          <a:bodyPr/>
          <a:lstStyle/>
          <a:p>
            <a:r>
              <a:rPr lang="en-US" sz="6000" dirty="0"/>
              <a:t>Epidemiology</a:t>
            </a:r>
          </a:p>
        </p:txBody>
      </p:sp>
      <p:sp>
        <p:nvSpPr>
          <p:cNvPr id="3" name="Content Placeholder 2">
            <a:extLst>
              <a:ext uri="{FF2B5EF4-FFF2-40B4-BE49-F238E27FC236}">
                <a16:creationId xmlns:a16="http://schemas.microsoft.com/office/drawing/2014/main" id="{D804BC8C-1F0A-2742-9453-EA1B5343FD76}"/>
              </a:ext>
            </a:extLst>
          </p:cNvPr>
          <p:cNvSpPr>
            <a:spLocks noGrp="1"/>
          </p:cNvSpPr>
          <p:nvPr>
            <p:ph idx="1"/>
          </p:nvPr>
        </p:nvSpPr>
        <p:spPr/>
        <p:txBody>
          <a:bodyPr/>
          <a:lstStyle/>
          <a:p>
            <a:pPr marL="0" indent="0" algn="ctr">
              <a:buNone/>
            </a:pPr>
            <a:r>
              <a:rPr lang="en-US" sz="3600" b="1" dirty="0"/>
              <a:t>Understanding Medicare</a:t>
            </a:r>
          </a:p>
          <a:p>
            <a:pPr marL="0" indent="0" algn="ctr">
              <a:buNone/>
            </a:pPr>
            <a:endParaRPr lang="en-US" sz="4400" b="1" dirty="0"/>
          </a:p>
          <a:p>
            <a:pPr marL="0" indent="0" algn="ctr">
              <a:buNone/>
            </a:pPr>
            <a:r>
              <a:rPr lang="en-US" sz="4400" b="1" dirty="0"/>
              <a:t>Edmond A Hooker, MD, </a:t>
            </a:r>
            <a:r>
              <a:rPr lang="en-US" sz="4400" b="1" dirty="0" err="1"/>
              <a:t>DrPH</a:t>
            </a:r>
            <a:endParaRPr lang="en-US" sz="4400" b="1" dirty="0"/>
          </a:p>
        </p:txBody>
      </p:sp>
    </p:spTree>
    <p:extLst>
      <p:ext uri="{BB962C8B-B14F-4D97-AF65-F5344CB8AC3E}">
        <p14:creationId xmlns:p14="http://schemas.microsoft.com/office/powerpoint/2010/main" val="364069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80BA85-6563-EA41-9ED1-DA4FEBAD2912}"/>
              </a:ext>
            </a:extLst>
          </p:cNvPr>
          <p:cNvSpPr txBox="1"/>
          <p:nvPr/>
        </p:nvSpPr>
        <p:spPr>
          <a:xfrm>
            <a:off x="0" y="0"/>
            <a:ext cx="9144000" cy="769938"/>
          </a:xfrm>
          <a:prstGeom prst="rect">
            <a:avLst/>
          </a:prstGeom>
          <a:noFill/>
        </p:spPr>
        <p:txBody>
          <a:bodyPr>
            <a:spAutoFit/>
          </a:bodyPr>
          <a:lstStyle/>
          <a:p>
            <a:pPr algn="ctr">
              <a:defRPr/>
            </a:pPr>
            <a:r>
              <a:rPr lang="en-US" sz="4400" b="1" dirty="0">
                <a:latin typeface="+mn-lt"/>
                <a:ea typeface="ＭＳ Ｐゴシック" charset="0"/>
                <a:cs typeface="ＭＳ Ｐゴシック" charset="0"/>
                <a:sym typeface="Wingdings" charset="0"/>
              </a:rPr>
              <a:t>Tax rates</a:t>
            </a:r>
          </a:p>
        </p:txBody>
      </p:sp>
      <p:sp>
        <p:nvSpPr>
          <p:cNvPr id="18434" name="Rectangle 2">
            <a:extLst>
              <a:ext uri="{FF2B5EF4-FFF2-40B4-BE49-F238E27FC236}">
                <a16:creationId xmlns:a16="http://schemas.microsoft.com/office/drawing/2014/main" id="{97C240FE-42FD-C24C-B107-D88D19B8C4BA}"/>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Medigap vs. Advantage</a:t>
            </a:r>
            <a:endParaRPr lang="en-US" altLang="en-US" sz="4400" b="1" i="1">
              <a:solidFill>
                <a:schemeClr val="bg1"/>
              </a:solidFill>
            </a:endParaRPr>
          </a:p>
        </p:txBody>
      </p:sp>
      <p:sp>
        <p:nvSpPr>
          <p:cNvPr id="7" name="TextBox 6">
            <a:extLst>
              <a:ext uri="{FF2B5EF4-FFF2-40B4-BE49-F238E27FC236}">
                <a16:creationId xmlns:a16="http://schemas.microsoft.com/office/drawing/2014/main" id="{C1378C89-DCE5-DC4C-A045-0496AD069B87}"/>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graphicFrame>
        <p:nvGraphicFramePr>
          <p:cNvPr id="5" name="Table 4">
            <a:extLst>
              <a:ext uri="{FF2B5EF4-FFF2-40B4-BE49-F238E27FC236}">
                <a16:creationId xmlns:a16="http://schemas.microsoft.com/office/drawing/2014/main" id="{6D504746-25B0-EA47-B395-BAC5E95C5510}"/>
              </a:ext>
            </a:extLst>
          </p:cNvPr>
          <p:cNvGraphicFramePr>
            <a:graphicFrameLocks noGrp="1"/>
          </p:cNvGraphicFramePr>
          <p:nvPr/>
        </p:nvGraphicFramePr>
        <p:xfrm>
          <a:off x="304800" y="1284288"/>
          <a:ext cx="8610600" cy="488791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598102318"/>
                    </a:ext>
                  </a:extLst>
                </a:gridCol>
                <a:gridCol w="4305300">
                  <a:extLst>
                    <a:ext uri="{9D8B030D-6E8A-4147-A177-3AD203B41FA5}">
                      <a16:colId xmlns:a16="http://schemas.microsoft.com/office/drawing/2014/main" val="914653311"/>
                    </a:ext>
                  </a:extLst>
                </a:gridCol>
              </a:tblGrid>
              <a:tr h="681582">
                <a:tc>
                  <a:txBody>
                    <a:bodyPr/>
                    <a:lstStyle/>
                    <a:p>
                      <a:pPr algn="ctr"/>
                      <a:r>
                        <a:rPr lang="en-US" sz="2400" dirty="0">
                          <a:ln>
                            <a:noFill/>
                          </a:ln>
                        </a:rPr>
                        <a:t>Original Medicare + </a:t>
                      </a:r>
                      <a:r>
                        <a:rPr lang="en-US" sz="2400" dirty="0" err="1">
                          <a:ln>
                            <a:noFill/>
                          </a:ln>
                        </a:rPr>
                        <a:t>Medigap</a:t>
                      </a:r>
                      <a:endParaRPr lang="en-US" sz="2400" dirty="0">
                        <a:ln>
                          <a:noFill/>
                        </a:ln>
                      </a:endParaRPr>
                    </a:p>
                  </a:txBody>
                  <a:tcPr marT="45721" marB="45721" anchor="ctr">
                    <a:solidFill>
                      <a:schemeClr val="accent1">
                        <a:lumMod val="50000"/>
                      </a:schemeClr>
                    </a:solidFill>
                  </a:tcPr>
                </a:tc>
                <a:tc>
                  <a:txBody>
                    <a:bodyPr/>
                    <a:lstStyle/>
                    <a:p>
                      <a:pPr algn="ctr"/>
                      <a:r>
                        <a:rPr lang="en-US" sz="2400" dirty="0">
                          <a:ln>
                            <a:noFill/>
                          </a:ln>
                        </a:rPr>
                        <a:t>Medicare Advantage</a:t>
                      </a:r>
                    </a:p>
                  </a:txBody>
                  <a:tcPr marT="45721" marB="45721" anchor="ctr">
                    <a:solidFill>
                      <a:schemeClr val="accent1">
                        <a:lumMod val="50000"/>
                      </a:schemeClr>
                    </a:solidFill>
                  </a:tcPr>
                </a:tc>
                <a:extLst>
                  <a:ext uri="{0D108BD9-81ED-4DB2-BD59-A6C34878D82A}">
                    <a16:rowId xmlns:a16="http://schemas.microsoft.com/office/drawing/2014/main" val="2608602961"/>
                  </a:ext>
                </a:extLst>
              </a:tr>
              <a:tr h="701055">
                <a:tc>
                  <a:txBody>
                    <a:bodyPr/>
                    <a:lstStyle/>
                    <a:p>
                      <a:r>
                        <a:rPr lang="en-US" sz="2000" dirty="0">
                          <a:ln>
                            <a:noFill/>
                          </a:ln>
                        </a:rPr>
                        <a:t>Monthly premiums, but limited out-of-pocket costs</a:t>
                      </a:r>
                    </a:p>
                  </a:txBody>
                  <a:tcPr marT="45721" marB="45721">
                    <a:solidFill>
                      <a:schemeClr val="accent1">
                        <a:lumMod val="75000"/>
                        <a:alpha val="50000"/>
                      </a:schemeClr>
                    </a:solidFill>
                  </a:tcPr>
                </a:tc>
                <a:tc>
                  <a:txBody>
                    <a:bodyPr/>
                    <a:lstStyle/>
                    <a:p>
                      <a:r>
                        <a:rPr lang="en-US" sz="2000" dirty="0">
                          <a:ln>
                            <a:noFill/>
                          </a:ln>
                        </a:rPr>
                        <a:t>Low or no premiums, but has co-pays, coinsurance and/or deductibles</a:t>
                      </a:r>
                    </a:p>
                  </a:txBody>
                  <a:tcPr marT="45721" marB="45721">
                    <a:solidFill>
                      <a:schemeClr val="accent1">
                        <a:lumMod val="75000"/>
                        <a:alpha val="50000"/>
                      </a:schemeClr>
                    </a:solidFill>
                  </a:tcPr>
                </a:tc>
                <a:extLst>
                  <a:ext uri="{0D108BD9-81ED-4DB2-BD59-A6C34878D82A}">
                    <a16:rowId xmlns:a16="http://schemas.microsoft.com/office/drawing/2014/main" val="3619383691"/>
                  </a:ext>
                </a:extLst>
              </a:tr>
              <a:tr h="701055">
                <a:tc>
                  <a:txBody>
                    <a:bodyPr/>
                    <a:lstStyle/>
                    <a:p>
                      <a:r>
                        <a:rPr lang="en-US" sz="2000" dirty="0">
                          <a:ln>
                            <a:noFill/>
                          </a:ln>
                        </a:rPr>
                        <a:t>Freedom to choose providers (no network restrictions)</a:t>
                      </a:r>
                    </a:p>
                  </a:txBody>
                  <a:tcPr marT="45721" marB="45721">
                    <a:solidFill>
                      <a:schemeClr val="accent1">
                        <a:lumMod val="75000"/>
                        <a:alpha val="20000"/>
                      </a:schemeClr>
                    </a:solidFill>
                  </a:tcPr>
                </a:tc>
                <a:tc>
                  <a:txBody>
                    <a:bodyPr/>
                    <a:lstStyle/>
                    <a:p>
                      <a:r>
                        <a:rPr lang="en-US" sz="2000" dirty="0">
                          <a:ln>
                            <a:noFill/>
                          </a:ln>
                        </a:rPr>
                        <a:t>Might be restricted to network</a:t>
                      </a:r>
                    </a:p>
                  </a:txBody>
                  <a:tcPr marT="45721" marB="45721">
                    <a:solidFill>
                      <a:schemeClr val="accent1">
                        <a:lumMod val="75000"/>
                        <a:alpha val="20000"/>
                      </a:schemeClr>
                    </a:solidFill>
                  </a:tcPr>
                </a:tc>
                <a:extLst>
                  <a:ext uri="{0D108BD9-81ED-4DB2-BD59-A6C34878D82A}">
                    <a16:rowId xmlns:a16="http://schemas.microsoft.com/office/drawing/2014/main" val="884473954"/>
                  </a:ext>
                </a:extLst>
              </a:tr>
              <a:tr h="701055">
                <a:tc>
                  <a:txBody>
                    <a:bodyPr/>
                    <a:lstStyle/>
                    <a:p>
                      <a:r>
                        <a:rPr lang="en-US" sz="2000" dirty="0">
                          <a:ln>
                            <a:noFill/>
                          </a:ln>
                        </a:rPr>
                        <a:t>Referrals not required to see specialists</a:t>
                      </a:r>
                    </a:p>
                  </a:txBody>
                  <a:tcPr marT="45721" marB="45721">
                    <a:solidFill>
                      <a:schemeClr val="accent1">
                        <a:lumMod val="75000"/>
                        <a:alpha val="50000"/>
                      </a:schemeClr>
                    </a:solidFill>
                  </a:tcPr>
                </a:tc>
                <a:tc>
                  <a:txBody>
                    <a:bodyPr/>
                    <a:lstStyle/>
                    <a:p>
                      <a:r>
                        <a:rPr lang="en-US" sz="2000" dirty="0">
                          <a:ln>
                            <a:noFill/>
                          </a:ln>
                        </a:rPr>
                        <a:t>Referrals and in-network specialists might be required</a:t>
                      </a:r>
                    </a:p>
                  </a:txBody>
                  <a:tcPr marT="45721" marB="45721">
                    <a:solidFill>
                      <a:schemeClr val="accent1">
                        <a:lumMod val="75000"/>
                        <a:alpha val="50000"/>
                      </a:schemeClr>
                    </a:solidFill>
                  </a:tcPr>
                </a:tc>
                <a:extLst>
                  <a:ext uri="{0D108BD9-81ED-4DB2-BD59-A6C34878D82A}">
                    <a16:rowId xmlns:a16="http://schemas.microsoft.com/office/drawing/2014/main" val="1428076985"/>
                  </a:ext>
                </a:extLst>
              </a:tr>
              <a:tr h="701055">
                <a:tc>
                  <a:txBody>
                    <a:bodyPr/>
                    <a:lstStyle/>
                    <a:p>
                      <a:r>
                        <a:rPr lang="en-US" sz="2000" dirty="0">
                          <a:ln>
                            <a:noFill/>
                          </a:ln>
                        </a:rPr>
                        <a:t>Prescription drug coverage not included (would need Medicare Part D)</a:t>
                      </a:r>
                    </a:p>
                  </a:txBody>
                  <a:tcPr marT="45721" marB="45721">
                    <a:solidFill>
                      <a:schemeClr val="accent1">
                        <a:lumMod val="75000"/>
                        <a:alpha val="20000"/>
                      </a:schemeClr>
                    </a:solidFill>
                  </a:tcPr>
                </a:tc>
                <a:tc>
                  <a:txBody>
                    <a:bodyPr/>
                    <a:lstStyle/>
                    <a:p>
                      <a:r>
                        <a:rPr lang="en-US" sz="2000" dirty="0">
                          <a:ln>
                            <a:noFill/>
                          </a:ln>
                        </a:rPr>
                        <a:t>Prescription drug coverage is included with most plans</a:t>
                      </a:r>
                    </a:p>
                  </a:txBody>
                  <a:tcPr marT="45721" marB="45721">
                    <a:solidFill>
                      <a:schemeClr val="accent1">
                        <a:lumMod val="75000"/>
                        <a:alpha val="20000"/>
                      </a:schemeClr>
                    </a:solidFill>
                  </a:tcPr>
                </a:tc>
                <a:extLst>
                  <a:ext uri="{0D108BD9-81ED-4DB2-BD59-A6C34878D82A}">
                    <a16:rowId xmlns:a16="http://schemas.microsoft.com/office/drawing/2014/main" val="797238071"/>
                  </a:ext>
                </a:extLst>
              </a:tr>
              <a:tr h="701055">
                <a:tc>
                  <a:txBody>
                    <a:bodyPr/>
                    <a:lstStyle/>
                    <a:p>
                      <a:r>
                        <a:rPr lang="en-US" sz="2000" dirty="0">
                          <a:ln>
                            <a:noFill/>
                          </a:ln>
                        </a:rPr>
                        <a:t>Some routine services (vision, hearing, etc.) not covered</a:t>
                      </a:r>
                    </a:p>
                  </a:txBody>
                  <a:tcPr marT="45721" marB="45721">
                    <a:solidFill>
                      <a:schemeClr val="accent1">
                        <a:lumMod val="75000"/>
                        <a:alpha val="50000"/>
                      </a:schemeClr>
                    </a:solidFill>
                  </a:tcPr>
                </a:tc>
                <a:tc>
                  <a:txBody>
                    <a:bodyPr/>
                    <a:lstStyle/>
                    <a:p>
                      <a:r>
                        <a:rPr lang="en-US" sz="2000" dirty="0">
                          <a:ln>
                            <a:noFill/>
                          </a:ln>
                        </a:rPr>
                        <a:t>Could include extra services (vision, hearing, fitness, etc.)</a:t>
                      </a:r>
                    </a:p>
                  </a:txBody>
                  <a:tcPr marT="45721" marB="45721">
                    <a:solidFill>
                      <a:schemeClr val="accent1">
                        <a:lumMod val="75000"/>
                        <a:alpha val="50000"/>
                      </a:schemeClr>
                    </a:solidFill>
                  </a:tcPr>
                </a:tc>
                <a:extLst>
                  <a:ext uri="{0D108BD9-81ED-4DB2-BD59-A6C34878D82A}">
                    <a16:rowId xmlns:a16="http://schemas.microsoft.com/office/drawing/2014/main" val="3402991760"/>
                  </a:ext>
                </a:extLst>
              </a:tr>
              <a:tr h="701055">
                <a:tc>
                  <a:txBody>
                    <a:bodyPr/>
                    <a:lstStyle/>
                    <a:p>
                      <a:r>
                        <a:rPr lang="en-US" sz="2000" dirty="0">
                          <a:ln>
                            <a:noFill/>
                          </a:ln>
                        </a:rPr>
                        <a:t>Coverage nationwide</a:t>
                      </a:r>
                    </a:p>
                  </a:txBody>
                  <a:tcPr marT="45721" marB="45721">
                    <a:solidFill>
                      <a:schemeClr val="accent1">
                        <a:lumMod val="75000"/>
                        <a:alpha val="20000"/>
                      </a:schemeClr>
                    </a:solidFill>
                  </a:tcPr>
                </a:tc>
                <a:tc>
                  <a:txBody>
                    <a:bodyPr/>
                    <a:lstStyle/>
                    <a:p>
                      <a:r>
                        <a:rPr lang="en-US" sz="2000" dirty="0">
                          <a:ln>
                            <a:noFill/>
                          </a:ln>
                        </a:rPr>
                        <a:t>Coverage outside service area only in an emergency</a:t>
                      </a:r>
                    </a:p>
                  </a:txBody>
                  <a:tcPr marT="45721" marB="45721">
                    <a:solidFill>
                      <a:schemeClr val="accent1">
                        <a:lumMod val="75000"/>
                        <a:alpha val="20000"/>
                      </a:schemeClr>
                    </a:solidFill>
                  </a:tcPr>
                </a:tc>
                <a:extLst>
                  <a:ext uri="{0D108BD9-81ED-4DB2-BD59-A6C34878D82A}">
                    <a16:rowId xmlns:a16="http://schemas.microsoft.com/office/drawing/2014/main" val="419137684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99E0460-4E00-7440-AE51-D638AC64436B}"/>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Eligibility</a:t>
            </a:r>
            <a:endParaRPr lang="en-US" altLang="en-US" sz="4400" b="1">
              <a:solidFill>
                <a:schemeClr val="bg1"/>
              </a:solidFill>
            </a:endParaRPr>
          </a:p>
        </p:txBody>
      </p:sp>
      <p:sp>
        <p:nvSpPr>
          <p:cNvPr id="6" name="TextBox 5">
            <a:extLst>
              <a:ext uri="{FF2B5EF4-FFF2-40B4-BE49-F238E27FC236}">
                <a16:creationId xmlns:a16="http://schemas.microsoft.com/office/drawing/2014/main" id="{01566E87-DE0C-3642-BCB6-2983A4D4766A}"/>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graphicFrame>
        <p:nvGraphicFramePr>
          <p:cNvPr id="7" name="Diagram 6">
            <a:extLst>
              <a:ext uri="{FF2B5EF4-FFF2-40B4-BE49-F238E27FC236}">
                <a16:creationId xmlns:a16="http://schemas.microsoft.com/office/drawing/2014/main" id="{BB016F60-9743-3340-B2C0-2B842B57BF3C}"/>
              </a:ext>
            </a:extLst>
          </p:cNvPr>
          <p:cNvGraphicFramePr/>
          <p:nvPr/>
        </p:nvGraphicFramePr>
        <p:xfrm>
          <a:off x="0" y="1143000"/>
          <a:ext cx="8991600" cy="525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86D02554-298B-434F-AA1E-082D4089795E}"/>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Enrollment</a:t>
            </a:r>
            <a:endParaRPr lang="en-US" altLang="en-US" sz="4400" b="1" i="1">
              <a:solidFill>
                <a:schemeClr val="bg1"/>
              </a:solidFill>
            </a:endParaRPr>
          </a:p>
        </p:txBody>
      </p:sp>
      <p:sp>
        <p:nvSpPr>
          <p:cNvPr id="7" name="TextBox 6">
            <a:extLst>
              <a:ext uri="{FF2B5EF4-FFF2-40B4-BE49-F238E27FC236}">
                <a16:creationId xmlns:a16="http://schemas.microsoft.com/office/drawing/2014/main" id="{BA439B06-9E76-8942-ADBC-E792568044F8}"/>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8" name="Rounded Rectangle 7">
            <a:extLst>
              <a:ext uri="{FF2B5EF4-FFF2-40B4-BE49-F238E27FC236}">
                <a16:creationId xmlns:a16="http://schemas.microsoft.com/office/drawing/2014/main" id="{A721A064-15AD-DE47-AA16-C4FF07175AC3}"/>
              </a:ext>
            </a:extLst>
          </p:cNvPr>
          <p:cNvSpPr/>
          <p:nvPr/>
        </p:nvSpPr>
        <p:spPr>
          <a:xfrm>
            <a:off x="304800" y="3008313"/>
            <a:ext cx="2590800" cy="152400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t>3 months before</a:t>
            </a:r>
          </a:p>
        </p:txBody>
      </p:sp>
      <p:sp>
        <p:nvSpPr>
          <p:cNvPr id="12" name="Rounded Rectangle 11">
            <a:extLst>
              <a:ext uri="{FF2B5EF4-FFF2-40B4-BE49-F238E27FC236}">
                <a16:creationId xmlns:a16="http://schemas.microsoft.com/office/drawing/2014/main" id="{E8C84D56-B397-9E4B-A512-D504D598C7DE}"/>
              </a:ext>
            </a:extLst>
          </p:cNvPr>
          <p:cNvSpPr/>
          <p:nvPr/>
        </p:nvSpPr>
        <p:spPr>
          <a:xfrm>
            <a:off x="6096000" y="3048000"/>
            <a:ext cx="2590800" cy="152400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t>3 months after</a:t>
            </a:r>
          </a:p>
        </p:txBody>
      </p:sp>
      <p:sp>
        <p:nvSpPr>
          <p:cNvPr id="6" name="Oval 5">
            <a:extLst>
              <a:ext uri="{FF2B5EF4-FFF2-40B4-BE49-F238E27FC236}">
                <a16:creationId xmlns:a16="http://schemas.microsoft.com/office/drawing/2014/main" id="{5FFB8C6B-85B9-2D46-A2CA-F28955FACCE5}"/>
              </a:ext>
            </a:extLst>
          </p:cNvPr>
          <p:cNvSpPr/>
          <p:nvPr/>
        </p:nvSpPr>
        <p:spPr>
          <a:xfrm>
            <a:off x="2667000" y="2057400"/>
            <a:ext cx="3657600" cy="365760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t>Month of </a:t>
            </a:r>
            <a:r>
              <a:rPr lang="en-US" sz="5400" dirty="0"/>
              <a:t>65</a:t>
            </a:r>
            <a:r>
              <a:rPr lang="en-US" sz="5400" baseline="30000" dirty="0"/>
              <a:t>th</a:t>
            </a:r>
            <a:r>
              <a:rPr lang="en-US" sz="5400" dirty="0"/>
              <a:t> </a:t>
            </a:r>
          </a:p>
          <a:p>
            <a:pPr algn="ctr">
              <a:defRPr/>
            </a:pPr>
            <a:r>
              <a:rPr lang="en-US" sz="3600" dirty="0"/>
              <a:t>birthday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B50C1E4-928A-5D49-B85B-C31AA5EE6EAC}"/>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Avoid penalties</a:t>
            </a:r>
            <a:endParaRPr lang="en-US" altLang="en-US" sz="4400" b="1" i="1">
              <a:solidFill>
                <a:schemeClr val="bg1"/>
              </a:solidFill>
            </a:endParaRPr>
          </a:p>
        </p:txBody>
      </p:sp>
      <p:sp>
        <p:nvSpPr>
          <p:cNvPr id="9" name="TextBox 8">
            <a:extLst>
              <a:ext uri="{FF2B5EF4-FFF2-40B4-BE49-F238E27FC236}">
                <a16:creationId xmlns:a16="http://schemas.microsoft.com/office/drawing/2014/main" id="{E22068FF-6082-EB4C-9AD8-670641223B5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B530BAC4-0495-3D4E-B378-BBBDB55A4F37}"/>
              </a:ext>
            </a:extLst>
          </p:cNvPr>
          <p:cNvSpPr txBox="1">
            <a:spLocks noChangeArrowheads="1"/>
          </p:cNvSpPr>
          <p:nvPr/>
        </p:nvSpPr>
        <p:spPr bwMode="auto">
          <a:xfrm>
            <a:off x="76200" y="1447800"/>
            <a:ext cx="41275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ts val="1200"/>
              </a:spcBef>
              <a:buClr>
                <a:srgbClr val="941651"/>
              </a:buClr>
              <a:buFont typeface="Menlo Italic" panose="020B0609030804020204" pitchFamily="49" charset="0"/>
              <a:buChar char="▹"/>
              <a:defRPr/>
            </a:pPr>
            <a:r>
              <a:rPr lang="en-US" altLang="en-US" sz="3200" dirty="0">
                <a:solidFill>
                  <a:schemeClr val="tx2">
                    <a:lumMod val="75000"/>
                  </a:schemeClr>
                </a:solidFill>
                <a:latin typeface="Arial" panose="020B0604020202020204" pitchFamily="34" charset="0"/>
                <a:cs typeface="Arial" panose="020B0604020202020204" pitchFamily="34" charset="0"/>
              </a:rPr>
              <a:t>Part A (no penalties)</a:t>
            </a:r>
          </a:p>
          <a:p>
            <a:pPr>
              <a:spcBef>
                <a:spcPts val="1800"/>
              </a:spcBef>
              <a:buClr>
                <a:srgbClr val="941651"/>
              </a:buClr>
              <a:buFont typeface="Menlo Italic" panose="020B0609030804020204" pitchFamily="49" charset="0"/>
              <a:buChar char="▹"/>
              <a:defRPr/>
            </a:pPr>
            <a:r>
              <a:rPr lang="en-US" altLang="en-US" sz="3200" dirty="0">
                <a:solidFill>
                  <a:schemeClr val="tx2">
                    <a:lumMod val="75000"/>
                  </a:schemeClr>
                </a:solidFill>
                <a:latin typeface="Arial" panose="020B0604020202020204" pitchFamily="34" charset="0"/>
                <a:cs typeface="Arial" panose="020B0604020202020204" pitchFamily="34" charset="0"/>
              </a:rPr>
              <a:t>Part B (permanent 10% </a:t>
            </a:r>
            <a:r>
              <a:rPr lang="en-US" altLang="en-US" sz="3200" i="1" dirty="0">
                <a:solidFill>
                  <a:schemeClr val="tx2">
                    <a:lumMod val="75000"/>
                  </a:schemeClr>
                </a:solidFill>
                <a:latin typeface="Arial" panose="020B0604020202020204" pitchFamily="34" charset="0"/>
                <a:cs typeface="Arial" panose="020B0604020202020204" pitchFamily="34" charset="0"/>
              </a:rPr>
              <a:t>per year </a:t>
            </a:r>
            <a:r>
              <a:rPr lang="en-US" altLang="en-US" sz="3200" dirty="0">
                <a:solidFill>
                  <a:schemeClr val="tx2">
                    <a:lumMod val="75000"/>
                  </a:schemeClr>
                </a:solidFill>
                <a:latin typeface="Arial" panose="020B0604020202020204" pitchFamily="34" charset="0"/>
                <a:cs typeface="Arial" panose="020B0604020202020204" pitchFamily="34" charset="0"/>
              </a:rPr>
              <a:t>penalty for late enrollment)</a:t>
            </a:r>
          </a:p>
        </p:txBody>
      </p:sp>
      <p:pic>
        <p:nvPicPr>
          <p:cNvPr id="24580" name="Picture 5">
            <a:extLst>
              <a:ext uri="{FF2B5EF4-FFF2-40B4-BE49-F238E27FC236}">
                <a16:creationId xmlns:a16="http://schemas.microsoft.com/office/drawing/2014/main" id="{F8B119F9-EDEA-5141-99D3-3EB3DA6C7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1122363"/>
            <a:ext cx="49149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5BEB8D7-05F0-924C-9898-F420F582C444}"/>
              </a:ext>
            </a:extLst>
          </p:cNvPr>
          <p:cNvSpPr/>
          <p:nvPr/>
        </p:nvSpPr>
        <p:spPr>
          <a:xfrm>
            <a:off x="76200" y="4865688"/>
            <a:ext cx="7772400" cy="1077912"/>
          </a:xfrm>
          <a:prstGeom prst="rect">
            <a:avLst/>
          </a:prstGeom>
        </p:spPr>
        <p:txBody>
          <a:bodyPr>
            <a:spAutoFit/>
          </a:bodyPr>
          <a:lstStyle/>
          <a:p>
            <a:pPr marL="422275" indent="-422275">
              <a:spcBef>
                <a:spcPts val="1200"/>
              </a:spcBef>
              <a:buClr>
                <a:srgbClr val="941651"/>
              </a:buClr>
              <a:buFont typeface="Menlo Italic" panose="020B0609030804020204" pitchFamily="49" charset="0"/>
              <a:buChar char="▹"/>
              <a:defRPr/>
            </a:pPr>
            <a:r>
              <a:rPr lang="en-US" altLang="en-US" sz="3200" dirty="0">
                <a:solidFill>
                  <a:schemeClr val="tx2">
                    <a:lumMod val="75000"/>
                  </a:schemeClr>
                </a:solidFill>
                <a:latin typeface="Arial" panose="020B0604020202020204" pitchFamily="34" charset="0"/>
                <a:cs typeface="Arial" panose="020B0604020202020204" pitchFamily="34" charset="0"/>
              </a:rPr>
              <a:t>Part D (1% penalty for every uncovered month before enrollment)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extLst>
              <a:ext uri="{FF2B5EF4-FFF2-40B4-BE49-F238E27FC236}">
                <a16:creationId xmlns:a16="http://schemas.microsoft.com/office/drawing/2014/main" id="{042CED21-265F-8A47-B433-FCF325CAA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3775"/>
            <a:ext cx="7620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a:extLst>
              <a:ext uri="{FF2B5EF4-FFF2-40B4-BE49-F238E27FC236}">
                <a16:creationId xmlns:a16="http://schemas.microsoft.com/office/drawing/2014/main" id="{792C67F5-91A1-814E-A9D1-674F995692F8}"/>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Financial assistance</a:t>
            </a:r>
            <a:endParaRPr lang="en-US" altLang="en-US" sz="4400" b="1" i="1">
              <a:solidFill>
                <a:schemeClr val="bg1"/>
              </a:solidFill>
            </a:endParaRPr>
          </a:p>
        </p:txBody>
      </p:sp>
      <p:sp>
        <p:nvSpPr>
          <p:cNvPr id="9" name="TextBox 8">
            <a:extLst>
              <a:ext uri="{FF2B5EF4-FFF2-40B4-BE49-F238E27FC236}">
                <a16:creationId xmlns:a16="http://schemas.microsoft.com/office/drawing/2014/main" id="{E22068FF-6082-EB4C-9AD8-670641223B5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B530BAC4-0495-3D4E-B378-BBBDB55A4F37}"/>
              </a:ext>
            </a:extLst>
          </p:cNvPr>
          <p:cNvSpPr txBox="1">
            <a:spLocks noChangeArrowheads="1"/>
          </p:cNvSpPr>
          <p:nvPr/>
        </p:nvSpPr>
        <p:spPr bwMode="auto">
          <a:xfrm>
            <a:off x="1219200" y="4343400"/>
            <a:ext cx="7086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Medicare Savings Programs (MSP)</a:t>
            </a:r>
          </a:p>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Part D Low-Income Subsidy (Extra Help)</a:t>
            </a:r>
          </a:p>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Prescription assistance programs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259512F2-A31B-6144-B5D0-64FC7A75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65200"/>
            <a:ext cx="57896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a:extLst>
              <a:ext uri="{FF2B5EF4-FFF2-40B4-BE49-F238E27FC236}">
                <a16:creationId xmlns:a16="http://schemas.microsoft.com/office/drawing/2014/main" id="{57048C7A-9EBF-334B-BE4F-DCCA103A7D70}"/>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Accessing benefits</a:t>
            </a:r>
            <a:endParaRPr lang="en-US" altLang="en-US" sz="4400" b="1" i="1">
              <a:solidFill>
                <a:schemeClr val="bg1"/>
              </a:solidFill>
            </a:endParaRPr>
          </a:p>
        </p:txBody>
      </p:sp>
      <p:sp>
        <p:nvSpPr>
          <p:cNvPr id="6" name="TextBox 5">
            <a:extLst>
              <a:ext uri="{FF2B5EF4-FFF2-40B4-BE49-F238E27FC236}">
                <a16:creationId xmlns:a16="http://schemas.microsoft.com/office/drawing/2014/main" id="{63BF198C-D8C4-294A-8D94-A25C8DC8AC49}"/>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7" name="TextBox 1">
            <a:extLst>
              <a:ext uri="{FF2B5EF4-FFF2-40B4-BE49-F238E27FC236}">
                <a16:creationId xmlns:a16="http://schemas.microsoft.com/office/drawing/2014/main" id="{67DBB213-E878-B04D-A3D9-D1BA758B2F60}"/>
              </a:ext>
            </a:extLst>
          </p:cNvPr>
          <p:cNvSpPr txBox="1">
            <a:spLocks noChangeArrowheads="1"/>
          </p:cNvSpPr>
          <p:nvPr/>
        </p:nvSpPr>
        <p:spPr bwMode="auto">
          <a:xfrm>
            <a:off x="1295400" y="4865688"/>
            <a:ext cx="72390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ts val="1200"/>
              </a:spcBef>
              <a:buClr>
                <a:srgbClr val="941651"/>
              </a:buClr>
              <a:buFont typeface="Menlo Italic" panose="020B0609030804020204" pitchFamily="49" charset="0"/>
              <a:buChar char="▹"/>
              <a:defRPr/>
            </a:pPr>
            <a:r>
              <a:rPr lang="en-US" altLang="en-US" sz="3200" dirty="0">
                <a:solidFill>
                  <a:schemeClr val="tx2">
                    <a:lumMod val="75000"/>
                  </a:schemeClr>
                </a:solidFill>
                <a:latin typeface="Arial" panose="020B0604020202020204" pitchFamily="34" charset="0"/>
                <a:cs typeface="Arial" panose="020B0604020202020204" pitchFamily="34" charset="0"/>
              </a:rPr>
              <a:t>Medicare-certified providers</a:t>
            </a:r>
          </a:p>
          <a:p>
            <a:pPr>
              <a:spcBef>
                <a:spcPts val="1200"/>
              </a:spcBef>
              <a:buClr>
                <a:srgbClr val="941651"/>
              </a:buClr>
              <a:buFont typeface="Menlo Italic" panose="020B0609030804020204" pitchFamily="49" charset="0"/>
              <a:buChar char="▹"/>
              <a:defRPr/>
            </a:pPr>
            <a:r>
              <a:rPr lang="en-US" altLang="en-US" sz="3200" dirty="0">
                <a:solidFill>
                  <a:schemeClr val="tx2">
                    <a:lumMod val="75000"/>
                  </a:schemeClr>
                </a:solidFill>
                <a:latin typeface="Arial" panose="020B0604020202020204" pitchFamily="34" charset="0"/>
                <a:cs typeface="Arial" panose="020B0604020202020204" pitchFamily="34" charset="0"/>
              </a:rPr>
              <a:t>In-network (Advantage, if applicable)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4275E579-E355-2A47-AF3C-D0A905F410A2}"/>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Protecting your Medicare account</a:t>
            </a:r>
            <a:endParaRPr lang="en-US" altLang="en-US" sz="4400" b="1">
              <a:solidFill>
                <a:schemeClr val="bg1"/>
              </a:solidFill>
            </a:endParaRPr>
          </a:p>
        </p:txBody>
      </p:sp>
      <p:sp>
        <p:nvSpPr>
          <p:cNvPr id="6" name="TextBox 5">
            <a:extLst>
              <a:ext uri="{FF2B5EF4-FFF2-40B4-BE49-F238E27FC236}">
                <a16:creationId xmlns:a16="http://schemas.microsoft.com/office/drawing/2014/main" id="{9186250D-C879-C74B-AF8C-C97E74D8A226}"/>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pic>
        <p:nvPicPr>
          <p:cNvPr id="30723" name="Picture 2">
            <a:extLst>
              <a:ext uri="{FF2B5EF4-FFF2-40B4-BE49-F238E27FC236}">
                <a16:creationId xmlns:a16="http://schemas.microsoft.com/office/drawing/2014/main" id="{C52F136E-EE5E-2B4A-82E7-F63A507F9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356235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21338421-42BE-6A43-B6A5-DCF82235F35D}"/>
              </a:ext>
            </a:extLst>
          </p:cNvPr>
          <p:cNvSpPr txBox="1">
            <a:spLocks noChangeArrowheads="1"/>
          </p:cNvSpPr>
          <p:nvPr/>
        </p:nvSpPr>
        <p:spPr bwMode="auto">
          <a:xfrm>
            <a:off x="3733800" y="1295400"/>
            <a:ext cx="5486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Expect Medicare- and Social Security-related scam calls</a:t>
            </a:r>
          </a:p>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Reveal account number(s) only to trusted providers/reps </a:t>
            </a:r>
          </a:p>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When in doubt, verify!</a:t>
            </a:r>
          </a:p>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Review account statements</a:t>
            </a:r>
          </a:p>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Set up </a:t>
            </a:r>
            <a:r>
              <a:rPr lang="en-US" altLang="en-US" sz="3000" dirty="0" err="1">
                <a:solidFill>
                  <a:schemeClr val="tx2">
                    <a:lumMod val="75000"/>
                  </a:schemeClr>
                </a:solidFill>
                <a:latin typeface="Arial" panose="020B0604020202020204" pitchFamily="34" charset="0"/>
                <a:cs typeface="Arial" panose="020B0604020202020204" pitchFamily="34" charset="0"/>
              </a:rPr>
              <a:t>MyMedicare.gov</a:t>
            </a:r>
            <a:r>
              <a:rPr lang="en-US" altLang="en-US" sz="3000" dirty="0">
                <a:solidFill>
                  <a:schemeClr val="tx2">
                    <a:lumMod val="75000"/>
                  </a:schemeClr>
                </a:solidFill>
                <a:latin typeface="Arial" panose="020B0604020202020204" pitchFamily="34" charset="0"/>
                <a:cs typeface="Arial" panose="020B0604020202020204" pitchFamily="34" charset="0"/>
              </a:rPr>
              <a:t> account</a:t>
            </a:r>
          </a:p>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Report fraud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4275E579-E355-2A47-AF3C-D0A905F410A2}"/>
              </a:ext>
            </a:extLst>
          </p:cNvPr>
          <p:cNvSpPr txBox="1">
            <a:spLocks noChangeArrowheads="1"/>
          </p:cNvSpPr>
          <p:nvPr/>
        </p:nvSpPr>
        <p:spPr bwMode="auto">
          <a:xfrm>
            <a:off x="0" y="0"/>
            <a:ext cx="9144000" cy="1447799"/>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a:r>
              <a:rPr lang="en-US" sz="3200" b="1" dirty="0">
                <a:solidFill>
                  <a:schemeClr val="bg1"/>
                </a:solidFill>
                <a:effectLst/>
              </a:rPr>
              <a:t>Part A Deductible and Coinsurance Amounts for Calendar Years 2019 and 2020 by Type of Cost Sharing</a:t>
            </a:r>
            <a:endParaRPr lang="en-US" sz="3200" dirty="0">
              <a:solidFill>
                <a:schemeClr val="bg1"/>
              </a:solidFill>
              <a:effectLst/>
            </a:endParaRPr>
          </a:p>
        </p:txBody>
      </p:sp>
      <p:sp>
        <p:nvSpPr>
          <p:cNvPr id="6" name="TextBox 5">
            <a:extLst>
              <a:ext uri="{FF2B5EF4-FFF2-40B4-BE49-F238E27FC236}">
                <a16:creationId xmlns:a16="http://schemas.microsoft.com/office/drawing/2014/main" id="{9186250D-C879-C74B-AF8C-C97E74D8A226}"/>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graphicFrame>
        <p:nvGraphicFramePr>
          <p:cNvPr id="3" name="Table 2">
            <a:extLst>
              <a:ext uri="{FF2B5EF4-FFF2-40B4-BE49-F238E27FC236}">
                <a16:creationId xmlns:a16="http://schemas.microsoft.com/office/drawing/2014/main" id="{E2A83684-BA52-4342-8279-9E02E0988602}"/>
              </a:ext>
            </a:extLst>
          </p:cNvPr>
          <p:cNvGraphicFramePr>
            <a:graphicFrameLocks noGrp="1"/>
          </p:cNvGraphicFramePr>
          <p:nvPr>
            <p:extLst>
              <p:ext uri="{D42A27DB-BD31-4B8C-83A1-F6EECF244321}">
                <p14:modId xmlns:p14="http://schemas.microsoft.com/office/powerpoint/2010/main" val="3604072324"/>
              </p:ext>
            </p:extLst>
          </p:nvPr>
        </p:nvGraphicFramePr>
        <p:xfrm>
          <a:off x="381000" y="1828800"/>
          <a:ext cx="8305800" cy="4267202"/>
        </p:xfrm>
        <a:graphic>
          <a:graphicData uri="http://schemas.openxmlformats.org/drawingml/2006/table">
            <a:tbl>
              <a:tblPr/>
              <a:tblGrid>
                <a:gridCol w="2768600">
                  <a:extLst>
                    <a:ext uri="{9D8B030D-6E8A-4147-A177-3AD203B41FA5}">
                      <a16:colId xmlns:a16="http://schemas.microsoft.com/office/drawing/2014/main" val="3401468648"/>
                    </a:ext>
                  </a:extLst>
                </a:gridCol>
                <a:gridCol w="2768600">
                  <a:extLst>
                    <a:ext uri="{9D8B030D-6E8A-4147-A177-3AD203B41FA5}">
                      <a16:colId xmlns:a16="http://schemas.microsoft.com/office/drawing/2014/main" val="3120397511"/>
                    </a:ext>
                  </a:extLst>
                </a:gridCol>
                <a:gridCol w="2768600">
                  <a:extLst>
                    <a:ext uri="{9D8B030D-6E8A-4147-A177-3AD203B41FA5}">
                      <a16:colId xmlns:a16="http://schemas.microsoft.com/office/drawing/2014/main" val="2847104793"/>
                    </a:ext>
                  </a:extLst>
                </a:gridCol>
              </a:tblGrid>
              <a:tr h="784553">
                <a:tc>
                  <a:txBody>
                    <a:bodyPr/>
                    <a:lstStyle/>
                    <a:p>
                      <a:pPr algn="ctr"/>
                      <a:br>
                        <a:rPr lang="en-US" dirty="0">
                          <a:effectLst/>
                        </a:rPr>
                      </a:br>
                      <a:endParaRPr lang="en-US" dirty="0">
                        <a:effectLst/>
                      </a:endParaRP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dirty="0">
                          <a:effectLst/>
                        </a:rPr>
                        <a:t>2019</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endParaRPr lang="en-US" dirty="0"/>
                    </a:p>
                    <a:p>
                      <a:pPr algn="ctr"/>
                      <a:r>
                        <a:rPr lang="en-US" dirty="0"/>
                        <a:t>2020</a:t>
                      </a:r>
                    </a:p>
                  </a:txBody>
                  <a:tcPr>
                    <a:lnL w="9525" cap="flat" cmpd="sng" algn="ctr">
                      <a:solidFill>
                        <a:srgbClr val="FFFFFF"/>
                      </a:solidFill>
                      <a:prstDash val="solid"/>
                      <a:round/>
                      <a:headEnd type="none" w="med" len="med"/>
                      <a:tailEnd type="none" w="med" len="med"/>
                    </a:lnL>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68021220"/>
                  </a:ext>
                </a:extLst>
              </a:tr>
              <a:tr h="784553">
                <a:tc>
                  <a:txBody>
                    <a:bodyPr/>
                    <a:lstStyle/>
                    <a:p>
                      <a:pPr algn="l"/>
                      <a:r>
                        <a:rPr lang="en-US">
                          <a:effectLst/>
                        </a:rPr>
                        <a:t>Inpatient hospital deductible</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dirty="0">
                          <a:effectLst/>
                        </a:rPr>
                        <a:t>$1,364</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dirty="0">
                          <a:effectLst/>
                        </a:rPr>
                        <a:t>$1,408</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3176322310"/>
                  </a:ext>
                </a:extLst>
              </a:tr>
              <a:tr h="784553">
                <a:tc>
                  <a:txBody>
                    <a:bodyPr/>
                    <a:lstStyle/>
                    <a:p>
                      <a:pPr algn="l"/>
                      <a:r>
                        <a:rPr lang="en-US">
                          <a:effectLst/>
                        </a:rPr>
                        <a:t>Daily coinsurance for 61</a:t>
                      </a:r>
                      <a:r>
                        <a:rPr lang="en-US" baseline="30000">
                          <a:effectLst/>
                        </a:rPr>
                        <a:t>st</a:t>
                      </a:r>
                      <a:r>
                        <a:rPr lang="en-US">
                          <a:effectLst/>
                        </a:rPr>
                        <a:t>-90</a:t>
                      </a:r>
                      <a:r>
                        <a:rPr lang="en-US" baseline="30000">
                          <a:effectLst/>
                        </a:rPr>
                        <a:t>th</a:t>
                      </a:r>
                      <a:r>
                        <a:rPr lang="en-US">
                          <a:effectLst/>
                        </a:rPr>
                        <a:t> Day</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a:effectLst/>
                        </a:rPr>
                        <a:t>$341</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a:effectLst/>
                        </a:rPr>
                        <a:t>$352</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361114118"/>
                  </a:ext>
                </a:extLst>
              </a:tr>
              <a:tr h="1128990">
                <a:tc>
                  <a:txBody>
                    <a:bodyPr/>
                    <a:lstStyle/>
                    <a:p>
                      <a:pPr algn="l"/>
                      <a:r>
                        <a:rPr lang="en-US">
                          <a:effectLst/>
                        </a:rPr>
                        <a:t>Daily coinsurance for lifetime reserve days</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a:effectLst/>
                        </a:rPr>
                        <a:t>$682</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a:effectLst/>
                        </a:rPr>
                        <a:t>$704</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4253308212"/>
                  </a:ext>
                </a:extLst>
              </a:tr>
              <a:tr h="784553">
                <a:tc>
                  <a:txBody>
                    <a:bodyPr/>
                    <a:lstStyle/>
                    <a:p>
                      <a:pPr algn="l"/>
                      <a:r>
                        <a:rPr lang="en-US">
                          <a:effectLst/>
                        </a:rPr>
                        <a:t>Skilled Nursing Facility coinsurance</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a:effectLst/>
                        </a:rPr>
                        <a:t>$170.50</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ctr"/>
                      <a:r>
                        <a:rPr lang="en-US" dirty="0">
                          <a:effectLst/>
                        </a:rPr>
                        <a:t>$176</a:t>
                      </a:r>
                    </a:p>
                  </a:txBody>
                  <a:tcPr marL="85725" marR="85725"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3257325112"/>
                  </a:ext>
                </a:extLst>
              </a:tr>
            </a:tbl>
          </a:graphicData>
        </a:graphic>
      </p:graphicFrame>
    </p:spTree>
    <p:extLst>
      <p:ext uri="{BB962C8B-B14F-4D97-AF65-F5344CB8AC3E}">
        <p14:creationId xmlns:p14="http://schemas.microsoft.com/office/powerpoint/2010/main" val="374428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4275E579-E355-2A47-AF3C-D0A905F410A2}"/>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dirty="0">
                <a:solidFill>
                  <a:schemeClr val="bg1"/>
                </a:solidFill>
                <a:latin typeface="Arial Narrow Bold" panose="020B0606020202030204" pitchFamily="34" charset="0"/>
              </a:rPr>
              <a:t>Part B </a:t>
            </a:r>
            <a:r>
              <a:rPr lang="en-US" altLang="en-US" sz="4400" b="1" dirty="0" err="1">
                <a:solidFill>
                  <a:schemeClr val="bg1"/>
                </a:solidFill>
                <a:latin typeface="Arial Narrow Bold" panose="020B0606020202030204" pitchFamily="34" charset="0"/>
              </a:rPr>
              <a:t>Deductables</a:t>
            </a:r>
            <a:r>
              <a:rPr lang="en-US" altLang="en-US" sz="4400" b="1" dirty="0">
                <a:solidFill>
                  <a:schemeClr val="bg1"/>
                </a:solidFill>
                <a:latin typeface="Arial Narrow Bold" panose="020B0606020202030204" pitchFamily="34" charset="0"/>
              </a:rPr>
              <a:t> and Co-pays</a:t>
            </a:r>
            <a:endParaRPr lang="en-US" altLang="en-US" sz="4400" b="1" dirty="0">
              <a:solidFill>
                <a:schemeClr val="bg1"/>
              </a:solidFill>
            </a:endParaRPr>
          </a:p>
        </p:txBody>
      </p:sp>
      <p:sp>
        <p:nvSpPr>
          <p:cNvPr id="6" name="TextBox 5">
            <a:extLst>
              <a:ext uri="{FF2B5EF4-FFF2-40B4-BE49-F238E27FC236}">
                <a16:creationId xmlns:a16="http://schemas.microsoft.com/office/drawing/2014/main" id="{9186250D-C879-C74B-AF8C-C97E74D8A226}"/>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21338421-42BE-6A43-B6A5-DCF82235F35D}"/>
              </a:ext>
            </a:extLst>
          </p:cNvPr>
          <p:cNvSpPr txBox="1">
            <a:spLocks noChangeArrowheads="1"/>
          </p:cNvSpPr>
          <p:nvPr/>
        </p:nvSpPr>
        <p:spPr bwMode="auto">
          <a:xfrm>
            <a:off x="457200" y="1295400"/>
            <a:ext cx="8763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marL="304800" indent="-304800">
              <a:spcBef>
                <a:spcPts val="1200"/>
              </a:spcBef>
              <a:buClr>
                <a:srgbClr val="941651"/>
              </a:buClr>
              <a:buFont typeface="Menlo Italic" panose="020B0609030804020204" pitchFamily="49" charset="0"/>
              <a:buChar char="▹"/>
              <a:defRPr/>
            </a:pPr>
            <a:r>
              <a:rPr lang="en-US" altLang="en-US" sz="3000" dirty="0">
                <a:solidFill>
                  <a:schemeClr val="tx2">
                    <a:lumMod val="75000"/>
                  </a:schemeClr>
                </a:solidFill>
                <a:latin typeface="Arial" panose="020B0604020202020204" pitchFamily="34" charset="0"/>
                <a:cs typeface="Arial" panose="020B0604020202020204" pitchFamily="34" charset="0"/>
              </a:rPr>
              <a:t>Part B </a:t>
            </a:r>
          </a:p>
          <a:p>
            <a:pPr marL="590550" lvl="1" indent="-304800">
              <a:spcBef>
                <a:spcPts val="1200"/>
              </a:spcBef>
              <a:buClr>
                <a:srgbClr val="941651"/>
              </a:buClr>
              <a:buFont typeface="Menlo Italic" panose="020B0609030804020204" pitchFamily="49" charset="0"/>
              <a:buChar char="▹"/>
              <a:defRPr/>
            </a:pPr>
            <a:r>
              <a:rPr lang="en-US" sz="2800" dirty="0"/>
              <a:t>The Medicare Part B </a:t>
            </a:r>
            <a:r>
              <a:rPr lang="en-US" altLang="en-US" sz="2600" dirty="0">
                <a:solidFill>
                  <a:schemeClr val="tx2">
                    <a:lumMod val="75000"/>
                  </a:schemeClr>
                </a:solidFill>
                <a:latin typeface="Arial" panose="020B0604020202020204" pitchFamily="34" charset="0"/>
                <a:cs typeface="Arial" panose="020B0604020202020204" pitchFamily="34" charset="0"/>
              </a:rPr>
              <a:t>the annual deductible is $203 (2021)</a:t>
            </a:r>
          </a:p>
          <a:p>
            <a:pPr marL="590550" lvl="1" indent="-304800">
              <a:spcBef>
                <a:spcPts val="1200"/>
              </a:spcBef>
              <a:buClr>
                <a:srgbClr val="941651"/>
              </a:buClr>
              <a:buFont typeface="Menlo Italic" panose="020B0609030804020204" pitchFamily="49" charset="0"/>
              <a:buChar char="▹"/>
              <a:defRPr/>
            </a:pPr>
            <a:r>
              <a:rPr lang="en-US" altLang="en-US" sz="2600" dirty="0">
                <a:solidFill>
                  <a:schemeClr val="tx2">
                    <a:lumMod val="75000"/>
                  </a:schemeClr>
                </a:solidFill>
                <a:latin typeface="Arial" panose="020B0604020202020204" pitchFamily="34" charset="0"/>
                <a:cs typeface="Arial" panose="020B0604020202020204" pitchFamily="34" charset="0"/>
              </a:rPr>
              <a:t>Monthly Premium ranges from $144.50 to 491.60 per month</a:t>
            </a:r>
          </a:p>
          <a:p>
            <a:pPr marL="590550" lvl="1" indent="-304800">
              <a:spcBef>
                <a:spcPts val="1200"/>
              </a:spcBef>
              <a:buClr>
                <a:srgbClr val="941651"/>
              </a:buClr>
              <a:buFont typeface="Menlo Italic" panose="020B0609030804020204" pitchFamily="49" charset="0"/>
              <a:buChar char="▹"/>
              <a:defRPr/>
            </a:pPr>
            <a:r>
              <a:rPr lang="en-US" altLang="en-US" sz="2600" dirty="0">
                <a:solidFill>
                  <a:schemeClr val="tx2">
                    <a:lumMod val="75000"/>
                  </a:schemeClr>
                </a:solidFill>
                <a:latin typeface="Arial" panose="020B0604020202020204" pitchFamily="34" charset="0"/>
                <a:cs typeface="Arial" panose="020B0604020202020204" pitchFamily="34" charset="0"/>
              </a:rPr>
              <a:t>Copay is 20% of all outpatient and physician services</a:t>
            </a:r>
          </a:p>
        </p:txBody>
      </p:sp>
    </p:spTree>
    <p:extLst>
      <p:ext uri="{BB962C8B-B14F-4D97-AF65-F5344CB8AC3E}">
        <p14:creationId xmlns:p14="http://schemas.microsoft.com/office/powerpoint/2010/main" val="167127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4275E579-E355-2A47-AF3C-D0A905F410A2}"/>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dirty="0">
                <a:solidFill>
                  <a:schemeClr val="bg1"/>
                </a:solidFill>
                <a:latin typeface="Arial Narrow Bold" panose="020B0606020202030204" pitchFamily="34" charset="0"/>
              </a:rPr>
              <a:t>Part B Monthly Premium</a:t>
            </a:r>
            <a:endParaRPr lang="en-US" altLang="en-US" sz="4400" b="1" dirty="0">
              <a:solidFill>
                <a:schemeClr val="bg1"/>
              </a:solidFill>
            </a:endParaRPr>
          </a:p>
        </p:txBody>
      </p:sp>
      <p:sp>
        <p:nvSpPr>
          <p:cNvPr id="6" name="TextBox 5">
            <a:extLst>
              <a:ext uri="{FF2B5EF4-FFF2-40B4-BE49-F238E27FC236}">
                <a16:creationId xmlns:a16="http://schemas.microsoft.com/office/drawing/2014/main" id="{9186250D-C879-C74B-AF8C-C97E74D8A226}"/>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graphicFrame>
        <p:nvGraphicFramePr>
          <p:cNvPr id="2" name="Table 1">
            <a:extLst>
              <a:ext uri="{FF2B5EF4-FFF2-40B4-BE49-F238E27FC236}">
                <a16:creationId xmlns:a16="http://schemas.microsoft.com/office/drawing/2014/main" id="{74A25677-CAE0-9544-B509-87CD406C8671}"/>
              </a:ext>
            </a:extLst>
          </p:cNvPr>
          <p:cNvGraphicFramePr>
            <a:graphicFrameLocks noGrp="1"/>
          </p:cNvGraphicFramePr>
          <p:nvPr>
            <p:extLst>
              <p:ext uri="{D42A27DB-BD31-4B8C-83A1-F6EECF244321}">
                <p14:modId xmlns:p14="http://schemas.microsoft.com/office/powerpoint/2010/main" val="1992094845"/>
              </p:ext>
            </p:extLst>
          </p:nvPr>
        </p:nvGraphicFramePr>
        <p:xfrm>
          <a:off x="228600" y="1295400"/>
          <a:ext cx="8686800" cy="5100638"/>
        </p:xfrm>
        <a:graphic>
          <a:graphicData uri="http://schemas.openxmlformats.org/drawingml/2006/table">
            <a:tbl>
              <a:tblPr/>
              <a:tblGrid>
                <a:gridCol w="2171700">
                  <a:extLst>
                    <a:ext uri="{9D8B030D-6E8A-4147-A177-3AD203B41FA5}">
                      <a16:colId xmlns:a16="http://schemas.microsoft.com/office/drawing/2014/main" val="2098915479"/>
                    </a:ext>
                  </a:extLst>
                </a:gridCol>
                <a:gridCol w="2171700">
                  <a:extLst>
                    <a:ext uri="{9D8B030D-6E8A-4147-A177-3AD203B41FA5}">
                      <a16:colId xmlns:a16="http://schemas.microsoft.com/office/drawing/2014/main" val="1010403230"/>
                    </a:ext>
                  </a:extLst>
                </a:gridCol>
                <a:gridCol w="2171700">
                  <a:extLst>
                    <a:ext uri="{9D8B030D-6E8A-4147-A177-3AD203B41FA5}">
                      <a16:colId xmlns:a16="http://schemas.microsoft.com/office/drawing/2014/main" val="795752431"/>
                    </a:ext>
                  </a:extLst>
                </a:gridCol>
                <a:gridCol w="2171700">
                  <a:extLst>
                    <a:ext uri="{9D8B030D-6E8A-4147-A177-3AD203B41FA5}">
                      <a16:colId xmlns:a16="http://schemas.microsoft.com/office/drawing/2014/main" val="1805218465"/>
                    </a:ext>
                  </a:extLst>
                </a:gridCol>
              </a:tblGrid>
              <a:tr h="842865">
                <a:tc>
                  <a:txBody>
                    <a:bodyPr/>
                    <a:lstStyle/>
                    <a:p>
                      <a:pPr algn="l"/>
                      <a:r>
                        <a:rPr lang="en-US" sz="1600" b="1">
                          <a:effectLst/>
                        </a:rPr>
                        <a:t>Beneficiaries who file</a:t>
                      </a:r>
                      <a:endParaRPr lang="en-US" sz="1600">
                        <a:effectLst/>
                      </a:endParaRPr>
                    </a:p>
                    <a:p>
                      <a:pPr algn="l"/>
                      <a:r>
                        <a:rPr lang="en-US" sz="1600" b="1">
                          <a:effectLst/>
                        </a:rPr>
                        <a:t>individual tax returns with income:</a:t>
                      </a:r>
                      <a:endParaRPr lang="en-US" sz="1600">
                        <a:effectLst/>
                      </a:endParaRP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b="1">
                          <a:effectLst/>
                        </a:rPr>
                        <a:t>Beneficiaries who file</a:t>
                      </a:r>
                      <a:endParaRPr lang="en-US" sz="1600">
                        <a:effectLst/>
                      </a:endParaRPr>
                    </a:p>
                    <a:p>
                      <a:pPr algn="l"/>
                      <a:r>
                        <a:rPr lang="en-US" sz="1600" b="1">
                          <a:effectLst/>
                        </a:rPr>
                        <a:t>joint tax returns with income:</a:t>
                      </a:r>
                      <a:endParaRPr lang="en-US" sz="1600">
                        <a:effectLst/>
                      </a:endParaRP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b="1">
                          <a:effectLst/>
                        </a:rPr>
                        <a:t>Income-related monthly adjustment amount</a:t>
                      </a:r>
                      <a:endParaRPr lang="en-US" sz="1600">
                        <a:effectLst/>
                      </a:endParaRP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b="1">
                          <a:effectLst/>
                        </a:rPr>
                        <a:t>Total monthly premium amount</a:t>
                      </a:r>
                      <a:endParaRPr lang="en-US" sz="1600">
                        <a:effectLst/>
                      </a:endParaRP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570119741"/>
                  </a:ext>
                </a:extLst>
              </a:tr>
              <a:tr h="523098">
                <a:tc>
                  <a:txBody>
                    <a:bodyPr/>
                    <a:lstStyle/>
                    <a:p>
                      <a:pPr algn="l"/>
                      <a:r>
                        <a:rPr lang="en-US" sz="1600">
                          <a:effectLst/>
                        </a:rPr>
                        <a:t>Less than or equal to $87,000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Less than or equal to $174,000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$144.60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736390422"/>
                  </a:ext>
                </a:extLst>
              </a:tr>
              <a:tr h="842865">
                <a:tc>
                  <a:txBody>
                    <a:bodyPr/>
                    <a:lstStyle/>
                    <a:p>
                      <a:pPr algn="l"/>
                      <a:r>
                        <a:rPr lang="en-US" sz="1600">
                          <a:effectLst/>
                        </a:rPr>
                        <a:t>Greater than $87,000 and less than or equal to $109,000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Greater than $174,000 and less than or equal to $218,000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57.80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202.40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4203301425"/>
                  </a:ext>
                </a:extLst>
              </a:tr>
              <a:tr h="842865">
                <a:tc>
                  <a:txBody>
                    <a:bodyPr/>
                    <a:lstStyle/>
                    <a:p>
                      <a:pPr algn="l"/>
                      <a:r>
                        <a:rPr lang="en-US" sz="1600">
                          <a:effectLst/>
                        </a:rPr>
                        <a:t>Greater than $109,000 and less than or equal to $136,000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Greater than $218,000 and less than or equal to $272,000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144.60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289.20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2043845810"/>
                  </a:ext>
                </a:extLst>
              </a:tr>
              <a:tr h="842865">
                <a:tc>
                  <a:txBody>
                    <a:bodyPr/>
                    <a:lstStyle/>
                    <a:p>
                      <a:pPr algn="l"/>
                      <a:r>
                        <a:rPr lang="en-US" sz="1600">
                          <a:effectLst/>
                        </a:rPr>
                        <a:t>Greater than  $136,000 and less than or equal to $163,000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Greater than $272,000 and less than or equal to $326,000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231.40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376.00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1035282830"/>
                  </a:ext>
                </a:extLst>
              </a:tr>
              <a:tr h="682982">
                <a:tc>
                  <a:txBody>
                    <a:bodyPr/>
                    <a:lstStyle/>
                    <a:p>
                      <a:pPr algn="l"/>
                      <a:r>
                        <a:rPr lang="en-US" sz="1600">
                          <a:effectLst/>
                        </a:rPr>
                        <a:t>Greater than $163,000 and less than $500,000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Greater than $326,000 and less than $750,000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318.10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462.70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4007603719"/>
                  </a:ext>
                </a:extLst>
              </a:tr>
              <a:tr h="523098">
                <a:tc>
                  <a:txBody>
                    <a:bodyPr/>
                    <a:lstStyle/>
                    <a:p>
                      <a:pPr algn="l"/>
                      <a:r>
                        <a:rPr lang="en-US" sz="1600">
                          <a:effectLst/>
                        </a:rPr>
                        <a:t>Greater than or equal to $500,000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Greater than or equal to $750,000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a:effectLst/>
                        </a:rPr>
                        <a:t>347.00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tc>
                  <a:txBody>
                    <a:bodyPr/>
                    <a:lstStyle/>
                    <a:p>
                      <a:pPr algn="l"/>
                      <a:r>
                        <a:rPr lang="en-US" sz="1600" dirty="0">
                          <a:effectLst/>
                        </a:rPr>
                        <a:t>491.60</a:t>
                      </a:r>
                    </a:p>
                  </a:txBody>
                  <a:tcPr marL="37272" marR="37272" marT="16565" marB="165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FAFA"/>
                    </a:solidFill>
                  </a:tcPr>
                </a:tc>
                <a:extLst>
                  <a:ext uri="{0D108BD9-81ED-4DB2-BD59-A6C34878D82A}">
                    <a16:rowId xmlns:a16="http://schemas.microsoft.com/office/drawing/2014/main" val="2791268196"/>
                  </a:ext>
                </a:extLst>
              </a:tr>
            </a:tbl>
          </a:graphicData>
        </a:graphic>
      </p:graphicFrame>
    </p:spTree>
    <p:extLst>
      <p:ext uri="{BB962C8B-B14F-4D97-AF65-F5344CB8AC3E}">
        <p14:creationId xmlns:p14="http://schemas.microsoft.com/office/powerpoint/2010/main" val="36535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a:extLst>
              <a:ext uri="{FF2B5EF4-FFF2-40B4-BE49-F238E27FC236}">
                <a16:creationId xmlns:a16="http://schemas.microsoft.com/office/drawing/2014/main" id="{307EDA65-BF9F-354B-A18B-5C947F984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74800"/>
            <a:ext cx="6858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4">
            <a:extLst>
              <a:ext uri="{FF2B5EF4-FFF2-40B4-BE49-F238E27FC236}">
                <a16:creationId xmlns:a16="http://schemas.microsoft.com/office/drawing/2014/main" id="{F45FADDD-E6A1-3549-A692-B6D0B1349414}"/>
              </a:ext>
            </a:extLst>
          </p:cNvPr>
          <p:cNvSpPr>
            <a:spLocks noChangeArrowheads="1"/>
          </p:cNvSpPr>
          <p:nvPr/>
        </p:nvSpPr>
        <p:spPr bwMode="auto">
          <a:xfrm>
            <a:off x="3090863" y="61499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a:latin typeface="Wingdings" pitchFamily="2" charset="2"/>
            </a:endParaRPr>
          </a:p>
        </p:txBody>
      </p:sp>
      <p:sp>
        <p:nvSpPr>
          <p:cNvPr id="10243" name="TextBox 5">
            <a:extLst>
              <a:ext uri="{FF2B5EF4-FFF2-40B4-BE49-F238E27FC236}">
                <a16:creationId xmlns:a16="http://schemas.microsoft.com/office/drawing/2014/main" id="{CB4BE28C-8093-6548-B97E-1E8760C059A8}"/>
              </a:ext>
            </a:extLst>
          </p:cNvPr>
          <p:cNvSpPr txBox="1">
            <a:spLocks noChangeArrowheads="1"/>
          </p:cNvSpPr>
          <p:nvPr/>
        </p:nvSpPr>
        <p:spPr bwMode="auto">
          <a:xfrm>
            <a:off x="0" y="5365750"/>
            <a:ext cx="9144000" cy="1460500"/>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2400"/>
              </a:spcBef>
              <a:buClrTx/>
              <a:buFontTx/>
              <a:buNone/>
            </a:pPr>
            <a:endParaRPr lang="en-US" altLang="en-US" sz="800" b="1">
              <a:solidFill>
                <a:schemeClr val="bg1"/>
              </a:solidFill>
              <a:latin typeface="Corbel" panose="020B0503020204020204" pitchFamily="34" charset="0"/>
            </a:endParaRPr>
          </a:p>
          <a:p>
            <a:pPr algn="ctr" eaLnBrk="1" hangingPunct="1">
              <a:spcBef>
                <a:spcPts val="1200"/>
              </a:spcBef>
              <a:buClrTx/>
              <a:buFontTx/>
              <a:buNone/>
            </a:pPr>
            <a:r>
              <a:rPr lang="en-US" altLang="en-US" sz="2200" b="1">
                <a:solidFill>
                  <a:schemeClr val="bg1"/>
                </a:solidFill>
              </a:rPr>
              <a:t>A project of Consumer Action | www.consumer-action.org</a:t>
            </a:r>
          </a:p>
          <a:p>
            <a:pPr algn="ctr" eaLnBrk="1" hangingPunct="1">
              <a:spcBef>
                <a:spcPts val="1200"/>
              </a:spcBef>
              <a:buClrTx/>
              <a:buFontTx/>
              <a:buNone/>
            </a:pPr>
            <a:r>
              <a:rPr lang="en-US" altLang="en-US" sz="2200" b="1">
                <a:solidFill>
                  <a:schemeClr val="bg1"/>
                </a:solidFill>
              </a:rPr>
              <a:t>Funded by Consumer Action’s Insurance Education Project </a:t>
            </a:r>
          </a:p>
          <a:p>
            <a:pPr algn="ctr" eaLnBrk="1" hangingPunct="1">
              <a:spcBef>
                <a:spcPts val="600"/>
              </a:spcBef>
              <a:buClrTx/>
              <a:buFontTx/>
              <a:buNone/>
            </a:pPr>
            <a:endParaRPr lang="en-US" altLang="en-US" sz="1200" b="1">
              <a:solidFill>
                <a:schemeClr val="bg1"/>
              </a:solidFill>
              <a:latin typeface="Corbel" panose="020B0503020204020204" pitchFamily="34" charset="0"/>
            </a:endParaRPr>
          </a:p>
        </p:txBody>
      </p:sp>
      <p:sp>
        <p:nvSpPr>
          <p:cNvPr id="10244" name="TextBox 9">
            <a:extLst>
              <a:ext uri="{FF2B5EF4-FFF2-40B4-BE49-F238E27FC236}">
                <a16:creationId xmlns:a16="http://schemas.microsoft.com/office/drawing/2014/main" id="{8EDE0F1F-687F-8B41-9D01-1883F3C3CA17}"/>
              </a:ext>
            </a:extLst>
          </p:cNvPr>
          <p:cNvSpPr txBox="1">
            <a:spLocks noChangeArrowheads="1"/>
          </p:cNvSpPr>
          <p:nvPr/>
        </p:nvSpPr>
        <p:spPr bwMode="auto">
          <a:xfrm>
            <a:off x="8229600" y="6334125"/>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1400">
                <a:solidFill>
                  <a:schemeClr val="bg1"/>
                </a:solidFill>
                <a:latin typeface="Arial" panose="020B0604020202020204" pitchFamily="34" charset="0"/>
              </a:rPr>
              <a:t>© 2019</a:t>
            </a:r>
          </a:p>
        </p:txBody>
      </p:sp>
      <p:sp>
        <p:nvSpPr>
          <p:cNvPr id="10245" name="Rectangle 2">
            <a:extLst>
              <a:ext uri="{FF2B5EF4-FFF2-40B4-BE49-F238E27FC236}">
                <a16:creationId xmlns:a16="http://schemas.microsoft.com/office/drawing/2014/main" id="{6FC68536-D90B-A946-8A58-874CF793A07B}"/>
              </a:ext>
            </a:extLst>
          </p:cNvPr>
          <p:cNvSpPr txBox="1">
            <a:spLocks/>
          </p:cNvSpPr>
          <p:nvPr/>
        </p:nvSpPr>
        <p:spPr bwMode="auto">
          <a:xfrm>
            <a:off x="0" y="0"/>
            <a:ext cx="9144000" cy="1676400"/>
          </a:xfrm>
          <a:prstGeom prst="rect">
            <a:avLst/>
          </a:prstGeom>
          <a:solidFill>
            <a:schemeClr val="tx2">
              <a:alpha val="3803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a:spcBef>
                <a:spcPct val="0"/>
              </a:spcBef>
              <a:buClrTx/>
              <a:buFontTx/>
              <a:buNone/>
            </a:pPr>
            <a:r>
              <a:rPr lang="en-US" altLang="en-US" sz="4400">
                <a:latin typeface="Arial Narrow Bold" panose="020B0606020202030204" pitchFamily="34" charset="0"/>
              </a:rPr>
              <a:t>Get Covered:</a:t>
            </a:r>
            <a:br>
              <a:rPr lang="en-US" altLang="en-US" sz="4400">
                <a:latin typeface="Arial Narrow Bold" panose="020B0606020202030204" pitchFamily="34" charset="0"/>
              </a:rPr>
            </a:br>
            <a:r>
              <a:rPr lang="en-US" altLang="en-US" sz="4400">
                <a:latin typeface="Arial Narrow Bold" panose="020B0606020202030204" pitchFamily="34" charset="0"/>
              </a:rPr>
              <a:t>Choosing and using Medicare</a:t>
            </a:r>
            <a:endParaRPr lang="en-US" altLang="en-US" sz="4400" b="1">
              <a:solidFill>
                <a:srgbClr val="958B3C"/>
              </a:solidFill>
              <a:latin typeface="Arial Narrow Bold"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B50C1E4-928A-5D49-B85B-C31AA5EE6EAC}"/>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i="1" dirty="0" err="1">
                <a:solidFill>
                  <a:schemeClr val="bg1"/>
                </a:solidFill>
                <a:latin typeface="Arial Narrow Bold" panose="020B0606020202030204" pitchFamily="34" charset="0"/>
              </a:rPr>
              <a:t>Medigap</a:t>
            </a:r>
            <a:r>
              <a:rPr lang="en-US" altLang="en-US" sz="4400" b="1" i="1" dirty="0">
                <a:solidFill>
                  <a:schemeClr val="bg1"/>
                </a:solidFill>
                <a:latin typeface="Arial Narrow Bold" panose="020B0606020202030204" pitchFamily="34" charset="0"/>
              </a:rPr>
              <a:t> </a:t>
            </a:r>
            <a:r>
              <a:rPr lang="en-US" altLang="en-US" sz="4400" b="1" i="1" dirty="0" err="1">
                <a:solidFill>
                  <a:schemeClr val="bg1"/>
                </a:solidFill>
                <a:latin typeface="Arial Narrow Bold" panose="020B0606020202030204" pitchFamily="34" charset="0"/>
              </a:rPr>
              <a:t>Insuracne</a:t>
            </a:r>
            <a:r>
              <a:rPr lang="en-US" altLang="en-US" sz="4400" b="1" i="1" dirty="0">
                <a:solidFill>
                  <a:schemeClr val="bg1"/>
                </a:solidFill>
                <a:latin typeface="Arial Narrow Bold" panose="020B0606020202030204" pitchFamily="34" charset="0"/>
              </a:rPr>
              <a:t> </a:t>
            </a:r>
            <a:endParaRPr lang="en-US" altLang="en-US" sz="4400" b="1" i="1" dirty="0">
              <a:solidFill>
                <a:schemeClr val="bg1"/>
              </a:solidFill>
            </a:endParaRPr>
          </a:p>
        </p:txBody>
      </p:sp>
      <p:sp>
        <p:nvSpPr>
          <p:cNvPr id="9" name="TextBox 8">
            <a:extLst>
              <a:ext uri="{FF2B5EF4-FFF2-40B4-BE49-F238E27FC236}">
                <a16:creationId xmlns:a16="http://schemas.microsoft.com/office/drawing/2014/main" id="{E22068FF-6082-EB4C-9AD8-670641223B5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B530BAC4-0495-3D4E-B378-BBBDB55A4F37}"/>
              </a:ext>
            </a:extLst>
          </p:cNvPr>
          <p:cNvSpPr txBox="1">
            <a:spLocks noChangeArrowheads="1"/>
          </p:cNvSpPr>
          <p:nvPr/>
        </p:nvSpPr>
        <p:spPr bwMode="auto">
          <a:xfrm>
            <a:off x="76200" y="1447800"/>
            <a:ext cx="8839200" cy="53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r>
              <a:rPr lang="en-US" dirty="0" err="1"/>
              <a:t>Medigap</a:t>
            </a:r>
            <a:r>
              <a:rPr lang="en-US" dirty="0"/>
              <a:t> is Medicare Supplement Insurance that helps fill "gaps" in Original Medicare and is sold by private companies. Original Medicare pays for much, but not all, of the cost for covered health care services and supplies. A Medicare Supplement Insurance (</a:t>
            </a:r>
            <a:r>
              <a:rPr lang="en-US" dirty="0" err="1"/>
              <a:t>Medigap</a:t>
            </a:r>
            <a:r>
              <a:rPr lang="en-US" dirty="0"/>
              <a:t>) policy can help pay some of the remaining health care costs, like:</a:t>
            </a:r>
          </a:p>
          <a:p>
            <a:r>
              <a:rPr lang="en-US" dirty="0"/>
              <a:t>Copayments</a:t>
            </a:r>
          </a:p>
          <a:p>
            <a:r>
              <a:rPr lang="en-US" dirty="0"/>
              <a:t>Coinsurance</a:t>
            </a:r>
          </a:p>
          <a:p>
            <a:r>
              <a:rPr lang="en-US" dirty="0"/>
              <a:t>Deductibles</a:t>
            </a:r>
          </a:p>
          <a:p>
            <a:pPr>
              <a:spcBef>
                <a:spcPts val="1200"/>
              </a:spcBef>
              <a:buClr>
                <a:srgbClr val="941651"/>
              </a:buClr>
              <a:buFont typeface="Menlo Italic" panose="020B0609030804020204" pitchFamily="49" charset="0"/>
              <a:buChar char="▹"/>
              <a:defRPr/>
            </a:pPr>
            <a:endParaRPr lang="en-US" altLang="en-US" sz="32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70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B50C1E4-928A-5D49-B85B-C31AA5EE6EAC}"/>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i="1" dirty="0" err="1">
                <a:solidFill>
                  <a:schemeClr val="bg1"/>
                </a:solidFill>
                <a:latin typeface="Arial Narrow Bold" panose="020B0606020202030204" pitchFamily="34" charset="0"/>
              </a:rPr>
              <a:t>Medigap</a:t>
            </a:r>
            <a:r>
              <a:rPr lang="en-US" altLang="en-US" sz="4400" b="1" i="1" dirty="0">
                <a:solidFill>
                  <a:schemeClr val="bg1"/>
                </a:solidFill>
                <a:latin typeface="Arial Narrow Bold" panose="020B0606020202030204" pitchFamily="34" charset="0"/>
              </a:rPr>
              <a:t> Insurance </a:t>
            </a:r>
            <a:endParaRPr lang="en-US" altLang="en-US" sz="4400" b="1" i="1" dirty="0">
              <a:solidFill>
                <a:schemeClr val="bg1"/>
              </a:solidFill>
            </a:endParaRPr>
          </a:p>
        </p:txBody>
      </p:sp>
      <p:sp>
        <p:nvSpPr>
          <p:cNvPr id="9" name="TextBox 8">
            <a:extLst>
              <a:ext uri="{FF2B5EF4-FFF2-40B4-BE49-F238E27FC236}">
                <a16:creationId xmlns:a16="http://schemas.microsoft.com/office/drawing/2014/main" id="{E22068FF-6082-EB4C-9AD8-670641223B5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B530BAC4-0495-3D4E-B378-BBBDB55A4F37}"/>
              </a:ext>
            </a:extLst>
          </p:cNvPr>
          <p:cNvSpPr txBox="1">
            <a:spLocks noChangeArrowheads="1"/>
          </p:cNvSpPr>
          <p:nvPr/>
        </p:nvSpPr>
        <p:spPr bwMode="auto">
          <a:xfrm>
            <a:off x="76200" y="1447800"/>
            <a:ext cx="8839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r>
              <a:rPr lang="en-US" dirty="0"/>
              <a:t>Note: </a:t>
            </a:r>
            <a:r>
              <a:rPr lang="en-US" dirty="0" err="1"/>
              <a:t>Medigap</a:t>
            </a:r>
            <a:r>
              <a:rPr lang="en-US" dirty="0"/>
              <a:t> plans sold to people who are newly eligible for Medicare aren’t allowed to cover the Part B deductible. Because of this, Plans C and F aren’t available to people newly eligible for Medicare on or after January 1, 2020. If you already have or were covered by Plan C or F (or the Plan F high deductible version) before January 1, 2020, you can keep your plan. If you were eligible for Medicare before January 1, 2020, but not yet enrolled, you may be able to buy one of these plans that cover the Part B deductible.</a:t>
            </a:r>
            <a:endParaRPr lang="en-US" altLang="en-US" sz="32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08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B50C1E4-928A-5D49-B85B-C31AA5EE6EAC}"/>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i="1" dirty="0" err="1">
                <a:solidFill>
                  <a:schemeClr val="bg1"/>
                </a:solidFill>
                <a:latin typeface="Arial Narrow Bold" panose="020B0606020202030204" pitchFamily="34" charset="0"/>
              </a:rPr>
              <a:t>Medigap</a:t>
            </a:r>
            <a:r>
              <a:rPr lang="en-US" altLang="en-US" sz="4400" b="1" i="1" dirty="0">
                <a:solidFill>
                  <a:schemeClr val="bg1"/>
                </a:solidFill>
                <a:latin typeface="Arial Narrow Bold" panose="020B0606020202030204" pitchFamily="34" charset="0"/>
              </a:rPr>
              <a:t> Insurance </a:t>
            </a:r>
            <a:endParaRPr lang="en-US" altLang="en-US" sz="4400" b="1" i="1" dirty="0">
              <a:solidFill>
                <a:schemeClr val="bg1"/>
              </a:solidFill>
            </a:endParaRPr>
          </a:p>
        </p:txBody>
      </p:sp>
      <p:sp>
        <p:nvSpPr>
          <p:cNvPr id="9" name="TextBox 8">
            <a:extLst>
              <a:ext uri="{FF2B5EF4-FFF2-40B4-BE49-F238E27FC236}">
                <a16:creationId xmlns:a16="http://schemas.microsoft.com/office/drawing/2014/main" id="{E22068FF-6082-EB4C-9AD8-670641223B5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B530BAC4-0495-3D4E-B378-BBBDB55A4F37}"/>
              </a:ext>
            </a:extLst>
          </p:cNvPr>
          <p:cNvSpPr txBox="1">
            <a:spLocks noChangeArrowheads="1"/>
          </p:cNvSpPr>
          <p:nvPr/>
        </p:nvSpPr>
        <p:spPr bwMode="auto">
          <a:xfrm>
            <a:off x="76200" y="1447800"/>
            <a:ext cx="883920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r>
              <a:rPr lang="en-US" sz="3200" dirty="0"/>
              <a:t>There are 10 types of plans that are standardized by the government. Individual insurance companies can decided what to offer</a:t>
            </a:r>
          </a:p>
          <a:p>
            <a:pPr lvl="1"/>
            <a:r>
              <a:rPr lang="en-US" altLang="en-US" sz="3200" dirty="0">
                <a:solidFill>
                  <a:schemeClr val="tx2">
                    <a:lumMod val="75000"/>
                  </a:schemeClr>
                </a:solidFill>
                <a:latin typeface="Arial" panose="020B0604020202020204" pitchFamily="34" charset="0"/>
                <a:cs typeface="Arial" panose="020B0604020202020204" pitchFamily="34" charset="0"/>
              </a:rPr>
              <a:t>A, B, C, D, F, G, K, L ,M N</a:t>
            </a:r>
          </a:p>
          <a:p>
            <a:r>
              <a:rPr lang="en-US" altLang="en-US" sz="3200" dirty="0">
                <a:solidFill>
                  <a:schemeClr val="tx2">
                    <a:lumMod val="75000"/>
                  </a:schemeClr>
                </a:solidFill>
                <a:latin typeface="Arial" panose="020B0604020202020204" pitchFamily="34" charset="0"/>
                <a:cs typeface="Arial" panose="020B0604020202020204" pitchFamily="34" charset="0"/>
              </a:rPr>
              <a:t>What they cover varies tremendously</a:t>
            </a:r>
          </a:p>
          <a:p>
            <a:r>
              <a:rPr lang="en-US" altLang="en-US" sz="3200" dirty="0">
                <a:solidFill>
                  <a:schemeClr val="tx2">
                    <a:lumMod val="75000"/>
                  </a:schemeClr>
                </a:solidFill>
                <a:latin typeface="Arial" panose="020B0604020202020204" pitchFamily="34" charset="0"/>
                <a:cs typeface="Arial" panose="020B0604020202020204" pitchFamily="34" charset="0"/>
                <a:hlinkClick r:id="rId3"/>
              </a:rPr>
              <a:t>https://www.medicare.gov/supplements-other-insurance/how-to-compare-medigap-policies</a:t>
            </a:r>
            <a:r>
              <a:rPr lang="en-US" altLang="en-US" sz="3200"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83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101ADD4-A718-A149-9803-BE00C88DC270}"/>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Assistance and resources</a:t>
            </a:r>
            <a:endParaRPr lang="en-US" altLang="en-US" sz="4400" b="1" i="1">
              <a:solidFill>
                <a:schemeClr val="bg1"/>
              </a:solidFill>
            </a:endParaRPr>
          </a:p>
        </p:txBody>
      </p:sp>
      <p:sp>
        <p:nvSpPr>
          <p:cNvPr id="8" name="TextBox 7">
            <a:extLst>
              <a:ext uri="{FF2B5EF4-FFF2-40B4-BE49-F238E27FC236}">
                <a16:creationId xmlns:a16="http://schemas.microsoft.com/office/drawing/2014/main" id="{FB8E4C70-A139-D046-A938-F7643FD963D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pic>
        <p:nvPicPr>
          <p:cNvPr id="32771" name="Picture 2">
            <a:extLst>
              <a:ext uri="{FF2B5EF4-FFF2-40B4-BE49-F238E27FC236}">
                <a16:creationId xmlns:a16="http://schemas.microsoft.com/office/drawing/2014/main" id="{B079010B-0DBB-F242-97C9-1D04DB125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383088"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AE5FEE3F-1784-3B40-BB62-8BFDE77AE725}"/>
              </a:ext>
            </a:extLst>
          </p:cNvPr>
          <p:cNvSpPr txBox="1">
            <a:spLocks noChangeArrowheads="1"/>
          </p:cNvSpPr>
          <p:nvPr/>
        </p:nvSpPr>
        <p:spPr bwMode="auto">
          <a:xfrm>
            <a:off x="217488" y="1219200"/>
            <a:ext cx="4583112"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ts val="800"/>
              </a:spcBef>
              <a:buClr>
                <a:srgbClr val="941651"/>
              </a:buClr>
              <a:buFont typeface="Menlo Italic" panose="020B0609030804020204" pitchFamily="49" charset="0"/>
              <a:buChar char="▹"/>
              <a:defRPr/>
            </a:pPr>
            <a:r>
              <a:rPr lang="en-US" altLang="en-US" dirty="0" err="1">
                <a:solidFill>
                  <a:schemeClr val="tx2">
                    <a:lumMod val="75000"/>
                  </a:schemeClr>
                </a:solidFill>
                <a:latin typeface="Arial" panose="020B0604020202020204" pitchFamily="34" charset="0"/>
                <a:cs typeface="Arial" panose="020B0604020202020204" pitchFamily="34" charset="0"/>
              </a:rPr>
              <a:t>Medicare.gov</a:t>
            </a:r>
            <a:endParaRPr lang="en-US" altLang="en-US" dirty="0">
              <a:solidFill>
                <a:schemeClr val="tx2">
                  <a:lumMod val="75000"/>
                </a:schemeClr>
              </a:solidFill>
              <a:latin typeface="Arial" panose="020B0604020202020204" pitchFamily="34" charset="0"/>
              <a:cs typeface="Arial" panose="020B0604020202020204" pitchFamily="34" charset="0"/>
            </a:endParaRPr>
          </a:p>
          <a:p>
            <a:pPr>
              <a:spcBef>
                <a:spcPts val="8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“Medicare and You”</a:t>
            </a:r>
          </a:p>
          <a:p>
            <a:pPr>
              <a:spcBef>
                <a:spcPts val="8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State health Insurance Assistance Programs (SHIP)</a:t>
            </a:r>
          </a:p>
          <a:p>
            <a:pPr>
              <a:spcBef>
                <a:spcPts val="800"/>
              </a:spcBef>
              <a:buClr>
                <a:srgbClr val="941651"/>
              </a:buClr>
              <a:buFont typeface="Menlo Italic" panose="020B0609030804020204" pitchFamily="49" charset="0"/>
              <a:buChar char="▹"/>
              <a:defRPr/>
            </a:pPr>
            <a:r>
              <a:rPr lang="en-US" altLang="en-US" dirty="0" err="1">
                <a:solidFill>
                  <a:schemeClr val="tx2">
                    <a:lumMod val="75000"/>
                  </a:schemeClr>
                </a:solidFill>
                <a:latin typeface="Arial" panose="020B0604020202020204" pitchFamily="34" charset="0"/>
                <a:cs typeface="Arial" panose="020B0604020202020204" pitchFamily="34" charset="0"/>
              </a:rPr>
              <a:t>MedicareResources.gov</a:t>
            </a:r>
            <a:endParaRPr lang="en-US" altLang="en-US" dirty="0">
              <a:solidFill>
                <a:schemeClr val="tx2">
                  <a:lumMod val="75000"/>
                </a:schemeClr>
              </a:solidFill>
              <a:latin typeface="Arial" panose="020B0604020202020204" pitchFamily="34" charset="0"/>
              <a:cs typeface="Arial" panose="020B0604020202020204" pitchFamily="34" charset="0"/>
            </a:endParaRPr>
          </a:p>
          <a:p>
            <a:pPr>
              <a:spcBef>
                <a:spcPts val="800"/>
              </a:spcBef>
              <a:buClr>
                <a:srgbClr val="941651"/>
              </a:buClr>
              <a:buFont typeface="Menlo Italic" panose="020B0609030804020204" pitchFamily="49" charset="0"/>
              <a:buChar char="▹"/>
              <a:defRPr/>
            </a:pPr>
            <a:r>
              <a:rPr lang="en-US" altLang="en-US" dirty="0" err="1">
                <a:solidFill>
                  <a:schemeClr val="tx2">
                    <a:lumMod val="75000"/>
                  </a:schemeClr>
                </a:solidFill>
                <a:latin typeface="Arial" panose="020B0604020202020204" pitchFamily="34" charset="0"/>
                <a:cs typeface="Arial" panose="020B0604020202020204" pitchFamily="34" charset="0"/>
              </a:rPr>
              <a:t>BoomerBenefits.com</a:t>
            </a:r>
            <a:endParaRPr lang="en-US" altLang="en-US" dirty="0">
              <a:solidFill>
                <a:schemeClr val="tx2">
                  <a:lumMod val="75000"/>
                </a:schemeClr>
              </a:solidFill>
              <a:latin typeface="Arial" panose="020B0604020202020204" pitchFamily="34" charset="0"/>
              <a:cs typeface="Arial" panose="020B0604020202020204" pitchFamily="34" charset="0"/>
            </a:endParaRPr>
          </a:p>
          <a:p>
            <a:pPr>
              <a:spcBef>
                <a:spcPts val="800"/>
              </a:spcBef>
              <a:buClr>
                <a:srgbClr val="941651"/>
              </a:buClr>
              <a:buFont typeface="Menlo Italic" panose="020B0609030804020204" pitchFamily="49" charset="0"/>
              <a:buChar char="▹"/>
              <a:defRPr/>
            </a:pPr>
            <a:r>
              <a:rPr lang="en-US" altLang="en-US" dirty="0" err="1">
                <a:solidFill>
                  <a:schemeClr val="tx2">
                    <a:lumMod val="75000"/>
                  </a:schemeClr>
                </a:solidFill>
                <a:latin typeface="Arial" panose="020B0604020202020204" pitchFamily="34" charset="0"/>
                <a:cs typeface="Arial" panose="020B0604020202020204" pitchFamily="34" charset="0"/>
              </a:rPr>
              <a:t>MoneyTalksNews.com</a:t>
            </a:r>
            <a:endParaRPr lang="en-US" altLang="en-US" dirty="0">
              <a:solidFill>
                <a:schemeClr val="tx2">
                  <a:lumMod val="75000"/>
                </a:schemeClr>
              </a:solidFill>
              <a:latin typeface="Arial" panose="020B0604020202020204" pitchFamily="34" charset="0"/>
              <a:cs typeface="Arial" panose="020B0604020202020204" pitchFamily="34" charset="0"/>
            </a:endParaRPr>
          </a:p>
          <a:p>
            <a:pPr>
              <a:spcBef>
                <a:spcPts val="8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Consumer Action</a:t>
            </a:r>
          </a:p>
          <a:p>
            <a:pPr>
              <a:spcBef>
                <a:spcPts val="8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Nolo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101ADD4-A718-A149-9803-BE00C88DC270}"/>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sz="4400" dirty="0">
                <a:solidFill>
                  <a:schemeClr val="bg1"/>
                </a:solidFill>
              </a:rPr>
              <a:t>Observation Status at Hospital</a:t>
            </a:r>
            <a:endParaRPr lang="en-US" altLang="en-US" sz="4400" b="1" i="1" dirty="0">
              <a:solidFill>
                <a:schemeClr val="bg1"/>
              </a:solidFill>
            </a:endParaRPr>
          </a:p>
        </p:txBody>
      </p:sp>
      <p:sp>
        <p:nvSpPr>
          <p:cNvPr id="8" name="TextBox 7">
            <a:extLst>
              <a:ext uri="{FF2B5EF4-FFF2-40B4-BE49-F238E27FC236}">
                <a16:creationId xmlns:a16="http://schemas.microsoft.com/office/drawing/2014/main" id="{FB8E4C70-A139-D046-A938-F7643FD963DB}"/>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5" name="TextBox 1">
            <a:extLst>
              <a:ext uri="{FF2B5EF4-FFF2-40B4-BE49-F238E27FC236}">
                <a16:creationId xmlns:a16="http://schemas.microsoft.com/office/drawing/2014/main" id="{AE5FEE3F-1784-3B40-BB62-8BFDE77AE725}"/>
              </a:ext>
            </a:extLst>
          </p:cNvPr>
          <p:cNvSpPr txBox="1">
            <a:spLocks noChangeArrowheads="1"/>
          </p:cNvSpPr>
          <p:nvPr/>
        </p:nvSpPr>
        <p:spPr bwMode="auto">
          <a:xfrm>
            <a:off x="217488" y="1219200"/>
            <a:ext cx="8621712"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r>
              <a:rPr lang="en-US" sz="3200" dirty="0"/>
              <a:t>Medicare Patients do not want to be placed in observation. </a:t>
            </a:r>
          </a:p>
          <a:p>
            <a:r>
              <a:rPr lang="en-US" sz="3200" dirty="0"/>
              <a:t>In observation, Medicare only pays 80%. The individual must pay 20%. </a:t>
            </a:r>
          </a:p>
          <a:p>
            <a:r>
              <a:rPr lang="en-US" sz="3200" dirty="0"/>
              <a:t>In order to qualify for in-patient, you must meet criteria for inpatient. You must be expected to stay to midnights in the hospital. </a:t>
            </a:r>
          </a:p>
        </p:txBody>
      </p:sp>
    </p:spTree>
    <p:extLst>
      <p:ext uri="{BB962C8B-B14F-4D97-AF65-F5344CB8AC3E}">
        <p14:creationId xmlns:p14="http://schemas.microsoft.com/office/powerpoint/2010/main" val="671292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7950A3-1A9C-B841-A60F-D752332A907F}"/>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87017166-F16B-0247-A11C-74E749BEBBF2}"/>
              </a:ext>
            </a:extLst>
          </p:cNvPr>
          <p:cNvSpPr>
            <a:spLocks noGrp="1"/>
          </p:cNvSpPr>
          <p:nvPr>
            <p:ph type="title"/>
          </p:nvPr>
        </p:nvSpPr>
        <p:spPr/>
        <p:txBody>
          <a:bodyPr/>
          <a:lstStyle/>
          <a:p>
            <a:r>
              <a:rPr lang="en-US" sz="2400" dirty="0"/>
              <a:t>Average Out-of-Pocket Health Care Spending by Traditional Medicare Beneficiaries in 2016</a:t>
            </a:r>
            <a:br>
              <a:rPr lang="en-US" sz="2400" dirty="0"/>
            </a:br>
            <a:endParaRPr lang="en-US" sz="2400" dirty="0"/>
          </a:p>
        </p:txBody>
      </p:sp>
      <p:pic>
        <p:nvPicPr>
          <p:cNvPr id="10" name="Content Placeholder 9">
            <a:extLst>
              <a:ext uri="{FF2B5EF4-FFF2-40B4-BE49-F238E27FC236}">
                <a16:creationId xmlns:a16="http://schemas.microsoft.com/office/drawing/2014/main" id="{1941AC35-02ED-9040-A09C-67988AAA19D1}"/>
              </a:ext>
            </a:extLst>
          </p:cNvPr>
          <p:cNvPicPr>
            <a:picLocks noGrp="1" noChangeAspect="1"/>
          </p:cNvPicPr>
          <p:nvPr>
            <p:ph idx="1"/>
          </p:nvPr>
        </p:nvPicPr>
        <p:blipFill>
          <a:blip r:embed="rId2"/>
          <a:stretch>
            <a:fillRect/>
          </a:stretch>
        </p:blipFill>
        <p:spPr>
          <a:xfrm>
            <a:off x="824930" y="1096963"/>
            <a:ext cx="7494140" cy="5029200"/>
          </a:xfrm>
        </p:spPr>
      </p:pic>
    </p:spTree>
    <p:extLst>
      <p:ext uri="{BB962C8B-B14F-4D97-AF65-F5344CB8AC3E}">
        <p14:creationId xmlns:p14="http://schemas.microsoft.com/office/powerpoint/2010/main" val="2220748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6F2F6C-AB1C-AD42-84F7-414EA3B00736}"/>
              </a:ext>
            </a:extLst>
          </p:cNvPr>
          <p:cNvPicPr>
            <a:picLocks noGrp="1" noChangeAspect="1"/>
          </p:cNvPicPr>
          <p:nvPr>
            <p:ph idx="1"/>
          </p:nvPr>
        </p:nvPicPr>
        <p:blipFill>
          <a:blip r:embed="rId2"/>
          <a:stretch>
            <a:fillRect/>
          </a:stretch>
        </p:blipFill>
        <p:spPr>
          <a:xfrm>
            <a:off x="92075" y="1492029"/>
            <a:ext cx="8959850" cy="4239068"/>
          </a:xfrm>
        </p:spPr>
      </p:pic>
      <p:sp>
        <p:nvSpPr>
          <p:cNvPr id="3" name="Text Placeholder 2">
            <a:extLst>
              <a:ext uri="{FF2B5EF4-FFF2-40B4-BE49-F238E27FC236}">
                <a16:creationId xmlns:a16="http://schemas.microsoft.com/office/drawing/2014/main" id="{5C97AF4E-7D0D-A741-AB33-295BBBD940E2}"/>
              </a:ext>
            </a:extLst>
          </p:cNvPr>
          <p:cNvSpPr>
            <a:spLocks noGrp="1"/>
          </p:cNvSpPr>
          <p:nvPr>
            <p:ph type="body" sz="quarter" idx="11"/>
          </p:nvPr>
        </p:nvSpPr>
        <p:spPr/>
        <p:txBody>
          <a:bodyPr/>
          <a:lstStyle/>
          <a:p>
            <a:r>
              <a:rPr lang="en-US" i="1" dirty="0"/>
              <a:t>Source: AARP Public Policy Institute analysis of the 2017 Medicare Current Beneficiary Survey. </a:t>
            </a:r>
            <a:endParaRPr lang="en-US" dirty="0"/>
          </a:p>
          <a:p>
            <a:r>
              <a:rPr lang="en-US" i="1" dirty="0"/>
              <a:t>FPL = federal poverty line </a:t>
            </a:r>
            <a:endParaRPr lang="en-US" dirty="0"/>
          </a:p>
          <a:p>
            <a:endParaRPr lang="en-US" dirty="0"/>
          </a:p>
        </p:txBody>
      </p:sp>
      <p:sp>
        <p:nvSpPr>
          <p:cNvPr id="4" name="Title 3">
            <a:extLst>
              <a:ext uri="{FF2B5EF4-FFF2-40B4-BE49-F238E27FC236}">
                <a16:creationId xmlns:a16="http://schemas.microsoft.com/office/drawing/2014/main" id="{85DDAB70-CEC9-5246-B392-A8D7CB5D7AB2}"/>
              </a:ext>
            </a:extLst>
          </p:cNvPr>
          <p:cNvSpPr>
            <a:spLocks noGrp="1"/>
          </p:cNvSpPr>
          <p:nvPr>
            <p:ph type="title"/>
          </p:nvPr>
        </p:nvSpPr>
        <p:spPr/>
        <p:txBody>
          <a:bodyPr/>
          <a:lstStyle/>
          <a:p>
            <a:r>
              <a:rPr lang="en-US" sz="2400" dirty="0"/>
              <a:t>Medicare Beneficiaries’ Out-of-Pocket Spending, Overall and by Beneficiaries’ Socioeconomic Characteristics, 2017 </a:t>
            </a:r>
            <a:br>
              <a:rPr lang="en-US" sz="2400" dirty="0"/>
            </a:br>
            <a:endParaRPr lang="en-US" sz="2400" dirty="0"/>
          </a:p>
        </p:txBody>
      </p:sp>
    </p:spTree>
    <p:extLst>
      <p:ext uri="{BB962C8B-B14F-4D97-AF65-F5344CB8AC3E}">
        <p14:creationId xmlns:p14="http://schemas.microsoft.com/office/powerpoint/2010/main" val="44869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0AD6-E876-BE4F-95A6-896AE465CCD9}"/>
              </a:ext>
            </a:extLst>
          </p:cNvPr>
          <p:cNvSpPr>
            <a:spLocks noGrp="1"/>
          </p:cNvSpPr>
          <p:nvPr>
            <p:ph type="title"/>
          </p:nvPr>
        </p:nvSpPr>
        <p:spPr>
          <a:xfrm>
            <a:off x="457200" y="533400"/>
            <a:ext cx="8229600" cy="1143000"/>
          </a:xfrm>
        </p:spPr>
        <p:txBody>
          <a:bodyPr/>
          <a:lstStyle/>
          <a:p>
            <a:r>
              <a:rPr lang="en-US" dirty="0"/>
              <a:t>Examples of ED/Outpatient</a:t>
            </a:r>
          </a:p>
        </p:txBody>
      </p:sp>
      <p:graphicFrame>
        <p:nvGraphicFramePr>
          <p:cNvPr id="4" name="Content Placeholder 3">
            <a:extLst>
              <a:ext uri="{FF2B5EF4-FFF2-40B4-BE49-F238E27FC236}">
                <a16:creationId xmlns:a16="http://schemas.microsoft.com/office/drawing/2014/main" id="{C6637421-C8F1-6748-A4DF-660518C8E124}"/>
              </a:ext>
            </a:extLst>
          </p:cNvPr>
          <p:cNvGraphicFramePr>
            <a:graphicFrameLocks noGrp="1"/>
          </p:cNvGraphicFramePr>
          <p:nvPr>
            <p:ph idx="1"/>
            <p:extLst>
              <p:ext uri="{D42A27DB-BD31-4B8C-83A1-F6EECF244321}">
                <p14:modId xmlns:p14="http://schemas.microsoft.com/office/powerpoint/2010/main" val="3749717974"/>
              </p:ext>
            </p:extLst>
          </p:nvPr>
        </p:nvGraphicFramePr>
        <p:xfrm>
          <a:off x="457200" y="2362200"/>
          <a:ext cx="8229600" cy="3505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427020224"/>
                    </a:ext>
                  </a:extLst>
                </a:gridCol>
                <a:gridCol w="2057400">
                  <a:extLst>
                    <a:ext uri="{9D8B030D-6E8A-4147-A177-3AD203B41FA5}">
                      <a16:colId xmlns:a16="http://schemas.microsoft.com/office/drawing/2014/main" val="3678814024"/>
                    </a:ext>
                  </a:extLst>
                </a:gridCol>
                <a:gridCol w="2057400">
                  <a:extLst>
                    <a:ext uri="{9D8B030D-6E8A-4147-A177-3AD203B41FA5}">
                      <a16:colId xmlns:a16="http://schemas.microsoft.com/office/drawing/2014/main" val="2310509528"/>
                    </a:ext>
                  </a:extLst>
                </a:gridCol>
                <a:gridCol w="2057400">
                  <a:extLst>
                    <a:ext uri="{9D8B030D-6E8A-4147-A177-3AD203B41FA5}">
                      <a16:colId xmlns:a16="http://schemas.microsoft.com/office/drawing/2014/main" val="429797414"/>
                    </a:ext>
                  </a:extLst>
                </a:gridCol>
              </a:tblGrid>
              <a:tr h="640959">
                <a:tc>
                  <a:txBody>
                    <a:bodyPr/>
                    <a:lstStyle/>
                    <a:p>
                      <a:pPr algn="l" fontAlgn="t"/>
                      <a:r>
                        <a:rPr lang="en-US" b="0" dirty="0">
                          <a:solidFill>
                            <a:srgbClr val="000000"/>
                          </a:solidFill>
                          <a:effectLst/>
                        </a:rPr>
                        <a:t>Situation</a:t>
                      </a:r>
                    </a:p>
                  </a:txBody>
                  <a:tcPr/>
                </a:tc>
                <a:tc>
                  <a:txBody>
                    <a:bodyPr/>
                    <a:lstStyle/>
                    <a:p>
                      <a:pPr algn="l" fontAlgn="t"/>
                      <a:r>
                        <a:rPr lang="en-US" b="0">
                          <a:solidFill>
                            <a:srgbClr val="000000"/>
                          </a:solidFill>
                          <a:effectLst/>
                        </a:rPr>
                        <a:t>Inpatient or outpatient</a:t>
                      </a:r>
                    </a:p>
                  </a:txBody>
                  <a:tcPr/>
                </a:tc>
                <a:tc>
                  <a:txBody>
                    <a:bodyPr/>
                    <a:lstStyle/>
                    <a:p>
                      <a:pPr algn="l" fontAlgn="t"/>
                      <a:r>
                        <a:rPr lang="en-US" b="0">
                          <a:solidFill>
                            <a:srgbClr val="000000"/>
                          </a:solidFill>
                          <a:effectLst/>
                        </a:rPr>
                        <a:t>Part A pays</a:t>
                      </a:r>
                    </a:p>
                  </a:txBody>
                  <a:tcPr/>
                </a:tc>
                <a:tc>
                  <a:txBody>
                    <a:bodyPr/>
                    <a:lstStyle/>
                    <a:p>
                      <a:pPr algn="l" fontAlgn="t"/>
                      <a:r>
                        <a:rPr lang="en-US" b="0">
                          <a:solidFill>
                            <a:srgbClr val="000000"/>
                          </a:solidFill>
                          <a:effectLst/>
                        </a:rPr>
                        <a:t>Part B pays</a:t>
                      </a:r>
                    </a:p>
                  </a:txBody>
                  <a:tcPr/>
                </a:tc>
                <a:extLst>
                  <a:ext uri="{0D108BD9-81ED-4DB2-BD59-A6C34878D82A}">
                    <a16:rowId xmlns:a16="http://schemas.microsoft.com/office/drawing/2014/main" val="1657037691"/>
                  </a:ext>
                </a:extLst>
              </a:tr>
              <a:tr h="2864241">
                <a:tc>
                  <a:txBody>
                    <a:bodyPr/>
                    <a:lstStyle/>
                    <a:p>
                      <a:pPr algn="l" fontAlgn="t"/>
                      <a:r>
                        <a:rPr lang="en-US" b="0" dirty="0">
                          <a:solidFill>
                            <a:srgbClr val="000000"/>
                          </a:solidFill>
                          <a:effectLst/>
                        </a:rPr>
                        <a:t>You're in the Emergency Department (ED) (also known as the Emergency Room or "ER") and then you're formally admitted to the hospital with a doctor's order.</a:t>
                      </a:r>
                    </a:p>
                  </a:txBody>
                  <a:tcPr/>
                </a:tc>
                <a:tc>
                  <a:txBody>
                    <a:bodyPr/>
                    <a:lstStyle/>
                    <a:p>
                      <a:pPr algn="l" fontAlgn="t"/>
                      <a:r>
                        <a:rPr lang="en-US" dirty="0">
                          <a:solidFill>
                            <a:srgbClr val="333333"/>
                          </a:solidFill>
                          <a:effectLst/>
                        </a:rPr>
                        <a:t>Outpatient until you’re formally admitted as an inpatient based on your doctor’s order. Inpatient after your admission.</a:t>
                      </a:r>
                    </a:p>
                  </a:txBody>
                  <a:tcPr/>
                </a:tc>
                <a:tc>
                  <a:txBody>
                    <a:bodyPr/>
                    <a:lstStyle/>
                    <a:p>
                      <a:pPr algn="l" fontAlgn="t"/>
                      <a:r>
                        <a:rPr lang="en-US" dirty="0">
                          <a:solidFill>
                            <a:srgbClr val="333333"/>
                          </a:solidFill>
                          <a:effectLst/>
                        </a:rPr>
                        <a:t>Your inpatient hospital stay and all related outpatient services provided during the 3 days before your admission date. (You pay nothing)</a:t>
                      </a:r>
                    </a:p>
                  </a:txBody>
                  <a:tcPr/>
                </a:tc>
                <a:tc>
                  <a:txBody>
                    <a:bodyPr/>
                    <a:lstStyle/>
                    <a:p>
                      <a:pPr algn="l" fontAlgn="t"/>
                      <a:r>
                        <a:rPr lang="en-US" dirty="0">
                          <a:solidFill>
                            <a:srgbClr val="333333"/>
                          </a:solidFill>
                          <a:effectLst/>
                        </a:rPr>
                        <a:t>Your doctor services (You pay 20% of the bill)</a:t>
                      </a:r>
                    </a:p>
                  </a:txBody>
                  <a:tcPr/>
                </a:tc>
                <a:extLst>
                  <a:ext uri="{0D108BD9-81ED-4DB2-BD59-A6C34878D82A}">
                    <a16:rowId xmlns:a16="http://schemas.microsoft.com/office/drawing/2014/main" val="2358875602"/>
                  </a:ext>
                </a:extLst>
              </a:tr>
            </a:tbl>
          </a:graphicData>
        </a:graphic>
      </p:graphicFrame>
    </p:spTree>
    <p:extLst>
      <p:ext uri="{BB962C8B-B14F-4D97-AF65-F5344CB8AC3E}">
        <p14:creationId xmlns:p14="http://schemas.microsoft.com/office/powerpoint/2010/main" val="363244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2B66-743F-FC49-BCDF-1B0C2DD795E1}"/>
              </a:ext>
            </a:extLst>
          </p:cNvPr>
          <p:cNvSpPr>
            <a:spLocks noGrp="1"/>
          </p:cNvSpPr>
          <p:nvPr>
            <p:ph type="title"/>
          </p:nvPr>
        </p:nvSpPr>
        <p:spPr/>
        <p:txBody>
          <a:bodyPr/>
          <a:lstStyle/>
          <a:p>
            <a:r>
              <a:rPr lang="en-US" dirty="0"/>
              <a:t>Examples of ED/Outpatient</a:t>
            </a:r>
          </a:p>
        </p:txBody>
      </p:sp>
      <p:graphicFrame>
        <p:nvGraphicFramePr>
          <p:cNvPr id="4" name="Content Placeholder 3">
            <a:extLst>
              <a:ext uri="{FF2B5EF4-FFF2-40B4-BE49-F238E27FC236}">
                <a16:creationId xmlns:a16="http://schemas.microsoft.com/office/drawing/2014/main" id="{81925E8C-57BF-1942-A4CA-03713A34BCE3}"/>
              </a:ext>
            </a:extLst>
          </p:cNvPr>
          <p:cNvGraphicFramePr>
            <a:graphicFrameLocks noGrp="1"/>
          </p:cNvGraphicFramePr>
          <p:nvPr>
            <p:ph idx="1"/>
            <p:extLst>
              <p:ext uri="{D42A27DB-BD31-4B8C-83A1-F6EECF244321}">
                <p14:modId xmlns:p14="http://schemas.microsoft.com/office/powerpoint/2010/main" val="119790320"/>
              </p:ext>
            </p:extLst>
          </p:nvPr>
        </p:nvGraphicFramePr>
        <p:xfrm>
          <a:off x="457200" y="2362200"/>
          <a:ext cx="8229600" cy="3749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023291548"/>
                    </a:ext>
                  </a:extLst>
                </a:gridCol>
                <a:gridCol w="2057400">
                  <a:extLst>
                    <a:ext uri="{9D8B030D-6E8A-4147-A177-3AD203B41FA5}">
                      <a16:colId xmlns:a16="http://schemas.microsoft.com/office/drawing/2014/main" val="2436091091"/>
                    </a:ext>
                  </a:extLst>
                </a:gridCol>
                <a:gridCol w="2057400">
                  <a:extLst>
                    <a:ext uri="{9D8B030D-6E8A-4147-A177-3AD203B41FA5}">
                      <a16:colId xmlns:a16="http://schemas.microsoft.com/office/drawing/2014/main" val="3436407937"/>
                    </a:ext>
                  </a:extLst>
                </a:gridCol>
                <a:gridCol w="2057400">
                  <a:extLst>
                    <a:ext uri="{9D8B030D-6E8A-4147-A177-3AD203B41FA5}">
                      <a16:colId xmlns:a16="http://schemas.microsoft.com/office/drawing/2014/main" val="1612059121"/>
                    </a:ext>
                  </a:extLst>
                </a:gridCol>
              </a:tblGrid>
              <a:tr h="370840">
                <a:tc>
                  <a:txBody>
                    <a:bodyPr/>
                    <a:lstStyle/>
                    <a:p>
                      <a:pPr algn="l" fontAlgn="t"/>
                      <a:r>
                        <a:rPr lang="en-US" b="0" dirty="0">
                          <a:solidFill>
                            <a:srgbClr val="000000"/>
                          </a:solidFill>
                          <a:effectLst/>
                        </a:rPr>
                        <a:t>Situation</a:t>
                      </a:r>
                    </a:p>
                  </a:txBody>
                  <a:tcPr/>
                </a:tc>
                <a:tc>
                  <a:txBody>
                    <a:bodyPr/>
                    <a:lstStyle/>
                    <a:p>
                      <a:pPr algn="l" fontAlgn="t"/>
                      <a:r>
                        <a:rPr lang="en-US" b="0">
                          <a:solidFill>
                            <a:srgbClr val="000000"/>
                          </a:solidFill>
                          <a:effectLst/>
                        </a:rPr>
                        <a:t>Inpatient or outpatient</a:t>
                      </a:r>
                    </a:p>
                  </a:txBody>
                  <a:tcPr/>
                </a:tc>
                <a:tc>
                  <a:txBody>
                    <a:bodyPr/>
                    <a:lstStyle/>
                    <a:p>
                      <a:pPr algn="l" fontAlgn="t"/>
                      <a:r>
                        <a:rPr lang="en-US" b="0">
                          <a:solidFill>
                            <a:srgbClr val="000000"/>
                          </a:solidFill>
                          <a:effectLst/>
                        </a:rPr>
                        <a:t>Part A pays</a:t>
                      </a:r>
                    </a:p>
                  </a:txBody>
                  <a:tcPr/>
                </a:tc>
                <a:tc>
                  <a:txBody>
                    <a:bodyPr/>
                    <a:lstStyle/>
                    <a:p>
                      <a:pPr algn="l" fontAlgn="t"/>
                      <a:r>
                        <a:rPr lang="en-US" b="0">
                          <a:solidFill>
                            <a:srgbClr val="000000"/>
                          </a:solidFill>
                          <a:effectLst/>
                        </a:rPr>
                        <a:t>Part B pays</a:t>
                      </a:r>
                    </a:p>
                  </a:txBody>
                  <a:tcPr/>
                </a:tc>
                <a:extLst>
                  <a:ext uri="{0D108BD9-81ED-4DB2-BD59-A6C34878D82A}">
                    <a16:rowId xmlns:a16="http://schemas.microsoft.com/office/drawing/2014/main" val="318615626"/>
                  </a:ext>
                </a:extLst>
              </a:tr>
              <a:tr h="370840">
                <a:tc>
                  <a:txBody>
                    <a:bodyPr/>
                    <a:lstStyle/>
                    <a:p>
                      <a:pPr algn="l" fontAlgn="t"/>
                      <a:r>
                        <a:rPr lang="en-US" b="0" dirty="0">
                          <a:solidFill>
                            <a:srgbClr val="000000"/>
                          </a:solidFill>
                          <a:effectLst/>
                        </a:rPr>
                        <a:t>You come to the ED with chest pain, and the hospital keeps you for 2 nights. One night is spent in observation and the doctor writes an order for inpatient admission on the second day.</a:t>
                      </a:r>
                    </a:p>
                  </a:txBody>
                  <a:tcPr/>
                </a:tc>
                <a:tc>
                  <a:txBody>
                    <a:bodyPr/>
                    <a:lstStyle/>
                    <a:p>
                      <a:pPr algn="l" fontAlgn="t"/>
                      <a:r>
                        <a:rPr lang="en-US" dirty="0">
                          <a:solidFill>
                            <a:srgbClr val="333333"/>
                          </a:solidFill>
                          <a:effectLst/>
                        </a:rPr>
                        <a:t>Outpatient until you’re formally admitted as an inpatient based on your doctor’s order. Inpatient after your admission.</a:t>
                      </a:r>
                    </a:p>
                  </a:txBody>
                  <a:tcPr/>
                </a:tc>
                <a:tc>
                  <a:txBody>
                    <a:bodyPr/>
                    <a:lstStyle/>
                    <a:p>
                      <a:pPr algn="l" fontAlgn="t"/>
                      <a:r>
                        <a:rPr lang="en-US" dirty="0">
                          <a:solidFill>
                            <a:srgbClr val="333333"/>
                          </a:solidFill>
                          <a:effectLst/>
                        </a:rPr>
                        <a:t>Your inpatient hospital stay and all related outpatient services provided during the 3 days before your admission date. (You pay nothing)</a:t>
                      </a:r>
                    </a:p>
                  </a:txBody>
                  <a:tcPr/>
                </a:tc>
                <a:tc>
                  <a:txBody>
                    <a:bodyPr/>
                    <a:lstStyle/>
                    <a:p>
                      <a:pPr algn="l" fontAlgn="t"/>
                      <a:r>
                        <a:rPr lang="en-US" dirty="0">
                          <a:solidFill>
                            <a:srgbClr val="333333"/>
                          </a:solidFill>
                          <a:effectLst/>
                        </a:rPr>
                        <a:t>Your doctor services (You pay 20% of the bill)</a:t>
                      </a:r>
                    </a:p>
                  </a:txBody>
                  <a:tcPr/>
                </a:tc>
                <a:extLst>
                  <a:ext uri="{0D108BD9-81ED-4DB2-BD59-A6C34878D82A}">
                    <a16:rowId xmlns:a16="http://schemas.microsoft.com/office/drawing/2014/main" val="2316719015"/>
                  </a:ext>
                </a:extLst>
              </a:tr>
            </a:tbl>
          </a:graphicData>
        </a:graphic>
      </p:graphicFrame>
    </p:spTree>
    <p:extLst>
      <p:ext uri="{BB962C8B-B14F-4D97-AF65-F5344CB8AC3E}">
        <p14:creationId xmlns:p14="http://schemas.microsoft.com/office/powerpoint/2010/main" val="81105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8067-009A-2C47-BF32-42AC240B326F}"/>
              </a:ext>
            </a:extLst>
          </p:cNvPr>
          <p:cNvSpPr>
            <a:spLocks noGrp="1"/>
          </p:cNvSpPr>
          <p:nvPr>
            <p:ph type="title"/>
          </p:nvPr>
        </p:nvSpPr>
        <p:spPr>
          <a:xfrm>
            <a:off x="483079" y="609600"/>
            <a:ext cx="8229600" cy="1143000"/>
          </a:xfrm>
        </p:spPr>
        <p:txBody>
          <a:bodyPr/>
          <a:lstStyle/>
          <a:p>
            <a:r>
              <a:rPr lang="en-US" dirty="0"/>
              <a:t>Examples of ED/Outpatient</a:t>
            </a:r>
          </a:p>
        </p:txBody>
      </p:sp>
      <p:graphicFrame>
        <p:nvGraphicFramePr>
          <p:cNvPr id="4" name="Content Placeholder 3">
            <a:extLst>
              <a:ext uri="{FF2B5EF4-FFF2-40B4-BE49-F238E27FC236}">
                <a16:creationId xmlns:a16="http://schemas.microsoft.com/office/drawing/2014/main" id="{8FB71282-25D5-4D46-9CF3-BA921FA87C67}"/>
              </a:ext>
            </a:extLst>
          </p:cNvPr>
          <p:cNvGraphicFramePr>
            <a:graphicFrameLocks noGrp="1"/>
          </p:cNvGraphicFramePr>
          <p:nvPr>
            <p:ph idx="1"/>
            <p:extLst>
              <p:ext uri="{D42A27DB-BD31-4B8C-83A1-F6EECF244321}">
                <p14:modId xmlns:p14="http://schemas.microsoft.com/office/powerpoint/2010/main" val="2725361419"/>
              </p:ext>
            </p:extLst>
          </p:nvPr>
        </p:nvGraphicFramePr>
        <p:xfrm>
          <a:off x="457200" y="2362200"/>
          <a:ext cx="8229600" cy="3749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812781869"/>
                    </a:ext>
                  </a:extLst>
                </a:gridCol>
                <a:gridCol w="2057400">
                  <a:extLst>
                    <a:ext uri="{9D8B030D-6E8A-4147-A177-3AD203B41FA5}">
                      <a16:colId xmlns:a16="http://schemas.microsoft.com/office/drawing/2014/main" val="3833271519"/>
                    </a:ext>
                  </a:extLst>
                </a:gridCol>
                <a:gridCol w="2057400">
                  <a:extLst>
                    <a:ext uri="{9D8B030D-6E8A-4147-A177-3AD203B41FA5}">
                      <a16:colId xmlns:a16="http://schemas.microsoft.com/office/drawing/2014/main" val="1117432714"/>
                    </a:ext>
                  </a:extLst>
                </a:gridCol>
                <a:gridCol w="2057400">
                  <a:extLst>
                    <a:ext uri="{9D8B030D-6E8A-4147-A177-3AD203B41FA5}">
                      <a16:colId xmlns:a16="http://schemas.microsoft.com/office/drawing/2014/main" val="813303502"/>
                    </a:ext>
                  </a:extLst>
                </a:gridCol>
              </a:tblGrid>
              <a:tr h="370840">
                <a:tc>
                  <a:txBody>
                    <a:bodyPr/>
                    <a:lstStyle/>
                    <a:p>
                      <a:pPr algn="l" fontAlgn="t"/>
                      <a:r>
                        <a:rPr lang="en-US" b="0" dirty="0">
                          <a:solidFill>
                            <a:srgbClr val="000000"/>
                          </a:solidFill>
                          <a:effectLst/>
                        </a:rPr>
                        <a:t>Situation</a:t>
                      </a:r>
                    </a:p>
                  </a:txBody>
                  <a:tcPr/>
                </a:tc>
                <a:tc>
                  <a:txBody>
                    <a:bodyPr/>
                    <a:lstStyle/>
                    <a:p>
                      <a:pPr algn="l" fontAlgn="t"/>
                      <a:r>
                        <a:rPr lang="en-US" b="0">
                          <a:solidFill>
                            <a:srgbClr val="000000"/>
                          </a:solidFill>
                          <a:effectLst/>
                        </a:rPr>
                        <a:t>Inpatient or outpatient</a:t>
                      </a:r>
                    </a:p>
                  </a:txBody>
                  <a:tcPr/>
                </a:tc>
                <a:tc>
                  <a:txBody>
                    <a:bodyPr/>
                    <a:lstStyle/>
                    <a:p>
                      <a:pPr algn="l" fontAlgn="t"/>
                      <a:r>
                        <a:rPr lang="en-US" b="0">
                          <a:solidFill>
                            <a:srgbClr val="000000"/>
                          </a:solidFill>
                          <a:effectLst/>
                        </a:rPr>
                        <a:t>Part A pays</a:t>
                      </a:r>
                    </a:p>
                  </a:txBody>
                  <a:tcPr/>
                </a:tc>
                <a:tc>
                  <a:txBody>
                    <a:bodyPr/>
                    <a:lstStyle/>
                    <a:p>
                      <a:pPr algn="l" fontAlgn="t"/>
                      <a:r>
                        <a:rPr lang="en-US" b="0">
                          <a:solidFill>
                            <a:srgbClr val="000000"/>
                          </a:solidFill>
                          <a:effectLst/>
                        </a:rPr>
                        <a:t>Part B pays</a:t>
                      </a:r>
                    </a:p>
                  </a:txBody>
                  <a:tcPr/>
                </a:tc>
                <a:extLst>
                  <a:ext uri="{0D108BD9-81ED-4DB2-BD59-A6C34878D82A}">
                    <a16:rowId xmlns:a16="http://schemas.microsoft.com/office/drawing/2014/main" val="578227297"/>
                  </a:ext>
                </a:extLst>
              </a:tr>
              <a:tr h="370840">
                <a:tc>
                  <a:txBody>
                    <a:bodyPr/>
                    <a:lstStyle/>
                    <a:p>
                      <a:pPr algn="l" fontAlgn="t"/>
                      <a:r>
                        <a:rPr lang="en-US" b="0">
                          <a:solidFill>
                            <a:srgbClr val="000000"/>
                          </a:solidFill>
                          <a:effectLst/>
                        </a:rPr>
                        <a:t>You go to a hospital for outpatient surgery, but they keep you overnight for high blood pressure. Your doctor doesn't write an order to admit you as an inpatient. You go home the next day.</a:t>
                      </a:r>
                    </a:p>
                  </a:txBody>
                  <a:tcPr/>
                </a:tc>
                <a:tc>
                  <a:txBody>
                    <a:bodyPr/>
                    <a:lstStyle/>
                    <a:p>
                      <a:pPr algn="l" fontAlgn="t"/>
                      <a:r>
                        <a:rPr lang="en-US">
                          <a:solidFill>
                            <a:srgbClr val="333333"/>
                          </a:solidFill>
                          <a:effectLst/>
                        </a:rPr>
                        <a:t>Outpatient</a:t>
                      </a:r>
                    </a:p>
                  </a:txBody>
                  <a:tcPr/>
                </a:tc>
                <a:tc>
                  <a:txBody>
                    <a:bodyPr/>
                    <a:lstStyle/>
                    <a:p>
                      <a:pPr algn="l" fontAlgn="t"/>
                      <a:r>
                        <a:rPr lang="en-US" dirty="0">
                          <a:solidFill>
                            <a:srgbClr val="333333"/>
                          </a:solidFill>
                          <a:effectLst/>
                        </a:rPr>
                        <a:t>Nothing</a:t>
                      </a:r>
                    </a:p>
                  </a:txBody>
                  <a:tcPr/>
                </a:tc>
                <a:tc>
                  <a:txBody>
                    <a:bodyPr/>
                    <a:lstStyle/>
                    <a:p>
                      <a:pPr algn="l" fontAlgn="t"/>
                      <a:r>
                        <a:rPr lang="en-US" dirty="0">
                          <a:solidFill>
                            <a:srgbClr val="333333"/>
                          </a:solidFill>
                          <a:effectLst/>
                        </a:rPr>
                        <a:t>Your doctor services and hospital outpatient services (for example, surgery, lab tests, or intravenous medicines) (You pay 20% of the bill)</a:t>
                      </a:r>
                    </a:p>
                  </a:txBody>
                  <a:tcPr/>
                </a:tc>
                <a:extLst>
                  <a:ext uri="{0D108BD9-81ED-4DB2-BD59-A6C34878D82A}">
                    <a16:rowId xmlns:a16="http://schemas.microsoft.com/office/drawing/2014/main" val="3348139061"/>
                  </a:ext>
                </a:extLst>
              </a:tr>
            </a:tbl>
          </a:graphicData>
        </a:graphic>
      </p:graphicFrame>
    </p:spTree>
    <p:extLst>
      <p:ext uri="{BB962C8B-B14F-4D97-AF65-F5344CB8AC3E}">
        <p14:creationId xmlns:p14="http://schemas.microsoft.com/office/powerpoint/2010/main" val="45120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455EABA9-C722-EB44-B9D3-4B8CC6F22CC7}"/>
              </a:ext>
            </a:extLst>
          </p:cNvPr>
          <p:cNvSpPr>
            <a:spLocks noGrp="1"/>
          </p:cNvSpPr>
          <p:nvPr>
            <p:ph type="ctrTitle"/>
          </p:nvPr>
        </p:nvSpPr>
        <p:spPr>
          <a:xfrm>
            <a:off x="0" y="17463"/>
            <a:ext cx="9144000" cy="1125537"/>
          </a:xfrm>
          <a:solidFill>
            <a:srgbClr val="941651"/>
          </a:solidFill>
        </p:spPr>
        <p:txBody>
          <a:bodyPr/>
          <a:lstStyle/>
          <a:p>
            <a:pPr eaLnBrk="1" hangingPunct="1"/>
            <a:r>
              <a:rPr lang="en-US" altLang="en-US">
                <a:solidFill>
                  <a:schemeClr val="bg1"/>
                </a:solidFill>
                <a:latin typeface="Arial Narrow Bold" panose="020B0606020202030204" pitchFamily="34" charset="0"/>
                <a:ea typeface="ＭＳ Ｐゴシック" panose="020B0600070205080204" pitchFamily="34" charset="-128"/>
              </a:rPr>
              <a:t>What you will learn</a:t>
            </a:r>
            <a:endParaRPr lang="en-US" altLang="en-US" i="1">
              <a:solidFill>
                <a:schemeClr val="bg1"/>
              </a:solidFill>
              <a:ea typeface="ＭＳ Ｐゴシック" panose="020B0600070205080204" pitchFamily="34" charset="-128"/>
            </a:endParaRPr>
          </a:p>
        </p:txBody>
      </p:sp>
      <p:sp>
        <p:nvSpPr>
          <p:cNvPr id="6" name="TextBox 5">
            <a:extLst>
              <a:ext uri="{FF2B5EF4-FFF2-40B4-BE49-F238E27FC236}">
                <a16:creationId xmlns:a16="http://schemas.microsoft.com/office/drawing/2014/main" id="{6A6F49BE-4ACA-C14F-AA69-93CF21F5479F}"/>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pic>
        <p:nvPicPr>
          <p:cNvPr id="12291" name="Picture 4">
            <a:extLst>
              <a:ext uri="{FF2B5EF4-FFF2-40B4-BE49-F238E27FC236}">
                <a16:creationId xmlns:a16="http://schemas.microsoft.com/office/drawing/2014/main" id="{AFD5454D-C272-C54E-843B-05135CAF6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1150938"/>
            <a:ext cx="393223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E0A2944-03F2-DC49-8613-429EA905D23D}"/>
              </a:ext>
            </a:extLst>
          </p:cNvPr>
          <p:cNvSpPr txBox="1">
            <a:spLocks noChangeArrowheads="1"/>
          </p:cNvSpPr>
          <p:nvPr/>
        </p:nvSpPr>
        <p:spPr bwMode="auto">
          <a:xfrm>
            <a:off x="228600" y="1981200"/>
            <a:ext cx="73596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How Medicare works</a:t>
            </a:r>
          </a:p>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Types of Medicare plans and costs</a:t>
            </a:r>
          </a:p>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Medicare eligibility, enrollment and access</a:t>
            </a:r>
          </a:p>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Protecting your Medicare account</a:t>
            </a:r>
          </a:p>
          <a:p>
            <a:pPr>
              <a:spcBef>
                <a:spcPts val="1200"/>
              </a:spcBef>
              <a:buClr>
                <a:srgbClr val="941651"/>
              </a:buClr>
              <a:buFont typeface="Menlo Italic" panose="020B0609030804020204" pitchFamily="49" charset="0"/>
              <a:buChar char="▹"/>
              <a:defRPr/>
            </a:pPr>
            <a:r>
              <a:rPr lang="en-US" altLang="en-US" dirty="0">
                <a:solidFill>
                  <a:schemeClr val="tx2">
                    <a:lumMod val="75000"/>
                  </a:schemeClr>
                </a:solidFill>
                <a:latin typeface="Arial" panose="020B0604020202020204" pitchFamily="34" charset="0"/>
                <a:cs typeface="Arial" panose="020B0604020202020204" pitchFamily="34" charset="0"/>
              </a:rPr>
              <a:t>Assistance and 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DC72-86B9-7E46-B699-A4B30C306BB3}"/>
              </a:ext>
            </a:extLst>
          </p:cNvPr>
          <p:cNvSpPr>
            <a:spLocks noGrp="1"/>
          </p:cNvSpPr>
          <p:nvPr>
            <p:ph type="title"/>
          </p:nvPr>
        </p:nvSpPr>
        <p:spPr>
          <a:xfrm>
            <a:off x="457200" y="609600"/>
            <a:ext cx="8229600" cy="1143000"/>
          </a:xfrm>
        </p:spPr>
        <p:txBody>
          <a:bodyPr/>
          <a:lstStyle/>
          <a:p>
            <a:r>
              <a:rPr lang="en-US" dirty="0"/>
              <a:t>Examples of ED/Outpatient</a:t>
            </a:r>
          </a:p>
        </p:txBody>
      </p:sp>
      <p:graphicFrame>
        <p:nvGraphicFramePr>
          <p:cNvPr id="4" name="Content Placeholder 3">
            <a:extLst>
              <a:ext uri="{FF2B5EF4-FFF2-40B4-BE49-F238E27FC236}">
                <a16:creationId xmlns:a16="http://schemas.microsoft.com/office/drawing/2014/main" id="{95135893-6CAB-354B-B8BC-C5695A0309D3}"/>
              </a:ext>
            </a:extLst>
          </p:cNvPr>
          <p:cNvGraphicFramePr>
            <a:graphicFrameLocks noGrp="1"/>
          </p:cNvGraphicFramePr>
          <p:nvPr>
            <p:ph idx="1"/>
            <p:extLst>
              <p:ext uri="{D42A27DB-BD31-4B8C-83A1-F6EECF244321}">
                <p14:modId xmlns:p14="http://schemas.microsoft.com/office/powerpoint/2010/main" val="2095830601"/>
              </p:ext>
            </p:extLst>
          </p:nvPr>
        </p:nvGraphicFramePr>
        <p:xfrm>
          <a:off x="457200" y="2362200"/>
          <a:ext cx="8229600" cy="42976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1673770391"/>
                    </a:ext>
                  </a:extLst>
                </a:gridCol>
                <a:gridCol w="1981200">
                  <a:extLst>
                    <a:ext uri="{9D8B030D-6E8A-4147-A177-3AD203B41FA5}">
                      <a16:colId xmlns:a16="http://schemas.microsoft.com/office/drawing/2014/main" val="4115436420"/>
                    </a:ext>
                  </a:extLst>
                </a:gridCol>
                <a:gridCol w="1447800">
                  <a:extLst>
                    <a:ext uri="{9D8B030D-6E8A-4147-A177-3AD203B41FA5}">
                      <a16:colId xmlns:a16="http://schemas.microsoft.com/office/drawing/2014/main" val="3720194661"/>
                    </a:ext>
                  </a:extLst>
                </a:gridCol>
                <a:gridCol w="1905000">
                  <a:extLst>
                    <a:ext uri="{9D8B030D-6E8A-4147-A177-3AD203B41FA5}">
                      <a16:colId xmlns:a16="http://schemas.microsoft.com/office/drawing/2014/main" val="3821529368"/>
                    </a:ext>
                  </a:extLst>
                </a:gridCol>
              </a:tblGrid>
              <a:tr h="370840">
                <a:tc>
                  <a:txBody>
                    <a:bodyPr/>
                    <a:lstStyle/>
                    <a:p>
                      <a:pPr algn="l" fontAlgn="t"/>
                      <a:r>
                        <a:rPr lang="en-US" b="0" dirty="0">
                          <a:solidFill>
                            <a:srgbClr val="000000"/>
                          </a:solidFill>
                          <a:effectLst/>
                        </a:rPr>
                        <a:t>Situation</a:t>
                      </a:r>
                    </a:p>
                  </a:txBody>
                  <a:tcPr/>
                </a:tc>
                <a:tc>
                  <a:txBody>
                    <a:bodyPr/>
                    <a:lstStyle/>
                    <a:p>
                      <a:pPr algn="l" fontAlgn="t"/>
                      <a:r>
                        <a:rPr lang="en-US" b="0">
                          <a:solidFill>
                            <a:srgbClr val="000000"/>
                          </a:solidFill>
                          <a:effectLst/>
                        </a:rPr>
                        <a:t>Inpatient or outpatient</a:t>
                      </a:r>
                    </a:p>
                  </a:txBody>
                  <a:tcPr/>
                </a:tc>
                <a:tc>
                  <a:txBody>
                    <a:bodyPr/>
                    <a:lstStyle/>
                    <a:p>
                      <a:pPr algn="l" fontAlgn="t"/>
                      <a:r>
                        <a:rPr lang="en-US" b="0">
                          <a:solidFill>
                            <a:srgbClr val="000000"/>
                          </a:solidFill>
                          <a:effectLst/>
                        </a:rPr>
                        <a:t>Part A pays</a:t>
                      </a:r>
                    </a:p>
                  </a:txBody>
                  <a:tcPr/>
                </a:tc>
                <a:tc>
                  <a:txBody>
                    <a:bodyPr/>
                    <a:lstStyle/>
                    <a:p>
                      <a:pPr algn="l" fontAlgn="t"/>
                      <a:r>
                        <a:rPr lang="en-US" b="0">
                          <a:solidFill>
                            <a:srgbClr val="000000"/>
                          </a:solidFill>
                          <a:effectLst/>
                        </a:rPr>
                        <a:t>Part B pays</a:t>
                      </a:r>
                    </a:p>
                  </a:txBody>
                  <a:tcPr/>
                </a:tc>
                <a:extLst>
                  <a:ext uri="{0D108BD9-81ED-4DB2-BD59-A6C34878D82A}">
                    <a16:rowId xmlns:a16="http://schemas.microsoft.com/office/drawing/2014/main" val="282830155"/>
                  </a:ext>
                </a:extLst>
              </a:tr>
              <a:tr h="370840">
                <a:tc>
                  <a:txBody>
                    <a:bodyPr/>
                    <a:lstStyle/>
                    <a:p>
                      <a:pPr algn="l" fontAlgn="t"/>
                      <a:r>
                        <a:rPr lang="en-US" b="0">
                          <a:solidFill>
                            <a:srgbClr val="000000"/>
                          </a:solidFill>
                          <a:effectLst/>
                        </a:rPr>
                        <a:t>Your doctor writes an order for you to be admitted as an inpatient, and the hospital later tells you it's changing your hospital status to outpatient. Your doctor must agree, and the hospital must tell you in writing—while you're still a hospital patient before you're discharged—that your hospital status changed from inpatient to outpatient.</a:t>
                      </a:r>
                    </a:p>
                  </a:txBody>
                  <a:tcPr/>
                </a:tc>
                <a:tc>
                  <a:txBody>
                    <a:bodyPr/>
                    <a:lstStyle/>
                    <a:p>
                      <a:pPr algn="l" fontAlgn="t"/>
                      <a:r>
                        <a:rPr lang="en-US" dirty="0">
                          <a:solidFill>
                            <a:srgbClr val="333333"/>
                          </a:solidFill>
                          <a:effectLst/>
                        </a:rPr>
                        <a:t>Outpatient</a:t>
                      </a:r>
                    </a:p>
                  </a:txBody>
                  <a:tcPr/>
                </a:tc>
                <a:tc>
                  <a:txBody>
                    <a:bodyPr/>
                    <a:lstStyle/>
                    <a:p>
                      <a:pPr algn="l" fontAlgn="t"/>
                      <a:r>
                        <a:rPr lang="en-US">
                          <a:solidFill>
                            <a:srgbClr val="333333"/>
                          </a:solidFill>
                          <a:effectLst/>
                        </a:rPr>
                        <a:t>Nothing</a:t>
                      </a:r>
                    </a:p>
                  </a:txBody>
                  <a:tcPr/>
                </a:tc>
                <a:tc>
                  <a:txBody>
                    <a:bodyPr/>
                    <a:lstStyle/>
                    <a:p>
                      <a:pPr algn="l" fontAlgn="t"/>
                      <a:r>
                        <a:rPr lang="en-US" dirty="0">
                          <a:solidFill>
                            <a:srgbClr val="333333"/>
                          </a:solidFill>
                          <a:effectLst/>
                        </a:rPr>
                        <a:t>Your doctor services and hospital outpatient services (You pay 20% of the bill)</a:t>
                      </a:r>
                    </a:p>
                  </a:txBody>
                  <a:tcPr/>
                </a:tc>
                <a:extLst>
                  <a:ext uri="{0D108BD9-81ED-4DB2-BD59-A6C34878D82A}">
                    <a16:rowId xmlns:a16="http://schemas.microsoft.com/office/drawing/2014/main" val="3899778470"/>
                  </a:ext>
                </a:extLst>
              </a:tr>
            </a:tbl>
          </a:graphicData>
        </a:graphic>
      </p:graphicFrame>
    </p:spTree>
    <p:extLst>
      <p:ext uri="{BB962C8B-B14F-4D97-AF65-F5344CB8AC3E}">
        <p14:creationId xmlns:p14="http://schemas.microsoft.com/office/powerpoint/2010/main" val="940885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8A49-AAA0-AA42-B775-2CE4F4BE7E38}"/>
              </a:ext>
            </a:extLst>
          </p:cNvPr>
          <p:cNvSpPr>
            <a:spLocks noGrp="1"/>
          </p:cNvSpPr>
          <p:nvPr>
            <p:ph type="title"/>
          </p:nvPr>
        </p:nvSpPr>
        <p:spPr>
          <a:xfrm>
            <a:off x="457200" y="381000"/>
            <a:ext cx="8229600" cy="1143000"/>
          </a:xfrm>
        </p:spPr>
        <p:txBody>
          <a:bodyPr/>
          <a:lstStyle/>
          <a:p>
            <a:r>
              <a:rPr lang="en-US" dirty="0"/>
              <a:t>Medicare Coverage for SNF</a:t>
            </a:r>
          </a:p>
        </p:txBody>
      </p:sp>
      <p:sp>
        <p:nvSpPr>
          <p:cNvPr id="3" name="Content Placeholder 2">
            <a:extLst>
              <a:ext uri="{FF2B5EF4-FFF2-40B4-BE49-F238E27FC236}">
                <a16:creationId xmlns:a16="http://schemas.microsoft.com/office/drawing/2014/main" id="{8C8A2A6E-4B29-6740-88A2-C7B634D0F627}"/>
              </a:ext>
            </a:extLst>
          </p:cNvPr>
          <p:cNvSpPr>
            <a:spLocks noGrp="1"/>
          </p:cNvSpPr>
          <p:nvPr>
            <p:ph idx="1"/>
          </p:nvPr>
        </p:nvSpPr>
        <p:spPr>
          <a:xfrm>
            <a:off x="457200" y="1828800"/>
            <a:ext cx="8229600" cy="3810000"/>
          </a:xfrm>
        </p:spPr>
        <p:txBody>
          <a:bodyPr/>
          <a:lstStyle/>
          <a:p>
            <a:r>
              <a:rPr lang="en-US" dirty="0"/>
              <a:t>How would my hospital status affect the way Medicare covers my care in a skilled nursing facility (SNF)? </a:t>
            </a:r>
          </a:p>
          <a:p>
            <a:pPr lvl="1"/>
            <a:r>
              <a:rPr lang="en-US" dirty="0"/>
              <a:t>Medicare will only cover care you get in a SNF if you first have a “qualifying inpatient hospital stay.” </a:t>
            </a:r>
          </a:p>
          <a:p>
            <a:pPr lvl="1"/>
            <a:r>
              <a:rPr lang="en-US" dirty="0"/>
              <a:t>A qualifying inpatient hospital stay means you’ve been a hospital inpatient (you were formally admitted to the hospital after your doctor wrote an inpatient admission order) for at least 3 days in a row (counting the day you were admitted as an inpatient, but not counting the day of your discharge). </a:t>
            </a:r>
          </a:p>
        </p:txBody>
      </p:sp>
    </p:spTree>
    <p:extLst>
      <p:ext uri="{BB962C8B-B14F-4D97-AF65-F5344CB8AC3E}">
        <p14:creationId xmlns:p14="http://schemas.microsoft.com/office/powerpoint/2010/main" val="2011661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4452-8EB7-1644-82F4-16AAFF4BADAE}"/>
              </a:ext>
            </a:extLst>
          </p:cNvPr>
          <p:cNvSpPr>
            <a:spLocks noGrp="1"/>
          </p:cNvSpPr>
          <p:nvPr>
            <p:ph type="title"/>
          </p:nvPr>
        </p:nvSpPr>
        <p:spPr/>
        <p:txBody>
          <a:bodyPr/>
          <a:lstStyle/>
          <a:p>
            <a:r>
              <a:rPr lang="en-US" dirty="0"/>
              <a:t>Patient Costs for SNF in original Medicare</a:t>
            </a:r>
          </a:p>
        </p:txBody>
      </p:sp>
      <p:sp>
        <p:nvSpPr>
          <p:cNvPr id="3" name="Content Placeholder 2">
            <a:extLst>
              <a:ext uri="{FF2B5EF4-FFF2-40B4-BE49-F238E27FC236}">
                <a16:creationId xmlns:a16="http://schemas.microsoft.com/office/drawing/2014/main" id="{0376089E-B4F5-F84C-B6F1-B6E8EEFAC70C}"/>
              </a:ext>
            </a:extLst>
          </p:cNvPr>
          <p:cNvSpPr>
            <a:spLocks noGrp="1"/>
          </p:cNvSpPr>
          <p:nvPr>
            <p:ph idx="1"/>
          </p:nvPr>
        </p:nvSpPr>
        <p:spPr/>
        <p:txBody>
          <a:bodyPr/>
          <a:lstStyle/>
          <a:p>
            <a:r>
              <a:rPr lang="en-US" dirty="0"/>
              <a:t>Days 1–20: </a:t>
            </a:r>
          </a:p>
          <a:p>
            <a:pPr lvl="1"/>
            <a:r>
              <a:rPr lang="en-US" dirty="0"/>
              <a:t>$0 for each </a:t>
            </a:r>
            <a:r>
              <a:rPr lang="en-US" dirty="0">
                <a:hlinkClick r:id="rId2" tooltip="&lt;p&gt;The way that Original Medicare measures your use of hospital and skilled nursing facility (SNF) services. 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You must pay the inpatient hospital deductible for each benefit period. There's no limit to the number of benefit periods.&lt;/p&gt;&#10;"/>
              </a:rPr>
              <a:t>benefit period</a:t>
            </a:r>
            <a:r>
              <a:rPr lang="en-US" dirty="0"/>
              <a:t> .  </a:t>
            </a:r>
          </a:p>
          <a:p>
            <a:r>
              <a:rPr lang="en-US" dirty="0"/>
              <a:t>Days 21–100: </a:t>
            </a:r>
          </a:p>
          <a:p>
            <a:pPr lvl="1"/>
            <a:r>
              <a:rPr lang="en-US" dirty="0"/>
              <a:t>$176 ($185.50 in 2021) </a:t>
            </a:r>
            <a:r>
              <a:rPr lang="en-US" dirty="0">
                <a:hlinkClick r:id="rId2" tooltip="&lt;p&gt;An amount you may be required to pay as your share of the cost for services after you pay any deductibles. Coinsurance is usually a percentage (for example, 20%).&lt;/p&gt;&#10;"/>
              </a:rPr>
              <a:t>coinsurance</a:t>
            </a:r>
            <a:r>
              <a:rPr lang="en-US" dirty="0"/>
              <a:t> per day of each benefit period.</a:t>
            </a:r>
          </a:p>
          <a:p>
            <a:r>
              <a:rPr lang="en-US" dirty="0"/>
              <a:t>Days 101 and beyond: </a:t>
            </a:r>
          </a:p>
          <a:p>
            <a:pPr lvl="1"/>
            <a:r>
              <a:rPr lang="en-US" dirty="0"/>
              <a:t>all costs.</a:t>
            </a:r>
          </a:p>
          <a:p>
            <a:endParaRPr lang="en-US" dirty="0"/>
          </a:p>
        </p:txBody>
      </p:sp>
    </p:spTree>
    <p:extLst>
      <p:ext uri="{BB962C8B-B14F-4D97-AF65-F5344CB8AC3E}">
        <p14:creationId xmlns:p14="http://schemas.microsoft.com/office/powerpoint/2010/main" val="127623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GraduationCap.jpg">
            <a:extLst>
              <a:ext uri="{FF2B5EF4-FFF2-40B4-BE49-F238E27FC236}">
                <a16:creationId xmlns:a16="http://schemas.microsoft.com/office/drawing/2014/main" id="{0F134F00-58C4-6149-A1B0-5FB3A5F635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36576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312F615-4417-0E47-9F85-A771A631D7E7}"/>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34819" name="Rectangle 2">
            <a:extLst>
              <a:ext uri="{FF2B5EF4-FFF2-40B4-BE49-F238E27FC236}">
                <a16:creationId xmlns:a16="http://schemas.microsoft.com/office/drawing/2014/main" id="{53051DB8-3DD5-FE4C-AA56-CC6F05C5A766}"/>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dirty="0">
                <a:solidFill>
                  <a:schemeClr val="bg1"/>
                </a:solidFill>
                <a:latin typeface="Arial Narrow Bold" panose="020B0606020202030204" pitchFamily="34" charset="0"/>
              </a:rPr>
              <a:t>Thanks!</a:t>
            </a:r>
            <a:endParaRPr lang="en-US" altLang="en-US" sz="4400" b="1" i="1" dirty="0">
              <a:solidFill>
                <a:schemeClr val="bg1"/>
              </a:solidFill>
            </a:endParaRPr>
          </a:p>
        </p:txBody>
      </p:sp>
      <p:sp>
        <p:nvSpPr>
          <p:cNvPr id="12" name="Rectangle 11">
            <a:extLst>
              <a:ext uri="{FF2B5EF4-FFF2-40B4-BE49-F238E27FC236}">
                <a16:creationId xmlns:a16="http://schemas.microsoft.com/office/drawing/2014/main" id="{76593675-647C-AD49-A068-7E7AE05262A7}"/>
              </a:ext>
            </a:extLst>
          </p:cNvPr>
          <p:cNvSpPr/>
          <p:nvPr/>
        </p:nvSpPr>
        <p:spPr>
          <a:xfrm>
            <a:off x="4114800" y="3657600"/>
            <a:ext cx="4572000" cy="1646238"/>
          </a:xfrm>
          <a:prstGeom prst="rect">
            <a:avLst/>
          </a:prstGeom>
        </p:spPr>
        <p:txBody>
          <a:bodyPr>
            <a:spAutoFit/>
          </a:bodyPr>
          <a:lstStyle/>
          <a:p>
            <a:pPr algn="r">
              <a:defRPr/>
            </a:pPr>
            <a:r>
              <a:rPr lang="en-US" sz="2400" b="1" dirty="0">
                <a:solidFill>
                  <a:schemeClr val="tx1">
                    <a:lumMod val="65000"/>
                    <a:lumOff val="35000"/>
                  </a:schemeClr>
                </a:solidFill>
                <a:latin typeface="Arial" panose="020B0604020202020204" pitchFamily="34" charset="0"/>
                <a:cs typeface="Arial" panose="020B0604020202020204" pitchFamily="34" charset="0"/>
              </a:rPr>
              <a:t>Consumer Action</a:t>
            </a:r>
          </a:p>
          <a:p>
            <a:pPr algn="r">
              <a:spcBef>
                <a:spcPts val="200"/>
              </a:spcBef>
              <a:defRPr/>
            </a:pPr>
            <a:r>
              <a:rPr lang="en-US" sz="2400" dirty="0">
                <a:solidFill>
                  <a:schemeClr val="tx1">
                    <a:lumMod val="65000"/>
                    <a:lumOff val="35000"/>
                  </a:schemeClr>
                </a:solidFill>
                <a:latin typeface="Arial" panose="020B0604020202020204" pitchFamily="34" charset="0"/>
                <a:cs typeface="Arial" panose="020B0604020202020204" pitchFamily="34" charset="0"/>
              </a:rPr>
              <a:t>www.consumer-action.org</a:t>
            </a:r>
          </a:p>
          <a:p>
            <a:pPr algn="r">
              <a:spcBef>
                <a:spcPts val="200"/>
              </a:spcBef>
              <a:defRPr/>
            </a:pPr>
            <a:r>
              <a:rPr lang="en-US" sz="2400" dirty="0">
                <a:solidFill>
                  <a:schemeClr val="tx1">
                    <a:lumMod val="65000"/>
                    <a:lumOff val="35000"/>
                  </a:schemeClr>
                </a:solidFill>
                <a:latin typeface="Arial" panose="020B0604020202020204" pitchFamily="34" charset="0"/>
                <a:cs typeface="Arial" panose="020B0604020202020204" pitchFamily="34" charset="0"/>
              </a:rPr>
              <a:t>415-777-9635</a:t>
            </a:r>
          </a:p>
          <a:p>
            <a:pPr algn="r">
              <a:spcBef>
                <a:spcPts val="200"/>
              </a:spcBef>
              <a:defRPr/>
            </a:pPr>
            <a:r>
              <a:rPr lang="en-US" sz="2400" dirty="0" err="1">
                <a:solidFill>
                  <a:schemeClr val="tx1">
                    <a:lumMod val="65000"/>
                    <a:lumOff val="35000"/>
                  </a:schemeClr>
                </a:solidFill>
                <a:latin typeface="Arial" panose="020B0604020202020204" pitchFamily="34" charset="0"/>
                <a:cs typeface="Arial" panose="020B0604020202020204" pitchFamily="34" charset="0"/>
              </a:rPr>
              <a:t>outreach@consumer-action.org</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4821" name="Rectangle 12">
            <a:extLst>
              <a:ext uri="{FF2B5EF4-FFF2-40B4-BE49-F238E27FC236}">
                <a16:creationId xmlns:a16="http://schemas.microsoft.com/office/drawing/2014/main" id="{89469861-79E0-F44C-AC8A-A2DB7221A750}"/>
              </a:ext>
            </a:extLst>
          </p:cNvPr>
          <p:cNvSpPr>
            <a:spLocks noChangeArrowheads="1"/>
          </p:cNvSpPr>
          <p:nvPr/>
        </p:nvSpPr>
        <p:spPr bwMode="auto">
          <a:xfrm>
            <a:off x="5648325" y="5772150"/>
            <a:ext cx="303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r">
              <a:spcBef>
                <a:spcPct val="0"/>
              </a:spcBef>
              <a:buClrTx/>
              <a:buFontTx/>
              <a:buNone/>
            </a:pPr>
            <a:r>
              <a:rPr lang="en-US" altLang="en-US" sz="2000">
                <a:solidFill>
                  <a:srgbClr val="4C5A6A"/>
                </a:solidFill>
                <a:latin typeface="Arial" panose="020B0604020202020204" pitchFamily="34" charset="0"/>
                <a:cs typeface="Arial" panose="020B0604020202020204" pitchFamily="34" charset="0"/>
              </a:rPr>
              <a:t>© Consumer Action 2019</a:t>
            </a:r>
          </a:p>
        </p:txBody>
      </p:sp>
      <p:sp>
        <p:nvSpPr>
          <p:cNvPr id="34822" name="TextBox 8">
            <a:extLst>
              <a:ext uri="{FF2B5EF4-FFF2-40B4-BE49-F238E27FC236}">
                <a16:creationId xmlns:a16="http://schemas.microsoft.com/office/drawing/2014/main" id="{B2F87A18-6AB1-F24A-8D8D-8EA31D533FF6}"/>
              </a:ext>
            </a:extLst>
          </p:cNvPr>
          <p:cNvSpPr txBox="1">
            <a:spLocks noChangeArrowheads="1"/>
          </p:cNvSpPr>
          <p:nvPr/>
        </p:nvSpPr>
        <p:spPr bwMode="auto">
          <a:xfrm>
            <a:off x="2209800" y="2360613"/>
            <a:ext cx="61606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en-US" altLang="en-US" dirty="0">
                <a:latin typeface="Arial" panose="020B0604020202020204" pitchFamily="34" charset="0"/>
                <a:cs typeface="Arial" panose="020B0604020202020204" pitchFamily="34" charset="0"/>
              </a:rPr>
              <a:t>This talk was taken in large part from </a:t>
            </a:r>
          </a:p>
          <a:p>
            <a:pPr>
              <a:spcBef>
                <a:spcPct val="0"/>
              </a:spcBef>
              <a:buClrTx/>
              <a:buFontTx/>
              <a:buNone/>
            </a:pPr>
            <a:r>
              <a:rPr lang="en-US" altLang="en-US" dirty="0">
                <a:latin typeface="Arial" panose="020B0604020202020204" pitchFamily="34" charset="0"/>
                <a:cs typeface="Arial" panose="020B0604020202020204" pitchFamily="34" charset="0"/>
              </a:rPr>
              <a:t>Consumer Action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98C543-5355-EC4B-9CF8-B3A5D38FC390}"/>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14338" name="Rectangle 2">
            <a:extLst>
              <a:ext uri="{FF2B5EF4-FFF2-40B4-BE49-F238E27FC236}">
                <a16:creationId xmlns:a16="http://schemas.microsoft.com/office/drawing/2014/main" id="{7EFAC6D1-71BF-F049-9B2F-76244A32873E}"/>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a:solidFill>
                  <a:schemeClr val="bg1"/>
                </a:solidFill>
                <a:latin typeface="Arial Narrow Bold" panose="020B0606020202030204" pitchFamily="34" charset="0"/>
              </a:rPr>
              <a:t>Medicare’s “Parts”</a:t>
            </a:r>
            <a:endParaRPr lang="en-US" altLang="en-US" sz="4400" b="1">
              <a:solidFill>
                <a:schemeClr val="bg1"/>
              </a:solidFill>
            </a:endParaRPr>
          </a:p>
        </p:txBody>
      </p:sp>
      <p:pic>
        <p:nvPicPr>
          <p:cNvPr id="14339" name="Picture 2">
            <a:extLst>
              <a:ext uri="{FF2B5EF4-FFF2-40B4-BE49-F238E27FC236}">
                <a16:creationId xmlns:a16="http://schemas.microsoft.com/office/drawing/2014/main" id="{A9AFAD81-0105-0D42-8FAA-3EEC81B264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543800" cy="424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1">
            <a:extLst>
              <a:ext uri="{FF2B5EF4-FFF2-40B4-BE49-F238E27FC236}">
                <a16:creationId xmlns:a16="http://schemas.microsoft.com/office/drawing/2014/main" id="{DAD7A707-ABEA-A84D-9C31-21D9EDF0297A}"/>
              </a:ext>
            </a:extLst>
          </p:cNvPr>
          <p:cNvSpPr txBox="1">
            <a:spLocks noChangeArrowheads="1"/>
          </p:cNvSpPr>
          <p:nvPr/>
        </p:nvSpPr>
        <p:spPr bwMode="auto">
          <a:xfrm>
            <a:off x="685800" y="5943600"/>
            <a:ext cx="7218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en-US" altLang="en-US" sz="1600" i="1">
                <a:solidFill>
                  <a:srgbClr val="000000"/>
                </a:solidFill>
                <a:latin typeface="Arial" panose="020B0604020202020204" pitchFamily="34" charset="0"/>
                <a:cs typeface="Arial" panose="020B0604020202020204" pitchFamily="34" charset="0"/>
              </a:rPr>
              <a:t>Image credit: https://boomerbenefits.com/new-to-medicare/parts-of-medicare/</a:t>
            </a:r>
            <a:endParaRPr lang="en-US" altLang="en-US" sz="1600" i="1">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FDFD810-E7A5-E944-848D-D39CE78EB5F3}"/>
              </a:ext>
            </a:extLst>
          </p:cNvPr>
          <p:cNvSpPr txBox="1">
            <a:spLocks noChangeArrowheads="1"/>
          </p:cNvSpPr>
          <p:nvPr/>
        </p:nvSpPr>
        <p:spPr bwMode="auto">
          <a:xfrm>
            <a:off x="0" y="0"/>
            <a:ext cx="9144000" cy="1125538"/>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200" b="1" dirty="0">
                <a:solidFill>
                  <a:schemeClr val="bg1"/>
                </a:solidFill>
                <a:latin typeface="Arial Narrow Bold" panose="020B0606020202030204" pitchFamily="34" charset="0"/>
              </a:rPr>
              <a:t>Part A</a:t>
            </a:r>
            <a:endParaRPr lang="en-US" altLang="en-US" sz="4200" b="1" dirty="0">
              <a:solidFill>
                <a:schemeClr val="bg1"/>
              </a:solidFill>
            </a:endParaRPr>
          </a:p>
        </p:txBody>
      </p:sp>
      <p:sp>
        <p:nvSpPr>
          <p:cNvPr id="6" name="TextBox 5">
            <a:extLst>
              <a:ext uri="{FF2B5EF4-FFF2-40B4-BE49-F238E27FC236}">
                <a16:creationId xmlns:a16="http://schemas.microsoft.com/office/drawing/2014/main" id="{31DE2F11-4FBE-F041-B073-59672C96FACF}"/>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4" name="TextBox 3">
            <a:extLst>
              <a:ext uri="{FF2B5EF4-FFF2-40B4-BE49-F238E27FC236}">
                <a16:creationId xmlns:a16="http://schemas.microsoft.com/office/drawing/2014/main" id="{4323043C-4790-9546-9CC4-1F58C428C378}"/>
              </a:ext>
            </a:extLst>
          </p:cNvPr>
          <p:cNvSpPr txBox="1"/>
          <p:nvPr/>
        </p:nvSpPr>
        <p:spPr>
          <a:xfrm>
            <a:off x="152400" y="1133356"/>
            <a:ext cx="8839200" cy="572464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A</a:t>
            </a:r>
            <a:r>
              <a:rPr lang="en-US" sz="2400" dirty="0">
                <a:latin typeface="Arial" panose="020B0604020202020204" pitchFamily="34" charset="0"/>
                <a:cs typeface="Arial" panose="020B0604020202020204" pitchFamily="34" charset="0"/>
              </a:rPr>
              <a:t> covers inpatient hospital stays, skilled nursing facilities, some home health visits and hospice (end-of-life) care (but not custodial—or “long-term”—care).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Most people qualify for premium-free Part A through the Medicare taxes they or their spouse paid during their working years (at least 40 quarters [10 years]). (For those who don’t, premiums can be up to $437 a month in 2020.)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Part A benefits are subject to a deductible (the amount you pay before Medicare kicks in; $1,408 in 2020) and require copayments or coinsurance (a flat fee or a percentage of the service cost that you must pay) for extended inpatient hospital and nursing facility stays. There’s no yearly limit on out-of-pocket expenses.</a:t>
            </a:r>
          </a:p>
          <a:p>
            <a:pPr marL="285750" indent="-285750">
              <a:spcBef>
                <a:spcPts val="1200"/>
              </a:spcBef>
              <a:buClr>
                <a:srgbClr val="941651"/>
              </a:buClr>
              <a:buFont typeface="Menlo Italic" panose="020B0609030804020204" pitchFamily="49" charset="0"/>
              <a:buChar char="▹"/>
              <a:defRPr/>
            </a:pP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FDFD810-E7A5-E944-848D-D39CE78EB5F3}"/>
              </a:ext>
            </a:extLst>
          </p:cNvPr>
          <p:cNvSpPr txBox="1">
            <a:spLocks noChangeArrowheads="1"/>
          </p:cNvSpPr>
          <p:nvPr/>
        </p:nvSpPr>
        <p:spPr bwMode="auto">
          <a:xfrm>
            <a:off x="0" y="0"/>
            <a:ext cx="9144000" cy="1125538"/>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200" b="1" dirty="0">
                <a:solidFill>
                  <a:schemeClr val="bg1"/>
                </a:solidFill>
                <a:latin typeface="Arial Narrow Bold" panose="020B0606020202030204" pitchFamily="34" charset="0"/>
              </a:rPr>
              <a:t>Part B</a:t>
            </a:r>
            <a:endParaRPr lang="en-US" altLang="en-US" sz="4200" b="1" dirty="0">
              <a:solidFill>
                <a:schemeClr val="bg1"/>
              </a:solidFill>
            </a:endParaRPr>
          </a:p>
        </p:txBody>
      </p:sp>
      <p:sp>
        <p:nvSpPr>
          <p:cNvPr id="6" name="TextBox 5">
            <a:extLst>
              <a:ext uri="{FF2B5EF4-FFF2-40B4-BE49-F238E27FC236}">
                <a16:creationId xmlns:a16="http://schemas.microsoft.com/office/drawing/2014/main" id="{31DE2F11-4FBE-F041-B073-59672C96FACF}"/>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4" name="TextBox 3">
            <a:extLst>
              <a:ext uri="{FF2B5EF4-FFF2-40B4-BE49-F238E27FC236}">
                <a16:creationId xmlns:a16="http://schemas.microsoft.com/office/drawing/2014/main" id="{4323043C-4790-9546-9CC4-1F58C428C378}"/>
              </a:ext>
            </a:extLst>
          </p:cNvPr>
          <p:cNvSpPr txBox="1"/>
          <p:nvPr/>
        </p:nvSpPr>
        <p:spPr>
          <a:xfrm>
            <a:off x="152400" y="1133356"/>
            <a:ext cx="8839200" cy="572464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B</a:t>
            </a:r>
            <a:r>
              <a:rPr lang="en-US" sz="2400" dirty="0">
                <a:latin typeface="Arial" panose="020B0604020202020204" pitchFamily="34" charset="0"/>
                <a:cs typeface="Arial" panose="020B0604020202020204" pitchFamily="34" charset="0"/>
              </a:rPr>
              <a:t> covers physician visits, outpatient services (X-rays, lab tests, etc.), some doctor-requested medical equipment (a wheelchair, for example) and some other medically necessary miscellaneous services or supplies.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You typically pay a monthly premium for Part B (from around $144.60 per month, up to a maximum of $491.60, in 2020, depending on income), deducted from your Social Security benefits if you receive them, or billed if you don’t.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You are also subject to a deductible ($198 in 2020), and typically 20% coinsurance for most services and supplies, though some preventive services are free. There’s no yearly limit on out-of-pocket expenses. </a:t>
            </a:r>
            <a:r>
              <a:rPr lang="en-US" sz="2400" i="1" dirty="0">
                <a:latin typeface="Arial" panose="020B0604020202020204" pitchFamily="34" charset="0"/>
                <a:cs typeface="Arial" panose="020B0604020202020204" pitchFamily="34" charset="0"/>
              </a:rPr>
              <a:t>Parts A and B together are often referred to as “Original Medicare.” </a:t>
            </a:r>
            <a:endParaRPr lang="en-US" sz="2400" dirty="0">
              <a:latin typeface="Arial" panose="020B0604020202020204" pitchFamily="34" charset="0"/>
              <a:cs typeface="Arial" panose="020B0604020202020204" pitchFamily="34" charset="0"/>
            </a:endParaRPr>
          </a:p>
          <a:p>
            <a:pPr marL="285750" indent="-285750">
              <a:spcBef>
                <a:spcPts val="1200"/>
              </a:spcBef>
              <a:buClr>
                <a:srgbClr val="941651"/>
              </a:buClr>
              <a:buFont typeface="Menlo Italic" panose="020B0609030804020204" pitchFamily="49" charset="0"/>
              <a:buChar char="▹"/>
              <a:defRP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68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FDFD810-E7A5-E944-848D-D39CE78EB5F3}"/>
              </a:ext>
            </a:extLst>
          </p:cNvPr>
          <p:cNvSpPr txBox="1">
            <a:spLocks noChangeArrowheads="1"/>
          </p:cNvSpPr>
          <p:nvPr/>
        </p:nvSpPr>
        <p:spPr bwMode="auto">
          <a:xfrm>
            <a:off x="0" y="0"/>
            <a:ext cx="9144000" cy="1125538"/>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200" b="1" dirty="0">
                <a:solidFill>
                  <a:schemeClr val="bg1"/>
                </a:solidFill>
                <a:latin typeface="Arial Narrow Bold" panose="020B0606020202030204" pitchFamily="34" charset="0"/>
              </a:rPr>
              <a:t>Part C</a:t>
            </a:r>
            <a:endParaRPr lang="en-US" altLang="en-US" sz="4200" b="1" dirty="0">
              <a:solidFill>
                <a:schemeClr val="bg1"/>
              </a:solidFill>
            </a:endParaRPr>
          </a:p>
        </p:txBody>
      </p:sp>
      <p:sp>
        <p:nvSpPr>
          <p:cNvPr id="6" name="TextBox 5">
            <a:extLst>
              <a:ext uri="{FF2B5EF4-FFF2-40B4-BE49-F238E27FC236}">
                <a16:creationId xmlns:a16="http://schemas.microsoft.com/office/drawing/2014/main" id="{31DE2F11-4FBE-F041-B073-59672C96FACF}"/>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4" name="TextBox 3">
            <a:extLst>
              <a:ext uri="{FF2B5EF4-FFF2-40B4-BE49-F238E27FC236}">
                <a16:creationId xmlns:a16="http://schemas.microsoft.com/office/drawing/2014/main" id="{4323043C-4790-9546-9CC4-1F58C428C378}"/>
              </a:ext>
            </a:extLst>
          </p:cNvPr>
          <p:cNvSpPr txBox="1"/>
          <p:nvPr/>
        </p:nvSpPr>
        <p:spPr>
          <a:xfrm>
            <a:off x="152400" y="1133356"/>
            <a:ext cx="8839200" cy="572464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C</a:t>
            </a:r>
            <a:r>
              <a:rPr lang="en-US" sz="2400" dirty="0">
                <a:latin typeface="Arial" panose="020B0604020202020204" pitchFamily="34" charset="0"/>
                <a:cs typeface="Arial" panose="020B0604020202020204" pitchFamily="34" charset="0"/>
              </a:rPr>
              <a:t> refers to Medicare Advantage Plans, which are offered by private insurance companies (HMOs and PPOs, for example) that are approved by Medicare.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Advantage Plans must cover everything provided by Parts A and B (Original Medicare). Most include prescription drug coverage (Part D), and most offer extra coverage, like vision, hearing and/or dental care.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To enroll in Part C, you must already be enrolled in Parts A and B. A monthly Advantage premium is paid in addition to your Part B premium. There is also typically a copay for services. (Medicare Advantage plans are not available in all parts of the U.S., or there may be only one plan available in your region.) </a:t>
            </a:r>
          </a:p>
          <a:p>
            <a:pPr marL="285750" indent="-285750">
              <a:spcBef>
                <a:spcPts val="1200"/>
              </a:spcBef>
              <a:buClr>
                <a:srgbClr val="941651"/>
              </a:buClr>
              <a:buFont typeface="Menlo Italic" panose="020B0609030804020204" pitchFamily="49" charset="0"/>
              <a:buChar char="▹"/>
              <a:defRP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61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FDFD810-E7A5-E944-848D-D39CE78EB5F3}"/>
              </a:ext>
            </a:extLst>
          </p:cNvPr>
          <p:cNvSpPr txBox="1">
            <a:spLocks noChangeArrowheads="1"/>
          </p:cNvSpPr>
          <p:nvPr/>
        </p:nvSpPr>
        <p:spPr bwMode="auto">
          <a:xfrm>
            <a:off x="0" y="0"/>
            <a:ext cx="9144000" cy="1125538"/>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200" b="1" dirty="0">
                <a:solidFill>
                  <a:schemeClr val="bg1"/>
                </a:solidFill>
                <a:latin typeface="Arial Narrow Bold" panose="020B0606020202030204" pitchFamily="34" charset="0"/>
              </a:rPr>
              <a:t>Part A</a:t>
            </a:r>
            <a:endParaRPr lang="en-US" altLang="en-US" sz="4200" b="1" dirty="0">
              <a:solidFill>
                <a:schemeClr val="bg1"/>
              </a:solidFill>
            </a:endParaRPr>
          </a:p>
        </p:txBody>
      </p:sp>
      <p:sp>
        <p:nvSpPr>
          <p:cNvPr id="6" name="TextBox 5">
            <a:extLst>
              <a:ext uri="{FF2B5EF4-FFF2-40B4-BE49-F238E27FC236}">
                <a16:creationId xmlns:a16="http://schemas.microsoft.com/office/drawing/2014/main" id="{31DE2F11-4FBE-F041-B073-59672C96FACF}"/>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sp>
        <p:nvSpPr>
          <p:cNvPr id="4" name="TextBox 3">
            <a:extLst>
              <a:ext uri="{FF2B5EF4-FFF2-40B4-BE49-F238E27FC236}">
                <a16:creationId xmlns:a16="http://schemas.microsoft.com/office/drawing/2014/main" id="{4323043C-4790-9546-9CC4-1F58C428C378}"/>
              </a:ext>
            </a:extLst>
          </p:cNvPr>
          <p:cNvSpPr txBox="1"/>
          <p:nvPr/>
        </p:nvSpPr>
        <p:spPr>
          <a:xfrm>
            <a:off x="0" y="1133356"/>
            <a:ext cx="9144000" cy="4462760"/>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D</a:t>
            </a:r>
            <a:r>
              <a:rPr lang="en-US" sz="2400" dirty="0">
                <a:latin typeface="Arial" panose="020B0604020202020204" pitchFamily="34" charset="0"/>
                <a:cs typeface="Arial" panose="020B0604020202020204" pitchFamily="34" charset="0"/>
              </a:rPr>
              <a:t> covers prescription drugs. This is the way to add a prescription benefit to your Original Medicare coverage (Parts A and B).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Enrollees pay monthly premiums (the projected average for 2020 is $30; higher-income enrollees pay a higher price for Part B and Part D as a result of income-related monthly adjustment amount—IRMAA—surcharges), an annual deductible, and cost-sharing (copayments or coinsurance) for prescriptions, with costs varying by plan, prescription and pharmacy.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Like Part C, prescription drug coverage is available from private, Medicare-approved companies.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46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FDFD810-E7A5-E944-848D-D39CE78EB5F3}"/>
              </a:ext>
            </a:extLst>
          </p:cNvPr>
          <p:cNvSpPr txBox="1">
            <a:spLocks noChangeArrowheads="1"/>
          </p:cNvSpPr>
          <p:nvPr/>
        </p:nvSpPr>
        <p:spPr bwMode="auto">
          <a:xfrm>
            <a:off x="0" y="0"/>
            <a:ext cx="9144000" cy="1125538"/>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200" b="1">
                <a:solidFill>
                  <a:schemeClr val="bg1"/>
                </a:solidFill>
                <a:latin typeface="Arial Narrow Bold" panose="020B0606020202030204" pitchFamily="34" charset="0"/>
              </a:rPr>
              <a:t>Medigap plans</a:t>
            </a:r>
            <a:endParaRPr lang="en-US" altLang="en-US" sz="4200" b="1">
              <a:solidFill>
                <a:schemeClr val="bg1"/>
              </a:solidFill>
            </a:endParaRPr>
          </a:p>
        </p:txBody>
      </p:sp>
      <p:sp>
        <p:nvSpPr>
          <p:cNvPr id="6" name="TextBox 5">
            <a:extLst>
              <a:ext uri="{FF2B5EF4-FFF2-40B4-BE49-F238E27FC236}">
                <a16:creationId xmlns:a16="http://schemas.microsoft.com/office/drawing/2014/main" id="{31DE2F11-4FBE-F041-B073-59672C96FACF}"/>
              </a:ext>
            </a:extLst>
          </p:cNvPr>
          <p:cNvSpPr txBox="1"/>
          <p:nvPr/>
        </p:nvSpPr>
        <p:spPr>
          <a:xfrm flipH="1">
            <a:off x="0" y="6396038"/>
            <a:ext cx="9144000" cy="461962"/>
          </a:xfrm>
          <a:prstGeom prst="rect">
            <a:avLst/>
          </a:prstGeom>
          <a:solidFill>
            <a:schemeClr val="tx2"/>
          </a:solidFill>
        </p:spPr>
        <p:txBody>
          <a:bodyPr>
            <a:spAutoFit/>
          </a:bodyPr>
          <a:lstStyle/>
          <a:p>
            <a:pPr algn="ctr">
              <a:defRPr/>
            </a:pPr>
            <a:r>
              <a:rPr lang="en-US" sz="2400" b="1" i="1" dirty="0">
                <a:solidFill>
                  <a:schemeClr val="tx2">
                    <a:lumMod val="20000"/>
                    <a:lumOff val="80000"/>
                  </a:schemeClr>
                </a:solidFill>
                <a:latin typeface="Arial Narrow"/>
                <a:ea typeface="ＭＳ Ｐゴシック" charset="0"/>
                <a:cs typeface="Arial Narrow"/>
                <a:sym typeface="Wingdings" charset="0"/>
              </a:rPr>
              <a:t>Health Insurance: </a:t>
            </a:r>
            <a:r>
              <a:rPr lang="en-US" sz="2400" b="1" i="1" dirty="0">
                <a:solidFill>
                  <a:schemeClr val="tx2">
                    <a:lumMod val="20000"/>
                    <a:lumOff val="80000"/>
                  </a:schemeClr>
                </a:solidFill>
                <a:latin typeface="+mj-lt"/>
                <a:ea typeface="ＭＳ Ｐゴシック" charset="0"/>
                <a:cs typeface="Arial Narrow"/>
                <a:sym typeface="Wingdings" charset="0"/>
              </a:rPr>
              <a:t>Navigating your options</a:t>
            </a:r>
            <a:endParaRPr lang="en-US" sz="2400" b="1" i="1" dirty="0">
              <a:solidFill>
                <a:schemeClr val="tx2">
                  <a:lumMod val="20000"/>
                  <a:lumOff val="80000"/>
                </a:schemeClr>
              </a:solidFill>
              <a:latin typeface="Arial Narrow"/>
              <a:ea typeface="ＭＳ Ｐゴシック" charset="0"/>
              <a:cs typeface="Arial Narrow"/>
              <a:sym typeface="Wingdings" charset="0"/>
            </a:endParaRPr>
          </a:p>
        </p:txBody>
      </p:sp>
      <p:pic>
        <p:nvPicPr>
          <p:cNvPr id="16387" name="Picture 6">
            <a:extLst>
              <a:ext uri="{FF2B5EF4-FFF2-40B4-BE49-F238E27FC236}">
                <a16:creationId xmlns:a16="http://schemas.microsoft.com/office/drawing/2014/main" id="{60E7C2F8-673B-5044-B03F-6948A1F81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6488"/>
            <a:ext cx="9144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323043C-4790-9546-9CC4-1F58C428C378}"/>
              </a:ext>
            </a:extLst>
          </p:cNvPr>
          <p:cNvSpPr txBox="1"/>
          <p:nvPr/>
        </p:nvSpPr>
        <p:spPr>
          <a:xfrm>
            <a:off x="1447800" y="3200400"/>
            <a:ext cx="5410200" cy="3140075"/>
          </a:xfrm>
          <a:prstGeom prst="rect">
            <a:avLst/>
          </a:prstGeom>
          <a:noFill/>
        </p:spPr>
        <p:txBody>
          <a:bodyPr>
            <a:spAutoFit/>
          </a:bodyPr>
          <a:lstStyle/>
          <a:p>
            <a:pPr marL="285750" indent="-285750">
              <a:spcBef>
                <a:spcPts val="1200"/>
              </a:spcBef>
              <a:buClr>
                <a:srgbClr val="941651"/>
              </a:buClr>
              <a:buFont typeface="Menlo Italic" panose="020B0609030804020204" pitchFamily="49" charset="0"/>
              <a:buChar char="▹"/>
              <a:defRPr/>
            </a:pPr>
            <a:r>
              <a:rPr lang="en-US" altLang="en-US" sz="2400" b="1" dirty="0">
                <a:solidFill>
                  <a:schemeClr val="tx2">
                    <a:lumMod val="75000"/>
                  </a:schemeClr>
                </a:solidFill>
                <a:latin typeface="Arial" panose="020B0604020202020204" pitchFamily="34" charset="0"/>
                <a:cs typeface="Arial" panose="020B0604020202020204" pitchFamily="34" charset="0"/>
              </a:rPr>
              <a:t>Supplemental private          insurance</a:t>
            </a:r>
          </a:p>
          <a:p>
            <a:pPr marL="285750" indent="-285750">
              <a:spcBef>
                <a:spcPts val="1200"/>
              </a:spcBef>
              <a:buClr>
                <a:srgbClr val="941651"/>
              </a:buClr>
              <a:buFont typeface="Menlo Italic" panose="020B0609030804020204" pitchFamily="49" charset="0"/>
              <a:buChar char="▹"/>
              <a:defRPr/>
            </a:pPr>
            <a:r>
              <a:rPr lang="en-US" altLang="en-US" sz="2400" b="1" dirty="0">
                <a:solidFill>
                  <a:schemeClr val="tx2">
                    <a:lumMod val="75000"/>
                  </a:schemeClr>
                </a:solidFill>
                <a:latin typeface="Arial" panose="020B0604020202020204" pitchFamily="34" charset="0"/>
                <a:cs typeface="Arial" panose="020B0604020202020204" pitchFamily="34" charset="0"/>
              </a:rPr>
              <a:t>Pay premiums to insurer</a:t>
            </a:r>
          </a:p>
          <a:p>
            <a:pPr marL="285750" indent="-285750">
              <a:spcBef>
                <a:spcPts val="1200"/>
              </a:spcBef>
              <a:buClr>
                <a:srgbClr val="941651"/>
              </a:buClr>
              <a:buFont typeface="Menlo Italic" panose="020B0609030804020204" pitchFamily="49" charset="0"/>
              <a:buChar char="▹"/>
              <a:defRPr/>
            </a:pPr>
            <a:r>
              <a:rPr lang="en-US" altLang="en-US" sz="2400" b="1" dirty="0">
                <a:solidFill>
                  <a:schemeClr val="tx2">
                    <a:lumMod val="75000"/>
                  </a:schemeClr>
                </a:solidFill>
                <a:latin typeface="Arial" panose="020B0604020202020204" pitchFamily="34" charset="0"/>
                <a:cs typeface="Arial" panose="020B0604020202020204" pitchFamily="34" charset="0"/>
              </a:rPr>
              <a:t>Covers charges related to         Parts A and B (and int’l travel)</a:t>
            </a:r>
          </a:p>
          <a:p>
            <a:pPr marL="285750" indent="-285750">
              <a:spcBef>
                <a:spcPts val="1200"/>
              </a:spcBef>
              <a:buClr>
                <a:srgbClr val="941651"/>
              </a:buClr>
              <a:buFont typeface="Menlo Italic" panose="020B0609030804020204" pitchFamily="49" charset="0"/>
              <a:buChar char="▹"/>
              <a:defRPr/>
            </a:pPr>
            <a:r>
              <a:rPr lang="en-US" altLang="en-US" sz="2400" b="1" dirty="0">
                <a:solidFill>
                  <a:schemeClr val="tx2">
                    <a:lumMod val="75000"/>
                  </a:schemeClr>
                </a:solidFill>
                <a:latin typeface="Arial" panose="020B0604020202020204" pitchFamily="34" charset="0"/>
                <a:cs typeface="Arial" panose="020B0604020202020204" pitchFamily="34" charset="0"/>
              </a:rPr>
              <a:t>No vision, dental, drug, etc. coverage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236645"/>
      </p:ext>
    </p:extLst>
  </p:cSld>
  <p:clrMapOvr>
    <a:masterClrMapping/>
  </p:clrMapOvr>
</p:sld>
</file>

<file path=ppt/theme/theme1.xml><?xml version="1.0" encoding="utf-8"?>
<a:theme xmlns:a="http://schemas.openxmlformats.org/drawingml/2006/main" name="MMM-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MMM-123.potx</Template>
  <TotalTime>147822</TotalTime>
  <Words>8255</Words>
  <Application>Microsoft Macintosh PowerPoint</Application>
  <PresentationFormat>On-screen Show (4:3)</PresentationFormat>
  <Paragraphs>416</Paragraphs>
  <Slides>33</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Arial</vt:lpstr>
      <vt:lpstr>Arial Narrow</vt:lpstr>
      <vt:lpstr>Arial Narrow Bold</vt:lpstr>
      <vt:lpstr>Calibri</vt:lpstr>
      <vt:lpstr>Corbel</vt:lpstr>
      <vt:lpstr>Helvetica</vt:lpstr>
      <vt:lpstr>Menlo Italic</vt:lpstr>
      <vt:lpstr>Times</vt:lpstr>
      <vt:lpstr>Times New Roman</vt:lpstr>
      <vt:lpstr>Wingdings</vt:lpstr>
      <vt:lpstr>MMM-123</vt:lpstr>
      <vt:lpstr>Epidemiology</vt:lpstr>
      <vt:lpstr>PowerPoint Presentation</vt:lpstr>
      <vt:lpstr>What you will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Out-of-Pocket Health Care Spending by Traditional Medicare Beneficiaries in 2016 </vt:lpstr>
      <vt:lpstr>Medicare Beneficiaries’ Out-of-Pocket Spending, Overall and by Beneficiaries’ Socioeconomic Characteristics, 2017  </vt:lpstr>
      <vt:lpstr>Examples of ED/Outpatient</vt:lpstr>
      <vt:lpstr>Examples of ED/Outpatient</vt:lpstr>
      <vt:lpstr>Examples of ED/Outpatient</vt:lpstr>
      <vt:lpstr>Examples of ED/Outpatient</vt:lpstr>
      <vt:lpstr>Medicare Coverage for SNF</vt:lpstr>
      <vt:lpstr>Patient Costs for SNF in original Medicare</vt:lpstr>
      <vt:lpstr>PowerPoint Presentation</vt:lpstr>
    </vt:vector>
  </TitlesOfParts>
  <Company>Capital One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Credit</dc:title>
  <dc:creator>Capital One</dc:creator>
  <cp:lastModifiedBy>Edmond Hooker</cp:lastModifiedBy>
  <cp:revision>2132</cp:revision>
  <cp:lastPrinted>2019-11-26T20:41:26Z</cp:lastPrinted>
  <dcterms:created xsi:type="dcterms:W3CDTF">2010-09-12T19:06:26Z</dcterms:created>
  <dcterms:modified xsi:type="dcterms:W3CDTF">2021-01-07T16:44:59Z</dcterms:modified>
</cp:coreProperties>
</file>