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9"/>
  </p:notesMasterIdLst>
  <p:sldIdLst>
    <p:sldId id="413" r:id="rId3"/>
    <p:sldId id="281" r:id="rId4"/>
    <p:sldId id="403" r:id="rId5"/>
    <p:sldId id="401" r:id="rId6"/>
    <p:sldId id="432" r:id="rId7"/>
    <p:sldId id="402" r:id="rId8"/>
    <p:sldId id="433" r:id="rId9"/>
    <p:sldId id="408" r:id="rId10"/>
    <p:sldId id="434" r:id="rId11"/>
    <p:sldId id="387" r:id="rId12"/>
    <p:sldId id="388" r:id="rId13"/>
    <p:sldId id="390" r:id="rId14"/>
    <p:sldId id="391" r:id="rId15"/>
    <p:sldId id="394" r:id="rId16"/>
    <p:sldId id="392" r:id="rId17"/>
    <p:sldId id="393" r:id="rId18"/>
    <p:sldId id="395" r:id="rId19"/>
    <p:sldId id="396" r:id="rId20"/>
    <p:sldId id="398" r:id="rId21"/>
    <p:sldId id="435" r:id="rId22"/>
    <p:sldId id="431" r:id="rId23"/>
    <p:sldId id="405" r:id="rId24"/>
    <p:sldId id="399" r:id="rId25"/>
    <p:sldId id="400" r:id="rId26"/>
    <p:sldId id="430" r:id="rId27"/>
    <p:sldId id="30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CCFF"/>
    <a:srgbClr val="9999FF"/>
    <a:srgbClr val="FF5050"/>
    <a:srgbClr val="9966FF"/>
    <a:srgbClr val="FFFF99"/>
    <a:srgbClr val="585858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62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EB898-8EC2-40CD-81D5-EB84C8D2F077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A35D1-9623-4ABE-AD05-DEE2BC764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4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Popular Candy
https://www.polleverywhere.com/free_text_polls/ZY7lsgI2FsIW42w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35D1-9623-4ABE-AD05-DEE2BC7644E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21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Phone Usage Frequency
https://www.polleverywhere.com/multiple_choice_polls/PXqDsLmzD4xUOL3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35D1-9623-4ABE-AD05-DEE2BC7644E5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6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Halloween Costumes
https://www.polleverywhere.com/free_text_polls/5cK5m9gcbtUyMji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35D1-9623-4ABE-AD05-DEE2BC7644E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will incentivize you to participate?
https://www.polleverywhere.com/free_text_polls/vhvtIvQDLL9aaSb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A35D1-9623-4ABE-AD05-DEE2BC7644E5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0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3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01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3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57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9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2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33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14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176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27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20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207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0B51BA8-4840-4D93-9ECB-3534FC27157D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E89CD0-9FCD-4132-A51D-F4D8BBFE1B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6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5FFBE-3D70-4653-B689-824C4C6A5D2A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B097-A4E9-495B-9538-CA4F35E85B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5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2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779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858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Franklin Gothic Book" panose="020B05030201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iIiAAhUeR6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iIiAAhUeR6Y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6026" y="773143"/>
            <a:ext cx="6858000" cy="67522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99"/>
                </a:solidFill>
              </a:rPr>
              <a:t>What are we going to do today?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0162" y="1763279"/>
            <a:ext cx="7854351" cy="1241822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Talk about the types of market research available and why companies invest their time and money into conducting it.</a:t>
            </a:r>
          </a:p>
          <a:p>
            <a:pPr algn="l">
              <a:lnSpc>
                <a:spcPct val="100000"/>
              </a:lnSpc>
            </a:pPr>
            <a:endParaRPr lang="en-US" sz="2800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Work through a simple example of market research so you can experience it first-hand.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0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77" y="-1168853"/>
            <a:ext cx="12026098" cy="80268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127" y="4972465"/>
            <a:ext cx="30710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Value &amp; Satisfaction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640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750402" y="0"/>
            <a:ext cx="1089440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7680" y="448078"/>
            <a:ext cx="42682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Finding and taking advantage of opportunities in </a:t>
            </a:r>
          </a:p>
          <a:p>
            <a:pPr algn="r"/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the marketplace</a:t>
            </a:r>
            <a:endParaRPr lang="en-US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 w="57150"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11749" y="2224176"/>
            <a:ext cx="6028030" cy="98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Marketing Research Problem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25" y="2621939"/>
            <a:ext cx="4803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Determining what information is needed </a:t>
            </a:r>
            <a:br>
              <a:rPr lang="en-US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and how that information can be obtained efficiently and effectively</a:t>
            </a:r>
          </a:p>
          <a:p>
            <a:pPr marL="1087438" indent="-1087438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9524" y="2440803"/>
            <a:ext cx="4785424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11749" y="2224176"/>
            <a:ext cx="6028030" cy="98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Marketing Research Objective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25" y="2621939"/>
            <a:ext cx="4803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goal statement of the marketing research</a:t>
            </a:r>
          </a:p>
          <a:p>
            <a:pPr marL="1087438" indent="-1087438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9524" y="2440803"/>
            <a:ext cx="4785424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25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11749" y="1542689"/>
            <a:ext cx="6028030" cy="98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Primary Data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25" y="1940452"/>
            <a:ext cx="4803077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Information collected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for the first time;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used for solving the particular problem 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under investigation. 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Pros &amp; Cons?</a:t>
            </a:r>
          </a:p>
          <a:p>
            <a:pPr marL="1087438" indent="-1087438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9524" y="1759316"/>
            <a:ext cx="4785424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34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11749" y="1542689"/>
            <a:ext cx="6028030" cy="98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Secondary Data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25" y="1940452"/>
            <a:ext cx="48030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Data previously collected for any purpose other than the one at hand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Pros &amp; Cons?</a:t>
            </a:r>
          </a:p>
          <a:p>
            <a:pPr marL="1087438" indent="-1087438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9524" y="1759316"/>
            <a:ext cx="4785424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02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11749" y="1542689"/>
            <a:ext cx="6028030" cy="98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Research Design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25" y="1940452"/>
            <a:ext cx="48030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Specifies which research questions must be answered, how and when the data will be gathered, and how the data will be analyzed.  Goal is to collect primary data.</a:t>
            </a:r>
          </a:p>
          <a:p>
            <a:pPr marL="1087438" indent="-1087438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9524" y="1759316"/>
            <a:ext cx="4785424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02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74768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Types of Research 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112808"/>
            <a:ext cx="7886700" cy="5486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In-home &amp;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Executive interviews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Mall intercept interviews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Telephone Interviews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Mail Surveys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Focus Groups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Observation Research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Mystery Shoppers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Ethnographic Research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Virtual Shopping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Experiments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770" y="2113471"/>
            <a:ext cx="4444932" cy="474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3411748" y="2135987"/>
            <a:ext cx="6028030" cy="98736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Sample Types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4225" y="2552922"/>
            <a:ext cx="48030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Random</a:t>
            </a:r>
          </a:p>
          <a:p>
            <a:pPr algn="ctr">
              <a:lnSpc>
                <a:spcPct val="150000"/>
              </a:lnSpc>
            </a:pPr>
            <a:r>
              <a:rPr lang="en-US" sz="3200" dirty="0" smtClean="0">
                <a:solidFill>
                  <a:schemeClr val="bg1"/>
                </a:solidFill>
              </a:rPr>
              <a:t>Convenience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marL="1087438" indent="-1087438"/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59524" y="2371786"/>
            <a:ext cx="4785424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</a:t>
            </a:r>
          </a:p>
          <a:p>
            <a:pPr algn="ctr"/>
            <a:r>
              <a:rPr lang="en-US" dirty="0" smtClean="0"/>
              <a:t>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71668" y="1466491"/>
            <a:ext cx="461513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Survey Question:</a:t>
            </a:r>
          </a:p>
          <a:p>
            <a:pPr>
              <a:spcBef>
                <a:spcPts val="1200"/>
              </a:spcBef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What would make you more likely to participate in class?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8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78212" y="1213154"/>
            <a:ext cx="10515600" cy="977491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</a:rPr>
              <a:t>market research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9130" y="2450286"/>
            <a:ext cx="866092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process of planning, collecting and analyzing data relevant to a marketing decision.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AKA – figuring out what the people want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05622" y="2190644"/>
            <a:ext cx="8347935" cy="0"/>
          </a:xfrm>
          <a:prstGeom prst="line">
            <a:avLst/>
          </a:prstGeom>
          <a:ln w="19050">
            <a:solidFill>
              <a:srgbClr val="FFFF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43" b="93830" l="6250" r="94375">
                        <a14:foregroundMark x1="38125" y1="46383" x2="38125" y2="46383"/>
                        <a14:backgroundMark x1="4167" y1="15957" x2="4167" y2="15957"/>
                        <a14:backgroundMark x1="2292" y1="16383" x2="2292" y2="16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50" y="4919201"/>
            <a:ext cx="1482393" cy="145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1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3999" y="1800225"/>
            <a:ext cx="6477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Segoe Condensed" panose="020B0606040200020203" pitchFamily="34" charset="0"/>
              </a:rPr>
              <a:t>Log out of the poll now, please!</a:t>
            </a:r>
            <a:endParaRPr lang="en-US" sz="8000" dirty="0">
              <a:solidFill>
                <a:schemeClr val="bg1"/>
              </a:solidFill>
              <a:latin typeface="Segoe Condensed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7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0969" y="0"/>
            <a:ext cx="13716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3245" y="422689"/>
            <a:ext cx="2656936" cy="681486"/>
          </a:xfrm>
          <a:prstGeom prst="rect">
            <a:avLst/>
          </a:prstGeom>
          <a:solidFill>
            <a:srgbClr val="9999FF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Identify the problem/opportunity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33245" y="1304022"/>
            <a:ext cx="2656936" cy="68148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Plan the research design &amp; gather secondary data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3245" y="2185355"/>
            <a:ext cx="2656936" cy="681486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Specify the sampling procedures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33245" y="3066688"/>
            <a:ext cx="2656936" cy="681486"/>
          </a:xfrm>
          <a:prstGeom prst="rect">
            <a:avLst/>
          </a:prstGeom>
          <a:solidFill>
            <a:srgbClr val="FF5050"/>
          </a:solidFill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 Primary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3245" y="3948021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Analyze the 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33245" y="4829354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 and Present </a:t>
            </a:r>
          </a:p>
          <a:p>
            <a:pPr algn="ctr"/>
            <a:r>
              <a:rPr lang="en-US" dirty="0" smtClean="0"/>
              <a:t>the Report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33245" y="5710687"/>
            <a:ext cx="2656936" cy="681486"/>
          </a:xfrm>
          <a:prstGeom prst="rect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Follow Up</a:t>
            </a:r>
            <a:endParaRPr lang="en-US" dirty="0"/>
          </a:p>
        </p:txBody>
      </p:sp>
      <p:cxnSp>
        <p:nvCxnSpPr>
          <p:cNvPr id="16" name="Straight Arrow Connector 15"/>
          <p:cNvCxnSpPr>
            <a:stCxn id="4" idx="2"/>
            <a:endCxn id="5" idx="0"/>
          </p:cNvCxnSpPr>
          <p:nvPr/>
        </p:nvCxnSpPr>
        <p:spPr>
          <a:xfrm>
            <a:off x="2061713" y="1104175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1713" y="1985508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61713" y="2866841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061713" y="3748174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061713" y="4629507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061713" y="5519403"/>
            <a:ext cx="0" cy="199847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7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80" y="241539"/>
            <a:ext cx="8416371" cy="5607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9561" y="5952226"/>
            <a:ext cx="831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Computer–based Retina Tracking - Unilever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631" y="350423"/>
            <a:ext cx="3231851" cy="4860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733" y="129825"/>
            <a:ext cx="3711132" cy="5580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6556" y="52365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mtClean="0">
                <a:solidFill>
                  <a:srgbClr val="666666"/>
                </a:solidFill>
                <a:latin typeface="Whitney SSm"/>
              </a:rPr>
              <a:t>Original curvy packaging for </a:t>
            </a:r>
          </a:p>
          <a:p>
            <a:pPr algn="ctr"/>
            <a:r>
              <a:rPr lang="en-US" smtClean="0">
                <a:solidFill>
                  <a:srgbClr val="666666"/>
                </a:solidFill>
                <a:latin typeface="Whitney SSm"/>
              </a:rPr>
              <a:t>Axe Body Wash.</a:t>
            </a:r>
            <a:r>
              <a:rPr lang="en-US" i="1" cap="all" smtClean="0">
                <a:solidFill>
                  <a:srgbClr val="666666"/>
                </a:solidFill>
                <a:latin typeface="Whitney SSm"/>
              </a:rPr>
              <a:t>UNILEVER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82551" y="5236595"/>
            <a:ext cx="3071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666666"/>
                </a:solidFill>
                <a:latin typeface="Whitney SSm"/>
              </a:rPr>
              <a:t>Unilever selected this package design after its retina testing. </a:t>
            </a:r>
            <a:r>
              <a:rPr lang="en-US" i="1" cap="all" dirty="0">
                <a:solidFill>
                  <a:srgbClr val="666666"/>
                </a:solidFill>
                <a:latin typeface="Whitney SSm"/>
              </a:rPr>
              <a:t>UNILEVER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74" y="1495476"/>
            <a:ext cx="4079909" cy="3994910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4750067" y="1819711"/>
            <a:ext cx="3753300" cy="73311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Franklin Gothic Book" panose="020B05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What’s the bowling ball </a:t>
            </a:r>
            <a:b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</a:br>
            <a:r>
              <a:rPr kumimoji="0" lang="en-US" sz="4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j-ea"/>
                <a:cs typeface="+mj-cs"/>
              </a:rPr>
              <a:t>concept of the day?</a:t>
            </a:r>
          </a:p>
        </p:txBody>
      </p:sp>
    </p:spTree>
    <p:extLst>
      <p:ext uri="{BB962C8B-B14F-4D97-AF65-F5344CB8AC3E}">
        <p14:creationId xmlns:p14="http://schemas.microsoft.com/office/powerpoint/2010/main" val="16253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920" y="2377440"/>
            <a:ext cx="47548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5617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97307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89CCFF"/>
                </a:solidFill>
              </a:rPr>
              <a:t>Let’s Conduct Research!</a:t>
            </a:r>
            <a:endParaRPr lang="en-US" dirty="0">
              <a:solidFill>
                <a:srgbClr val="89CC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881223"/>
            <a:ext cx="7886700" cy="323431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Text </a:t>
            </a:r>
          </a:p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Kareneutsler155 </a:t>
            </a:r>
            <a:r>
              <a:rPr lang="en-US" sz="4800" dirty="0" smtClean="0">
                <a:solidFill>
                  <a:schemeClr val="bg1"/>
                </a:solidFill>
              </a:rPr>
              <a:t>to </a:t>
            </a:r>
            <a:r>
              <a:rPr lang="en-US" sz="4800" b="1" dirty="0" smtClean="0">
                <a:solidFill>
                  <a:schemeClr val="bg1"/>
                </a:solidFill>
              </a:rPr>
              <a:t>37607</a:t>
            </a: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to join the poll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9992" y="5855920"/>
            <a:ext cx="8436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What is your favorite kind of Halloween candy?</a:t>
            </a:r>
          </a:p>
        </p:txBody>
      </p:sp>
      <p:pic>
        <p:nvPicPr>
          <p:cNvPr id="1026" name="Picture 2" descr="Image result for halloween can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284" y="280986"/>
            <a:ext cx="7512050" cy="536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57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389" y="1138687"/>
            <a:ext cx="7108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How many times a day do you look at your phone?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389" y="1138687"/>
            <a:ext cx="7108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What are you going to dress up as for Halloween?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c8ab81b-df83-4c09-85f1-6dea98107df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a28b775-70bc-40c6-915b-dc9292d93af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e06fc7fb-328e-4c2b-9600-ccd35c29b0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c7dc0b8-6f1b-43e4-8169-8bbdd47b0f8f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4647</TotalTime>
  <Words>524</Words>
  <Application>Microsoft Office PowerPoint</Application>
  <PresentationFormat>On-screen Show (4:3)</PresentationFormat>
  <Paragraphs>126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Britannic Bold</vt:lpstr>
      <vt:lpstr>Calibri</vt:lpstr>
      <vt:lpstr>Calibri Light</vt:lpstr>
      <vt:lpstr>Franklin Gothic Book</vt:lpstr>
      <vt:lpstr>Segoe Condensed</vt:lpstr>
      <vt:lpstr>Whitney SSm</vt:lpstr>
      <vt:lpstr>Office Theme</vt:lpstr>
      <vt:lpstr>2_Office Theme</vt:lpstr>
      <vt:lpstr>What are we going to do today?</vt:lpstr>
      <vt:lpstr>market research</vt:lpstr>
      <vt:lpstr>Let’s Conduct Research!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Marketing Research Problem</vt:lpstr>
      <vt:lpstr>Marketing Research Objective</vt:lpstr>
      <vt:lpstr>Primary Data</vt:lpstr>
      <vt:lpstr>Secondary Data</vt:lpstr>
      <vt:lpstr>Research Design</vt:lpstr>
      <vt:lpstr>Types of Research </vt:lpstr>
      <vt:lpstr>Sample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Xavier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</dc:title>
  <dc:creator>Windows User</dc:creator>
  <cp:lastModifiedBy>Eutsler, Karen</cp:lastModifiedBy>
  <cp:revision>154</cp:revision>
  <dcterms:created xsi:type="dcterms:W3CDTF">2016-08-23T14:44:34Z</dcterms:created>
  <dcterms:modified xsi:type="dcterms:W3CDTF">2017-10-04T14:55:37Z</dcterms:modified>
</cp:coreProperties>
</file>