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9" r:id="rId2"/>
    <p:sldId id="261" r:id="rId3"/>
    <p:sldId id="307" r:id="rId4"/>
    <p:sldId id="308" r:id="rId5"/>
    <p:sldId id="310" r:id="rId6"/>
    <p:sldId id="315" r:id="rId7"/>
    <p:sldId id="326" r:id="rId8"/>
    <p:sldId id="311" r:id="rId9"/>
    <p:sldId id="324" r:id="rId10"/>
    <p:sldId id="325" r:id="rId11"/>
    <p:sldId id="318" r:id="rId12"/>
    <p:sldId id="316" r:id="rId13"/>
    <p:sldId id="317" r:id="rId14"/>
    <p:sldId id="30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355268-6FCC-4EC4-A108-2CF8188A5E1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46CC8-D095-4C3C-BBA8-E098B4E4D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247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AE1D0-900B-BF46-A699-C37088AD78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79521" y="1984287"/>
            <a:ext cx="6163295" cy="1677536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22074E-878A-4279-5683-BD014F176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79522" y="3811820"/>
            <a:ext cx="6163294" cy="49876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19105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FDFAA-2D09-77CF-7ED7-D600792A0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760" y="365125"/>
            <a:ext cx="9887712" cy="9411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E690AD-D7B2-FB0F-557D-E95041D13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06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5176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CFF45A-C04A-E5BC-4E9C-30C1C954D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39EB23-196A-D13B-B8B3-B8B7F9410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12CC61-2DEE-3C53-6B4D-2DC3F9D3F7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001D-1DD7-B94E-8A8E-77A4590ACA0B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BD021-F8F7-983D-085F-3924E3DD9D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7383EE-ABF0-DE0F-B0DE-335FDE810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9ADCC-2843-4146-B258-7CCAC1FFFA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350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xavier.edu/sss/forms/orientation-presentation-agreemen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981F3-3D14-A2F8-F2E5-0B2FAC839F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1193" y="1364105"/>
            <a:ext cx="6877134" cy="1677536"/>
          </a:xfrm>
        </p:spPr>
        <p:txBody>
          <a:bodyPr>
            <a:normAutofit fontScale="90000"/>
          </a:bodyPr>
          <a:lstStyle/>
          <a:p>
            <a:r>
              <a:rPr lang="en-US"/>
              <a:t>TR</a:t>
            </a:r>
            <a:r>
              <a:rPr lang="en-US">
                <a:solidFill>
                  <a:srgbClr val="FF0000"/>
                </a:solidFill>
              </a:rPr>
              <a:t>i</a:t>
            </a:r>
            <a:r>
              <a:rPr lang="en-US"/>
              <a:t>O Scholars </a:t>
            </a:r>
            <a:br>
              <a:rPr lang="en-US"/>
            </a:br>
            <a:r>
              <a:rPr lang="en-US"/>
              <a:t>Student Support Services</a:t>
            </a:r>
            <a:endParaRPr lang="en-US">
              <a:highlight>
                <a:srgbClr val="FFFF00"/>
              </a:highligh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BDA010-65BD-2DFE-CFD8-B1FA617012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8113" y="3349618"/>
            <a:ext cx="6163294" cy="498765"/>
          </a:xfrm>
        </p:spPr>
        <p:txBody>
          <a:bodyPr/>
          <a:lstStyle/>
          <a:p>
            <a:r>
              <a:rPr lang="en-US"/>
              <a:t>Fall 2026 Orientation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76C0A0-FEA9-48D7-A4B5-BDDD3722780A}"/>
              </a:ext>
            </a:extLst>
          </p:cNvPr>
          <p:cNvSpPr/>
          <p:nvPr/>
        </p:nvSpPr>
        <p:spPr>
          <a:xfrm>
            <a:off x="6014835" y="3971694"/>
            <a:ext cx="3916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“We Coach Students to Success!”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A2D4A2-4D5A-40DB-B59D-CCABAF6D4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6871" y="719369"/>
            <a:ext cx="2786113" cy="11705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8E9D4D-DF8E-4586-919E-073CB4812B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2" t="43657" r="-772"/>
          <a:stretch/>
        </p:blipFill>
        <p:spPr>
          <a:xfrm>
            <a:off x="6156336" y="4464337"/>
            <a:ext cx="3633216" cy="22808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6190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20F7AF-C5F9-9F90-55D2-F020DC19E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902" y="1"/>
            <a:ext cx="3111574" cy="688848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62C8E42-DD49-E8AB-36CC-9667A3512F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96169" y="-7621"/>
            <a:ext cx="3687646" cy="68884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D38225-998A-C115-518F-A6066010EC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815" y="0"/>
            <a:ext cx="2630858" cy="6888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98B381A-A3BD-534E-689D-F7B3995FAE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4673" y="-18288"/>
            <a:ext cx="2997267" cy="689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94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405E00-0495-A4AB-8A6F-42EA904B8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36008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F5678F-2AA6-8083-073E-0B3107E44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094" y="0"/>
            <a:ext cx="46360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89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913987-781F-5E13-EDE6-4A977CD7D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096000" cy="78446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F123D86-3836-7A5B-FD49-17D87928C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096000" cy="784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395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0160" y="2487169"/>
            <a:ext cx="2880360" cy="1709928"/>
          </a:xfrm>
        </p:spPr>
        <p:txBody>
          <a:bodyPr>
            <a:noAutofit/>
          </a:bodyPr>
          <a:lstStyle/>
          <a:p>
            <a:pPr algn="ctr"/>
            <a:r>
              <a:rPr lang="en-US" sz="4000">
                <a:solidFill>
                  <a:schemeClr val="tx1"/>
                </a:solidFill>
                <a:highlight>
                  <a:srgbClr val="FFFF00"/>
                </a:highlight>
              </a:rPr>
              <a:t>TR</a:t>
            </a:r>
            <a:r>
              <a:rPr lang="en-US" sz="4000">
                <a:solidFill>
                  <a:srgbClr val="FF0000"/>
                </a:solidFill>
                <a:highlight>
                  <a:srgbClr val="FFFF00"/>
                </a:highlight>
              </a:rPr>
              <a:t>I</a:t>
            </a:r>
            <a:r>
              <a:rPr lang="en-US" sz="4000">
                <a:solidFill>
                  <a:schemeClr val="tx1"/>
                </a:solidFill>
                <a:highlight>
                  <a:srgbClr val="FFFF00"/>
                </a:highlight>
              </a:rPr>
              <a:t>O Scholars</a:t>
            </a:r>
            <a:endParaRPr lang="en-US" sz="360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ctr"/>
            <a:r>
              <a:rPr lang="en-US" sz="2250">
                <a:solidFill>
                  <a:schemeClr val="tx1"/>
                </a:solidFill>
                <a:highlight>
                  <a:srgbClr val="FFFF00"/>
                </a:highlight>
              </a:rPr>
              <a:t>“We Coach Students to Success!”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DA60E7-8E6F-25A3-4AFD-5AA3162AD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0244" y="0"/>
            <a:ext cx="5621756" cy="68464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5126BF-D0E9-706E-0AB2-E2F9D2854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8270" y="396181"/>
            <a:ext cx="1505843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2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B2676B-2A7E-48C0-980F-69B3337B6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TR</a:t>
            </a:r>
            <a:r>
              <a:rPr lang="en-US" dirty="0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prstClr val="black"/>
                </a:solidFill>
              </a:rPr>
              <a:t>O SCHOLARS!</a:t>
            </a:r>
            <a:br>
              <a:rPr lang="en-US" b="1" dirty="0"/>
            </a:br>
            <a:br>
              <a:rPr lang="en-US" b="1" dirty="0"/>
            </a:br>
            <a:r>
              <a:rPr lang="en-US" sz="2400" dirty="0"/>
              <a:t>Orientation Presentation Agreement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In order to receive credit for attending the Virtual Orientation Presentation, please click the link provided for signature. </a:t>
            </a:r>
            <a:br>
              <a:rPr lang="en-US" b="1" dirty="0"/>
            </a:br>
            <a:br>
              <a:rPr lang="en-US" b="1" dirty="0"/>
            </a:br>
            <a:r>
              <a:rPr lang="en-US" b="1" dirty="0">
                <a:hlinkClick r:id="rId2"/>
              </a:rPr>
              <a:t>https://www.xavier.edu/sss/forms/orientation-presentation-agreement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01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6058" y="854652"/>
            <a:ext cx="8078770" cy="941161"/>
          </a:xfrm>
        </p:spPr>
        <p:txBody>
          <a:bodyPr>
            <a:noAutofit/>
          </a:bodyPr>
          <a:lstStyle/>
          <a:p>
            <a:pPr algn="ctr"/>
            <a:r>
              <a:rPr lang="en-US" sz="3200" dirty="0" err="1"/>
              <a:t>TRiO</a:t>
            </a:r>
            <a:r>
              <a:rPr lang="en-US" sz="3200" dirty="0"/>
              <a:t> Scholars </a:t>
            </a:r>
            <a:br>
              <a:rPr lang="en-US" sz="3200"/>
            </a:br>
            <a:r>
              <a:rPr lang="en-US" sz="3200" dirty="0"/>
              <a:t>Student Support Services</a:t>
            </a:r>
            <a:br>
              <a:rPr lang="en-US" sz="3200"/>
            </a:br>
            <a:br>
              <a:rPr lang="en-US" sz="3200"/>
            </a:br>
            <a:endParaRPr lang="en-US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3565" y="2105891"/>
            <a:ext cx="5846618" cy="4017817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en-US" sz="2900" dirty="0">
                <a:latin typeface="Garamond"/>
              </a:rPr>
              <a:t>WHAT IS </a:t>
            </a:r>
            <a:r>
              <a:rPr lang="en-US" sz="2900" dirty="0" err="1">
                <a:latin typeface="Garamond"/>
              </a:rPr>
              <a:t>TRiO</a:t>
            </a:r>
            <a:r>
              <a:rPr lang="en-US" sz="2900" dirty="0">
                <a:latin typeface="Garamond"/>
              </a:rPr>
              <a:t>?</a:t>
            </a:r>
          </a:p>
          <a:p>
            <a:r>
              <a:rPr lang="en-US" sz="2900" dirty="0" err="1">
                <a:latin typeface="Garamond"/>
              </a:rPr>
              <a:t>TRiO</a:t>
            </a:r>
            <a:r>
              <a:rPr lang="en-US" sz="2900" dirty="0">
                <a:latin typeface="Garamond"/>
              </a:rPr>
              <a:t> is a Student Support Service program designed to empower students to achieve their personal, educational, and career goals and thrive in the college environment.</a:t>
            </a:r>
          </a:p>
          <a:p>
            <a:endParaRPr lang="en-US" sz="29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2900" dirty="0">
                <a:latin typeface="Garamond" panose="02020404030301010803" pitchFamily="18" charset="0"/>
              </a:rPr>
              <a:t>OUR MISSION</a:t>
            </a:r>
          </a:p>
          <a:p>
            <a:r>
              <a:rPr lang="en-US" sz="2900" dirty="0" err="1">
                <a:latin typeface="Garamond"/>
              </a:rPr>
              <a:t>TRiO</a:t>
            </a:r>
            <a:r>
              <a:rPr lang="en-US" sz="2900" dirty="0">
                <a:latin typeface="Garamond"/>
              </a:rPr>
              <a:t>, Student Support Services is committed to fostering a student-centered educational environment that helps program participants persist and graduate with a bachelor’s degree. The program provides academic, professional, financial, and personal support that enables students to navigate through college. The services are holistic and developmental</a:t>
            </a:r>
            <a:r>
              <a:rPr lang="en-US" sz="1650" dirty="0">
                <a:latin typeface="Garamond"/>
              </a:rPr>
              <a:t>, </a:t>
            </a:r>
            <a:r>
              <a:rPr lang="en-US" sz="2900" dirty="0">
                <a:latin typeface="Garamond"/>
              </a:rPr>
              <a:t>addressing the expressed educational needs of each student.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0A512-7858-AB9B-2E49-897C298F5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8387" y="208108"/>
            <a:ext cx="5393613" cy="22342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90093E-3965-8441-5E3B-32BC965EC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9381" y="2443370"/>
            <a:ext cx="5395003" cy="19278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96CC2C-23B6-DAE2-9CA6-F3551B192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0299" y="4368800"/>
            <a:ext cx="1988362" cy="2489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70335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293" y="1772239"/>
            <a:ext cx="5412033" cy="4892512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br>
              <a:rPr lang="en-US" sz="2800" dirty="0">
                <a:latin typeface="Garamond" panose="02020404030301010803" pitchFamily="18" charset="0"/>
              </a:rPr>
            </a:br>
            <a:r>
              <a:rPr lang="en-US" sz="2800">
                <a:latin typeface="Garamond"/>
              </a:rPr>
              <a:t>Our Office is a Fun Community Space</a:t>
            </a:r>
            <a:br>
              <a:rPr lang="en-US" sz="2800" dirty="0">
                <a:latin typeface="Garamond" panose="02020404030301010803" pitchFamily="18" charset="0"/>
              </a:rPr>
            </a:br>
            <a:r>
              <a:rPr lang="en-US" sz="2800">
                <a:latin typeface="Garamond"/>
              </a:rPr>
              <a:t>You are welcome to come in anytime </a:t>
            </a:r>
            <a:br>
              <a:rPr lang="en-US" sz="2800" dirty="0">
                <a:latin typeface="Garamond" panose="02020404030301010803" pitchFamily="18" charset="0"/>
              </a:rPr>
            </a:br>
            <a:r>
              <a:rPr lang="en-US" sz="2800">
                <a:latin typeface="Garamond"/>
              </a:rPr>
              <a:t>We provide: </a:t>
            </a:r>
            <a:br>
              <a:rPr lang="en-US" sz="4000" dirty="0"/>
            </a:br>
            <a:r>
              <a:rPr lang="en-US" sz="2800">
                <a:latin typeface="Garamond"/>
              </a:rPr>
              <a:t>--delicious snacks </a:t>
            </a:r>
            <a:br>
              <a:rPr lang="en-US" sz="2800" dirty="0">
                <a:latin typeface="Garamond" panose="02020404030301010803" pitchFamily="18" charset="0"/>
              </a:rPr>
            </a:br>
            <a:r>
              <a:rPr lang="en-US" sz="2800">
                <a:latin typeface="Garamond"/>
              </a:rPr>
              <a:t>--school supplies</a:t>
            </a:r>
            <a:br>
              <a:rPr lang="en-US" sz="2800" dirty="0">
                <a:latin typeface="Garamond" panose="02020404030301010803" pitchFamily="18" charset="0"/>
              </a:rPr>
            </a:br>
            <a:r>
              <a:rPr lang="en-US" sz="2800">
                <a:latin typeface="Garamond"/>
              </a:rPr>
              <a:t>--laptops and graphing calculators for checkout</a:t>
            </a:r>
            <a:br>
              <a:rPr lang="en-US" sz="2800" dirty="0">
                <a:latin typeface="Garamond" panose="02020404030301010803" pitchFamily="18" charset="0"/>
              </a:rPr>
            </a:br>
            <a:r>
              <a:rPr lang="en-US" sz="2800">
                <a:latin typeface="Garamond"/>
              </a:rPr>
              <a:t>Our staff is helpful and passionate about serving students</a:t>
            </a:r>
            <a:br>
              <a:rPr lang="en-US" sz="2800" b="1" dirty="0">
                <a:latin typeface="Garamond" panose="02020404030301010803" pitchFamily="18" charset="0"/>
              </a:rPr>
            </a:br>
            <a:endParaRPr lang="en-US" sz="2800" b="1">
              <a:latin typeface="Garamond" panose="02020404030301010803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A0F3F2-A580-B1F4-EA1E-5D60F604B4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904" b="17904"/>
          <a:stretch/>
        </p:blipFill>
        <p:spPr>
          <a:xfrm>
            <a:off x="6205728" y="1507063"/>
            <a:ext cx="5912274" cy="347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22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E9DAE-C278-442F-9632-A57387773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302" y="2130455"/>
            <a:ext cx="9021453" cy="40441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28588" indent="-128588" defTabSz="514350">
              <a:spcBef>
                <a:spcPts val="563"/>
              </a:spcBef>
              <a:buFont typeface="Arial"/>
              <a:buChar char="•"/>
            </a:pPr>
            <a:r>
              <a:rPr lang="en-US" sz="2200">
                <a:latin typeface="Garamond"/>
              </a:rPr>
              <a:t>Monday-Wednesday 8:30-6:00 p.m. </a:t>
            </a:r>
          </a:p>
          <a:p>
            <a:pPr marL="128270" indent="-128270" defTabSz="514350">
              <a:spcBef>
                <a:spcPts val="563"/>
              </a:spcBef>
              <a:buFont typeface="Arial"/>
              <a:buChar char="•"/>
            </a:pPr>
            <a:r>
              <a:rPr lang="en-US" sz="2200">
                <a:latin typeface="Garamond"/>
              </a:rPr>
              <a:t> Thursday-Friday 8:30-5:00 p.m. </a:t>
            </a:r>
            <a:endParaRPr lang="en-US"/>
          </a:p>
          <a:p>
            <a:pPr marL="128270" indent="-128270" defTabSz="514350">
              <a:spcBef>
                <a:spcPts val="563"/>
              </a:spcBef>
              <a:buFont typeface="Arial"/>
              <a:buChar char="•"/>
            </a:pPr>
            <a:r>
              <a:rPr lang="en-US" sz="2200">
                <a:latin typeface="Garamond"/>
              </a:rPr>
              <a:t>Saturday: TBD </a:t>
            </a:r>
          </a:p>
          <a:p>
            <a:pPr lvl="1"/>
            <a:r>
              <a:rPr lang="en-US" sz="2200">
                <a:latin typeface="Garamond"/>
              </a:rPr>
              <a:t>Phone: 513-745-3758</a:t>
            </a:r>
          </a:p>
          <a:p>
            <a:pPr lvl="1"/>
            <a:r>
              <a:rPr lang="en-US" sz="2200">
                <a:latin typeface="Garamond"/>
              </a:rPr>
              <a:t>E-mail, text, or call your individual </a:t>
            </a:r>
            <a:r>
              <a:rPr lang="en-US" sz="2200" err="1">
                <a:latin typeface="Garamond"/>
              </a:rPr>
              <a:t>TRiO</a:t>
            </a:r>
            <a:r>
              <a:rPr lang="en-US" sz="2200">
                <a:latin typeface="Garamond"/>
              </a:rPr>
              <a:t> advisors </a:t>
            </a:r>
            <a:endParaRPr lang="en-US">
              <a:latin typeface="Garamond"/>
            </a:endParaRPr>
          </a:p>
          <a:p>
            <a:pPr marL="128588" indent="-128588" defTabSz="514350">
              <a:spcBef>
                <a:spcPts val="563"/>
              </a:spcBef>
              <a:buFont typeface="Arial"/>
              <a:buChar char="•"/>
            </a:pPr>
            <a:endParaRPr lang="en-US"/>
          </a:p>
          <a:p>
            <a:pPr marL="128270" indent="-128270" defTabSz="514350">
              <a:spcBef>
                <a:spcPts val="563"/>
              </a:spcBef>
              <a:buFont typeface="Arial"/>
              <a:buChar char="•"/>
            </a:pPr>
            <a:r>
              <a:rPr lang="en-US" sz="1550">
                <a:solidFill>
                  <a:prstClr val="white"/>
                </a:solidFill>
                <a:latin typeface="+mj-lt"/>
              </a:rPr>
              <a:t> Email, text, or call your individual </a:t>
            </a:r>
            <a:r>
              <a:rPr lang="en-US" sz="1550" err="1">
                <a:solidFill>
                  <a:prstClr val="white"/>
                </a:solidFill>
                <a:latin typeface="Bernard MT Condensed"/>
              </a:rPr>
              <a:t>TRiO</a:t>
            </a:r>
            <a:r>
              <a:rPr lang="en-US" sz="1550">
                <a:solidFill>
                  <a:prstClr val="white"/>
                </a:solidFill>
                <a:latin typeface="Bernard MT Condensed"/>
              </a:rPr>
              <a:t> advisors </a:t>
            </a: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4DBC49-B8B9-4EEB-BBB4-D386BA02B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2667" y="312466"/>
            <a:ext cx="4257675" cy="1257299"/>
          </a:xfrm>
          <a:prstGeom prst="rect">
            <a:avLst/>
          </a:prstGeom>
          <a:effectLst>
            <a:glow rad="127000">
              <a:schemeClr val="accent1"/>
            </a:glo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9C75CFC-2365-EC66-4FB2-77940F433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492" y="1637936"/>
            <a:ext cx="3659540" cy="453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764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827" y="1780082"/>
            <a:ext cx="5052821" cy="468472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650"/>
              <a:t>3 Advisor Meetings, 1 Faculty Meeting (Different for Probation students)</a:t>
            </a:r>
          </a:p>
          <a:p>
            <a:pPr marL="0" indent="0">
              <a:buNone/>
            </a:pPr>
            <a:endParaRPr lang="en-US" sz="1650"/>
          </a:p>
          <a:p>
            <a:r>
              <a:rPr lang="en-US" sz="1650"/>
              <a:t>Attend 4 College Success Seminars (In-Person/Online, if you need to make up a session)</a:t>
            </a:r>
            <a:endParaRPr lang="en-US" sz="1650">
              <a:ea typeface="Calibri"/>
              <a:cs typeface="Calibri"/>
            </a:endParaRPr>
          </a:p>
          <a:p>
            <a:pPr marL="0" indent="0">
              <a:buNone/>
            </a:pPr>
            <a:endParaRPr lang="en-US" sz="1650"/>
          </a:p>
          <a:p>
            <a:r>
              <a:rPr lang="en-US" sz="1650"/>
              <a:t>Study Table Hours –Depends on term GPA. All new students=12 hrs./ term</a:t>
            </a:r>
          </a:p>
          <a:p>
            <a:pPr marL="0" indent="0">
              <a:buNone/>
            </a:pPr>
            <a:endParaRPr lang="en-US" sz="1650"/>
          </a:p>
          <a:p>
            <a:r>
              <a:rPr lang="en-US" sz="1650"/>
              <a:t>Community Engagement &amp; Cultural Opportunities</a:t>
            </a:r>
          </a:p>
          <a:p>
            <a:pPr marL="0" indent="0">
              <a:buNone/>
            </a:pPr>
            <a:endParaRPr lang="en-US" sz="1650"/>
          </a:p>
          <a:p>
            <a:r>
              <a:rPr lang="en-US" sz="1650"/>
              <a:t>Tutoring/Supplemental Instruction- Academic Support Service, CLC 5</a:t>
            </a:r>
            <a:r>
              <a:rPr lang="en-US" sz="1650" baseline="30000"/>
              <a:t>th</a:t>
            </a:r>
            <a:r>
              <a:rPr lang="en-US" sz="1650"/>
              <a:t> Floor</a:t>
            </a:r>
          </a:p>
          <a:p>
            <a:pPr marL="0" indent="0">
              <a:buNone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D1E5A6-367B-B567-29D7-1491C6745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565" y="252603"/>
            <a:ext cx="6927435" cy="444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9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A095A78-FFEA-4220-BC52-F30AE6255808}"/>
              </a:ext>
            </a:extLst>
          </p:cNvPr>
          <p:cNvSpPr/>
          <p:nvPr/>
        </p:nvSpPr>
        <p:spPr>
          <a:xfrm>
            <a:off x="2493090" y="479869"/>
            <a:ext cx="59681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bg2"/>
                </a:solidFill>
              </a:rPr>
              <a:t>Community Engagement Opportunities </a:t>
            </a:r>
          </a:p>
        </p:txBody>
      </p:sp>
      <p:pic>
        <p:nvPicPr>
          <p:cNvPr id="13" name="Content Placeholder 12" descr="A group of people cooking&#10;&#10;AI-generated content may be incorrect.">
            <a:extLst>
              <a:ext uri="{FF2B5EF4-FFF2-40B4-BE49-F238E27FC236}">
                <a16:creationId xmlns:a16="http://schemas.microsoft.com/office/drawing/2014/main" id="{B2FCAAD3-6E44-446D-B427-2A1CF3C2A0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429" y="0"/>
            <a:ext cx="3988615" cy="3075559"/>
          </a:xfrm>
        </p:spPr>
      </p:pic>
      <p:pic>
        <p:nvPicPr>
          <p:cNvPr id="15" name="Picture 14" descr="A poster of food on a table&#10;&#10;AI-generated content may be incorrect.">
            <a:extLst>
              <a:ext uri="{FF2B5EF4-FFF2-40B4-BE49-F238E27FC236}">
                <a16:creationId xmlns:a16="http://schemas.microsoft.com/office/drawing/2014/main" id="{C8FB13E0-C63C-2F20-1FB6-46B1BB077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2355" y="0"/>
            <a:ext cx="5299645" cy="4210510"/>
          </a:xfrm>
          <a:prstGeom prst="rect">
            <a:avLst/>
          </a:prstGeom>
        </p:spPr>
      </p:pic>
      <p:pic>
        <p:nvPicPr>
          <p:cNvPr id="17" name="Picture 16" descr="A poster for a student support service&#10;&#10;AI-generated content may be incorrect.">
            <a:extLst>
              <a:ext uri="{FF2B5EF4-FFF2-40B4-BE49-F238E27FC236}">
                <a16:creationId xmlns:a16="http://schemas.microsoft.com/office/drawing/2014/main" id="{2E2D895C-C748-D37B-E30A-C4CD1A16D5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75559"/>
            <a:ext cx="4280935" cy="3302572"/>
          </a:xfrm>
          <a:prstGeom prst="rect">
            <a:avLst/>
          </a:prstGeom>
        </p:spPr>
      </p:pic>
      <p:pic>
        <p:nvPicPr>
          <p:cNvPr id="19" name="Picture 18" descr="A poster of a schedule&#10;&#10;AI-generated content may be incorrect.">
            <a:extLst>
              <a:ext uri="{FF2B5EF4-FFF2-40B4-BE49-F238E27FC236}">
                <a16:creationId xmlns:a16="http://schemas.microsoft.com/office/drawing/2014/main" id="{EE7AC0F5-A5A9-867F-A8DF-5433CDF654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3430" y="157138"/>
            <a:ext cx="3034298" cy="3820502"/>
          </a:xfrm>
          <a:prstGeom prst="rect">
            <a:avLst/>
          </a:prstGeom>
        </p:spPr>
      </p:pic>
      <p:pic>
        <p:nvPicPr>
          <p:cNvPr id="21" name="Picture 20" descr="A group of people smiling and looking at the camera&#10;&#10;AI-generated content may be incorrect.">
            <a:extLst>
              <a:ext uri="{FF2B5EF4-FFF2-40B4-BE49-F238E27FC236}">
                <a16:creationId xmlns:a16="http://schemas.microsoft.com/office/drawing/2014/main" id="{6DC07E23-3677-2E99-6DC5-AD088723B3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7118" y="2999317"/>
            <a:ext cx="2807317" cy="36120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31C6332-ABA2-0B08-19DF-6777ED85103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9171" t="42201"/>
          <a:stretch/>
        </p:blipFill>
        <p:spPr>
          <a:xfrm>
            <a:off x="4247175" y="3995491"/>
            <a:ext cx="4425228" cy="34598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8711128-A441-4975-FCD8-82B1206E2B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1466" y="1154988"/>
            <a:ext cx="2939383" cy="182480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9BE438F-56F5-7C2C-4D14-20B73428DC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61870" y="2366433"/>
            <a:ext cx="3883114" cy="43606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DBD7EE-935A-C39C-25BB-A469A8465C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0" y="4825603"/>
            <a:ext cx="1987468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544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E1038E-2D3A-4EC1-2182-BEAACA5F2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4864607" cy="34392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B83977-2DA2-831F-542C-76D71D730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609" y="0"/>
            <a:ext cx="3776588" cy="33358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676711-06DC-D4E5-ACF9-6A7BA2A294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87561"/>
            <a:ext cx="4937760" cy="34909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CFB6F1-5C35-AE91-AD9C-B664C9D491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1185" y="3335844"/>
            <a:ext cx="5010911" cy="35427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016B17-0F79-0984-DECA-A6DC4DF914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3427" y="-10278"/>
            <a:ext cx="3776588" cy="34392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B2C3A5-AE0F-D484-4443-C26B61A4D7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5470" y="3335843"/>
            <a:ext cx="4102354" cy="34909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E48F96-EE1D-F240-4E96-3AA46D8866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8113" y="2166415"/>
            <a:ext cx="3835205" cy="271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314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9800" y="2158134"/>
            <a:ext cx="7178964" cy="4006216"/>
          </a:xfrm>
        </p:spPr>
        <p:txBody>
          <a:bodyPr>
            <a:normAutofit/>
          </a:bodyPr>
          <a:lstStyle/>
          <a:p>
            <a:r>
              <a:rPr lang="en-US" sz="2000" b="1">
                <a:latin typeface="Garamond" panose="02020404030301010803" pitchFamily="18" charset="0"/>
              </a:rPr>
              <a:t>New TRiO Scholars- </a:t>
            </a:r>
            <a:r>
              <a:rPr lang="en-US" sz="2000">
                <a:latin typeface="Garamond" panose="02020404030301010803" pitchFamily="18" charset="0"/>
              </a:rPr>
              <a:t>Schedule your first appointment to meet with your TRiO advisor/success coach to complete paperwork, etc. Sign up after orientation and/or call the office to schedule your appointment.</a:t>
            </a:r>
          </a:p>
          <a:p>
            <a:r>
              <a:rPr lang="en-US" sz="2000" b="1">
                <a:latin typeface="Garamond" panose="02020404030301010803" pitchFamily="18" charset="0"/>
              </a:rPr>
              <a:t>First Advising Appointment</a:t>
            </a:r>
            <a:r>
              <a:rPr lang="en-US" sz="2000">
                <a:latin typeface="Garamond" panose="02020404030301010803" pitchFamily="18" charset="0"/>
              </a:rPr>
              <a:t>- All TRiO Scholars need to schedule their first appointment to meet with their advisors before Friday, September 25</a:t>
            </a:r>
            <a:r>
              <a:rPr lang="en-US" sz="2000" baseline="30000">
                <a:latin typeface="Garamond" panose="02020404030301010803" pitchFamily="18" charset="0"/>
              </a:rPr>
              <a:t>th</a:t>
            </a:r>
            <a:r>
              <a:rPr lang="en-US" sz="2000">
                <a:latin typeface="Garamond" panose="02020404030301010803" pitchFamily="18" charset="0"/>
              </a:rPr>
              <a:t>.</a:t>
            </a:r>
          </a:p>
          <a:p>
            <a:r>
              <a:rPr lang="en-US" sz="2000" b="1">
                <a:latin typeface="Garamond" panose="02020404030301010803" pitchFamily="18" charset="0"/>
              </a:rPr>
              <a:t>Academic Planners- </a:t>
            </a:r>
            <a:r>
              <a:rPr lang="en-US" sz="2000">
                <a:latin typeface="Garamond" panose="02020404030301010803" pitchFamily="18" charset="0"/>
              </a:rPr>
              <a:t>Please stop by the office to pick one up after you complete your first advising meeting.</a:t>
            </a:r>
          </a:p>
          <a:p>
            <a:r>
              <a:rPr lang="en-US" sz="2000" b="1">
                <a:latin typeface="Garamond" panose="02020404030301010803" pitchFamily="18" charset="0"/>
              </a:rPr>
              <a:t>School Supplies- </a:t>
            </a:r>
            <a:r>
              <a:rPr lang="en-US" sz="2000">
                <a:latin typeface="Garamond" panose="02020404030301010803" pitchFamily="18" charset="0"/>
              </a:rPr>
              <a:t>Notebooks, Pencils, Pens, Highlighters, Notecards, etc. are available in the TRiO Scholars SSS office.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948414-C41B-035E-D4B4-F0EDD31288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69166" t="-15494" r="2" b="-18536"/>
          <a:stretch/>
        </p:blipFill>
        <p:spPr>
          <a:xfrm>
            <a:off x="5686425" y="1024071"/>
            <a:ext cx="650557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376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83B100-435A-165D-47E4-17C99844D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162800" cy="76078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8E7233-3531-EA66-94AF-B2C7A526A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0"/>
            <a:ext cx="5029200" cy="69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55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430</Words>
  <Application>Microsoft Office PowerPoint</Application>
  <PresentationFormat>Widescreen</PresentationFormat>
  <Paragraphs>34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TRiO Scholars  Student Support Services</vt:lpstr>
      <vt:lpstr>TRiO Scholars  Student Support Services  </vt:lpstr>
      <vt:lpstr> Our Office is a Fun Community Space You are welcome to come in anytime  We provide:  --delicious snacks  --school supplies --laptops and graphing calculators for checkout Our staff is helpful and passionate about serving students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Murphy, Jessica</dc:creator>
  <cp:lastModifiedBy>Tegegne, Hanna</cp:lastModifiedBy>
  <cp:revision>23</cp:revision>
  <dcterms:created xsi:type="dcterms:W3CDTF">2024-03-13T22:14:54Z</dcterms:created>
  <dcterms:modified xsi:type="dcterms:W3CDTF">2026-08-24T14:57:15Z</dcterms:modified>
</cp:coreProperties>
</file>