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73" r:id="rId3"/>
    <p:sldId id="274" r:id="rId4"/>
    <p:sldId id="281" r:id="rId5"/>
    <p:sldId id="275" r:id="rId6"/>
    <p:sldId id="276" r:id="rId7"/>
    <p:sldId id="277" r:id="rId8"/>
    <p:sldId id="278" r:id="rId9"/>
    <p:sldId id="279" r:id="rId10"/>
    <p:sldId id="28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C8"/>
    <a:srgbClr val="001541"/>
    <a:srgbClr val="BD707B"/>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890"/>
  </p:normalViewPr>
  <p:slideViewPr>
    <p:cSldViewPr snapToGrid="0" snapToObjects="1" showGuides="1">
      <p:cViewPr varScale="1">
        <p:scale>
          <a:sx n="50" d="100"/>
          <a:sy n="50" d="100"/>
        </p:scale>
        <p:origin x="42" y="111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FFF951-6D62-CB4E-866F-40E5C899BB84}" type="datetimeFigureOut">
              <a:rPr lang="en-US" smtClean="0"/>
              <a:t>3/19/2019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4B82A-5292-FA40-A7FB-7C93D521ECD4}" type="slidenum">
              <a:rPr lang="en-US" smtClean="0"/>
              <a:t>‹#›</a:t>
            </a:fld>
            <a:endParaRPr lang="en-US"/>
          </a:p>
        </p:txBody>
      </p:sp>
    </p:spTree>
    <p:extLst>
      <p:ext uri="{BB962C8B-B14F-4D97-AF65-F5344CB8AC3E}">
        <p14:creationId xmlns:p14="http://schemas.microsoft.com/office/powerpoint/2010/main" val="87226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D65B7-7862-7F47-B99E-B3AB2843FF42}"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2CE63-AE64-8646-9F3E-7DE0B8E53F29}" type="slidenum">
              <a:rPr lang="en-US" smtClean="0"/>
              <a:t>‹#›</a:t>
            </a:fld>
            <a:endParaRPr lang="en-US"/>
          </a:p>
        </p:txBody>
      </p:sp>
    </p:spTree>
    <p:extLst>
      <p:ext uri="{BB962C8B-B14F-4D97-AF65-F5344CB8AC3E}">
        <p14:creationId xmlns:p14="http://schemas.microsoft.com/office/powerpoint/2010/main" val="141521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2CE63-AE64-8646-9F3E-7DE0B8E53F29}" type="slidenum">
              <a:rPr lang="en-US" smtClean="0"/>
              <a:t>1</a:t>
            </a:fld>
            <a:endParaRPr lang="en-US"/>
          </a:p>
        </p:txBody>
      </p:sp>
    </p:spTree>
    <p:extLst>
      <p:ext uri="{BB962C8B-B14F-4D97-AF65-F5344CB8AC3E}">
        <p14:creationId xmlns:p14="http://schemas.microsoft.com/office/powerpoint/2010/main" val="186017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a:t>
            </a:r>
            <a:endParaRPr lang="en-US" dirty="0"/>
          </a:p>
        </p:txBody>
      </p:sp>
      <p:sp>
        <p:nvSpPr>
          <p:cNvPr id="4" name="Slide Number Placeholder 3"/>
          <p:cNvSpPr>
            <a:spLocks noGrp="1"/>
          </p:cNvSpPr>
          <p:nvPr>
            <p:ph type="sldNum" sz="quarter" idx="10"/>
          </p:nvPr>
        </p:nvSpPr>
        <p:spPr/>
        <p:txBody>
          <a:bodyPr/>
          <a:lstStyle/>
          <a:p>
            <a:fld id="{434E5C8B-D160-4595-9879-1375090E8B40}" type="slidenum">
              <a:rPr lang="en-US" smtClean="0"/>
              <a:t>4</a:t>
            </a:fld>
            <a:endParaRPr lang="en-US"/>
          </a:p>
        </p:txBody>
      </p:sp>
    </p:spTree>
    <p:extLst>
      <p:ext uri="{BB962C8B-B14F-4D97-AF65-F5344CB8AC3E}">
        <p14:creationId xmlns:p14="http://schemas.microsoft.com/office/powerpoint/2010/main" val="335566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2CE63-AE64-8646-9F3E-7DE0B8E53F29}" type="slidenum">
              <a:rPr lang="en-US" smtClean="0"/>
              <a:t>11</a:t>
            </a:fld>
            <a:endParaRPr lang="en-US"/>
          </a:p>
        </p:txBody>
      </p:sp>
    </p:spTree>
    <p:extLst>
      <p:ext uri="{BB962C8B-B14F-4D97-AF65-F5344CB8AC3E}">
        <p14:creationId xmlns:p14="http://schemas.microsoft.com/office/powerpoint/2010/main" val="8596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00734-FF99-944C-8656-684769A3B86B}"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11299289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00734-FF99-944C-8656-684769A3B86B}"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3511312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00734-FF99-944C-8656-684769A3B86B}"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1785122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00734-FF99-944C-8656-684769A3B86B}"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16501948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00734-FF99-944C-8656-684769A3B86B}"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738286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00734-FF99-944C-8656-684769A3B86B}"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17402915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00734-FF99-944C-8656-684769A3B86B}"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3524557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00734-FF99-944C-8656-684769A3B86B}"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9641103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00734-FF99-944C-8656-684769A3B86B}"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10379475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00734-FF99-944C-8656-684769A3B86B}"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77548054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00734-FF99-944C-8656-684769A3B86B}"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E6DFB-264B-4D4C-9468-2A87659EAF58}" type="slidenum">
              <a:rPr lang="en-US" smtClean="0"/>
              <a:t>‹#›</a:t>
            </a:fld>
            <a:endParaRPr lang="en-US"/>
          </a:p>
        </p:txBody>
      </p:sp>
    </p:spTree>
    <p:extLst>
      <p:ext uri="{BB962C8B-B14F-4D97-AF65-F5344CB8AC3E}">
        <p14:creationId xmlns:p14="http://schemas.microsoft.com/office/powerpoint/2010/main" val="4233334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0734-FF99-944C-8656-684769A3B86B}" type="datetimeFigureOut">
              <a:rPr lang="en-US" smtClean="0"/>
              <a:t>3/19/2019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E6DFB-264B-4D4C-9468-2A87659EAF58}" type="slidenum">
              <a:rPr lang="en-US" smtClean="0"/>
              <a:t>‹#›</a:t>
            </a:fld>
            <a:endParaRPr lang="en-US"/>
          </a:p>
        </p:txBody>
      </p:sp>
    </p:spTree>
    <p:extLst>
      <p:ext uri="{BB962C8B-B14F-4D97-AF65-F5344CB8AC3E}">
        <p14:creationId xmlns:p14="http://schemas.microsoft.com/office/powerpoint/2010/main" val="173663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285750"/>
            <a:ext cx="9144000" cy="3543299"/>
          </a:xfrm>
        </p:spPr>
        <p:txBody>
          <a:bodyPr>
            <a:noAutofit/>
          </a:bodyPr>
          <a:lstStyle/>
          <a:p>
            <a:r>
              <a:rPr lang="en-US" sz="8000" b="1" dirty="0" smtClean="0">
                <a:solidFill>
                  <a:srgbClr val="001541"/>
                </a:solidFill>
                <a:latin typeface="+mn-lt"/>
              </a:rPr>
              <a:t>AFMIX </a:t>
            </a:r>
            <a:r>
              <a:rPr lang="en-US" sz="8000" b="1" dirty="0" smtClean="0">
                <a:solidFill>
                  <a:srgbClr val="001541"/>
                </a:solidFill>
                <a:latin typeface="+mn-lt"/>
              </a:rPr>
              <a:t> X</a:t>
            </a:r>
            <a:r>
              <a:rPr lang="en-US" sz="8000" b="1" dirty="0" smtClean="0">
                <a:solidFill>
                  <a:srgbClr val="001541"/>
                </a:solidFill>
                <a:latin typeface="+mn-lt"/>
              </a:rPr>
              <a:t/>
            </a:r>
            <a:br>
              <a:rPr lang="en-US" sz="8000" b="1" dirty="0" smtClean="0">
                <a:solidFill>
                  <a:srgbClr val="001541"/>
                </a:solidFill>
                <a:latin typeface="+mn-lt"/>
              </a:rPr>
            </a:br>
            <a:r>
              <a:rPr lang="en-US" sz="8000" b="1" dirty="0" smtClean="0">
                <a:solidFill>
                  <a:srgbClr val="001541"/>
                </a:solidFill>
                <a:latin typeface="+mn-lt"/>
              </a:rPr>
              <a:t>CAPSTONE PROJECT</a:t>
            </a:r>
            <a:br>
              <a:rPr lang="en-US" sz="8000" b="1" dirty="0" smtClean="0">
                <a:solidFill>
                  <a:srgbClr val="001541"/>
                </a:solidFill>
                <a:latin typeface="+mn-lt"/>
              </a:rPr>
            </a:br>
            <a:endParaRPr lang="en-US" sz="8000" b="1" dirty="0">
              <a:solidFill>
                <a:srgbClr val="001541"/>
              </a:solidFill>
              <a:latin typeface="+mn-lt"/>
            </a:endParaRPr>
          </a:p>
        </p:txBody>
      </p:sp>
      <p:sp>
        <p:nvSpPr>
          <p:cNvPr id="8" name="Subtitle 2"/>
          <p:cNvSpPr>
            <a:spLocks noGrp="1"/>
          </p:cNvSpPr>
          <p:nvPr>
            <p:ph type="subTitle" idx="1"/>
          </p:nvPr>
        </p:nvSpPr>
        <p:spPr>
          <a:xfrm>
            <a:off x="2228850" y="3829049"/>
            <a:ext cx="9772650" cy="2819400"/>
          </a:xfrm>
        </p:spPr>
        <p:txBody>
          <a:bodyPr>
            <a:normAutofit/>
          </a:bodyPr>
          <a:lstStyle/>
          <a:p>
            <a:r>
              <a:rPr lang="en-US" sz="4800" b="1" dirty="0" smtClean="0">
                <a:solidFill>
                  <a:srgbClr val="009CC8"/>
                </a:solidFill>
              </a:rPr>
              <a:t>Xavier Montessori Dementia Program</a:t>
            </a:r>
          </a:p>
          <a:p>
            <a:endParaRPr lang="en-US" b="1" dirty="0">
              <a:solidFill>
                <a:srgbClr val="009CC8"/>
              </a:solidFill>
            </a:endParaRPr>
          </a:p>
          <a:p>
            <a:r>
              <a:rPr lang="en-US" sz="4000" b="1" dirty="0">
                <a:solidFill>
                  <a:srgbClr val="009CC8"/>
                </a:solidFill>
              </a:rPr>
              <a:t>Kathleen Farfsing</a:t>
            </a:r>
          </a:p>
          <a:p>
            <a:endParaRPr lang="en-US" b="1" dirty="0">
              <a:solidFill>
                <a:srgbClr val="009CC8"/>
              </a:solidFill>
            </a:endParaRPr>
          </a:p>
        </p:txBody>
      </p:sp>
    </p:spTree>
    <p:extLst>
      <p:ext uri="{BB962C8B-B14F-4D97-AF65-F5344CB8AC3E}">
        <p14:creationId xmlns:p14="http://schemas.microsoft.com/office/powerpoint/2010/main" val="5185604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9036" y="518475"/>
            <a:ext cx="9918793" cy="5539978"/>
          </a:xfrm>
          <a:prstGeom prst="rect">
            <a:avLst/>
          </a:prstGeom>
        </p:spPr>
        <p:txBody>
          <a:bodyPr wrap="square">
            <a:spAutoFit/>
          </a:bodyPr>
          <a:lstStyle/>
          <a:p>
            <a:pPr algn="ctr"/>
            <a:r>
              <a:rPr lang="en-US" sz="5400" b="1" dirty="0"/>
              <a:t>"You never change things by fighting the existing reality.  </a:t>
            </a:r>
            <a:endParaRPr lang="en-US" sz="5400" b="1" dirty="0" smtClean="0"/>
          </a:p>
          <a:p>
            <a:pPr algn="ctr"/>
            <a:r>
              <a:rPr lang="en-US" sz="5400" b="1" dirty="0" smtClean="0"/>
              <a:t>To </a:t>
            </a:r>
            <a:r>
              <a:rPr lang="en-US" sz="5400" b="1" dirty="0"/>
              <a:t>change something, </a:t>
            </a:r>
            <a:endParaRPr lang="en-US" sz="5400" b="1" dirty="0" smtClean="0"/>
          </a:p>
          <a:p>
            <a:pPr algn="ctr"/>
            <a:r>
              <a:rPr lang="en-US" sz="5400" b="1" dirty="0" smtClean="0"/>
              <a:t>build </a:t>
            </a:r>
            <a:r>
              <a:rPr lang="en-US" sz="5400" b="1" dirty="0"/>
              <a:t>a new model that makes the old model obsolete." </a:t>
            </a:r>
            <a:r>
              <a:rPr lang="en-US" sz="4400" b="1" dirty="0"/>
              <a:t> </a:t>
            </a:r>
          </a:p>
          <a:p>
            <a:pPr algn="r"/>
            <a:endParaRPr lang="en-US" sz="4400" dirty="0"/>
          </a:p>
          <a:p>
            <a:pPr algn="r"/>
            <a:r>
              <a:rPr lang="en-US" sz="4000" dirty="0"/>
              <a:t>Buckminster Fuller</a:t>
            </a:r>
          </a:p>
        </p:txBody>
      </p:sp>
    </p:spTree>
    <p:extLst>
      <p:ext uri="{BB962C8B-B14F-4D97-AF65-F5344CB8AC3E}">
        <p14:creationId xmlns:p14="http://schemas.microsoft.com/office/powerpoint/2010/main" val="9190700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688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304800"/>
            <a:ext cx="9697076" cy="1269167"/>
          </a:xfrm>
        </p:spPr>
        <p:txBody>
          <a:bodyPr>
            <a:noAutofit/>
          </a:bodyPr>
          <a:lstStyle/>
          <a:p>
            <a:pPr marL="0" indent="0" algn="ctr"/>
            <a:r>
              <a:rPr lang="en-US" sz="8800" b="1" u="sng" dirty="0" smtClean="0">
                <a:solidFill>
                  <a:schemeClr val="accent1">
                    <a:lumMod val="50000"/>
                  </a:schemeClr>
                </a:solidFill>
                <a:latin typeface="+mn-lt"/>
              </a:rPr>
              <a:t>Jesuit Values</a:t>
            </a:r>
            <a:endParaRPr lang="en-US" sz="8800" b="1" u="sng" dirty="0">
              <a:solidFill>
                <a:schemeClr val="accent1">
                  <a:lumMod val="50000"/>
                </a:schemeClr>
              </a:solidFill>
              <a:latin typeface="+mn-lt"/>
            </a:endParaRPr>
          </a:p>
        </p:txBody>
      </p:sp>
      <p:sp>
        <p:nvSpPr>
          <p:cNvPr id="3" name="Content Placeholder 2"/>
          <p:cNvSpPr>
            <a:spLocks noGrp="1"/>
          </p:cNvSpPr>
          <p:nvPr>
            <p:ph idx="1"/>
          </p:nvPr>
        </p:nvSpPr>
        <p:spPr>
          <a:xfrm>
            <a:off x="2323473" y="1573967"/>
            <a:ext cx="9697077" cy="5284032"/>
          </a:xfrm>
        </p:spPr>
        <p:txBody>
          <a:bodyPr>
            <a:normAutofit fontScale="92500" lnSpcReduction="20000"/>
          </a:bodyPr>
          <a:lstStyle/>
          <a:p>
            <a:pPr marL="0" indent="0" algn="ctr">
              <a:buNone/>
            </a:pPr>
            <a:r>
              <a:rPr lang="en-US" sz="5400" b="1" dirty="0" smtClean="0"/>
              <a:t>Using</a:t>
            </a:r>
            <a:r>
              <a:rPr lang="en-US" sz="5400" dirty="0" smtClean="0"/>
              <a:t> these values to </a:t>
            </a:r>
          </a:p>
          <a:p>
            <a:pPr marL="0" indent="0" algn="ctr">
              <a:buNone/>
            </a:pPr>
            <a:r>
              <a:rPr lang="en-US" sz="5400" dirty="0" smtClean="0"/>
              <a:t>guide our work. </a:t>
            </a:r>
          </a:p>
          <a:p>
            <a:pPr marL="0" indent="0" algn="ctr">
              <a:buNone/>
            </a:pPr>
            <a:r>
              <a:rPr lang="en-US" sz="5400" b="1" dirty="0" smtClean="0"/>
              <a:t>Incorporating</a:t>
            </a:r>
            <a:r>
              <a:rPr lang="en-US" sz="5400" dirty="0" smtClean="0"/>
              <a:t> these values </a:t>
            </a:r>
          </a:p>
          <a:p>
            <a:pPr marL="0" indent="0" algn="ctr">
              <a:buNone/>
            </a:pPr>
            <a:r>
              <a:rPr lang="en-US" sz="5400" dirty="0" smtClean="0"/>
              <a:t>into our work.</a:t>
            </a:r>
            <a:endParaRPr lang="en-US" sz="5400" dirty="0" smtClean="0"/>
          </a:p>
          <a:p>
            <a:pPr marL="0" indent="0" algn="ctr">
              <a:buNone/>
            </a:pPr>
            <a:endParaRPr lang="en-US" sz="4000" u="sng" dirty="0" smtClean="0"/>
          </a:p>
          <a:p>
            <a:pPr marL="0" indent="0" algn="ctr">
              <a:buNone/>
            </a:pPr>
            <a:r>
              <a:rPr lang="en-US" sz="3500" b="1" u="sng" dirty="0" smtClean="0">
                <a:solidFill>
                  <a:schemeClr val="accent1">
                    <a:lumMod val="50000"/>
                  </a:schemeClr>
                </a:solidFill>
              </a:rPr>
              <a:t>Montessori Dementia Mission Statement</a:t>
            </a:r>
          </a:p>
          <a:p>
            <a:pPr marL="0" indent="0" algn="ctr">
              <a:buNone/>
            </a:pPr>
            <a:r>
              <a:rPr lang="en-US" b="1" i="1" dirty="0" smtClean="0">
                <a:latin typeface="+mj-lt"/>
              </a:rPr>
              <a:t>To </a:t>
            </a:r>
            <a:r>
              <a:rPr lang="en-US" b="1" i="1" dirty="0">
                <a:latin typeface="+mj-lt"/>
              </a:rPr>
              <a:t>improve the quality of life for all people living with Alzheimer’s and other neurocognitive disorders through caregiver training, developing engaging activities, and designing environments based on Montessori methods that support dignity, promote independence, and contribute to a life of meaning and purpose. </a:t>
            </a:r>
            <a:endParaRPr lang="en-US" i="1" dirty="0">
              <a:latin typeface="+mj-lt"/>
            </a:endParaRPr>
          </a:p>
          <a:p>
            <a:endParaRPr lang="en-US" dirty="0"/>
          </a:p>
        </p:txBody>
      </p:sp>
    </p:spTree>
    <p:extLst>
      <p:ext uri="{BB962C8B-B14F-4D97-AF65-F5344CB8AC3E}">
        <p14:creationId xmlns:p14="http://schemas.microsoft.com/office/powerpoint/2010/main" val="125684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1"/>
            <a:ext cx="9678026" cy="1238250"/>
          </a:xfrm>
        </p:spPr>
        <p:txBody>
          <a:bodyPr>
            <a:noAutofit/>
          </a:bodyPr>
          <a:lstStyle/>
          <a:p>
            <a:pPr marL="0" indent="0" algn="ctr"/>
            <a:r>
              <a:rPr lang="en-US" sz="7200" b="1" u="sng" dirty="0" err="1" smtClean="0">
                <a:solidFill>
                  <a:schemeClr val="accent1">
                    <a:lumMod val="50000"/>
                  </a:schemeClr>
                </a:solidFill>
                <a:latin typeface="+mn-lt"/>
              </a:rPr>
              <a:t>Magis</a:t>
            </a:r>
            <a:endParaRPr lang="en-US" sz="7200" b="1" u="sng" dirty="0">
              <a:solidFill>
                <a:schemeClr val="accent1">
                  <a:lumMod val="50000"/>
                </a:schemeClr>
              </a:solidFill>
              <a:latin typeface="+mn-lt"/>
            </a:endParaRPr>
          </a:p>
        </p:txBody>
      </p:sp>
      <p:sp>
        <p:nvSpPr>
          <p:cNvPr id="3" name="Content Placeholder 2"/>
          <p:cNvSpPr>
            <a:spLocks noGrp="1"/>
          </p:cNvSpPr>
          <p:nvPr>
            <p:ph idx="1"/>
          </p:nvPr>
        </p:nvSpPr>
        <p:spPr>
          <a:xfrm>
            <a:off x="2076450" y="1238251"/>
            <a:ext cx="10115549" cy="5619748"/>
          </a:xfrm>
        </p:spPr>
        <p:txBody>
          <a:bodyPr>
            <a:normAutofit/>
          </a:bodyPr>
          <a:lstStyle/>
          <a:p>
            <a:pPr marL="0" indent="0" algn="ctr">
              <a:buNone/>
            </a:pPr>
            <a:r>
              <a:rPr lang="en-US" sz="3600" dirty="0" smtClean="0"/>
              <a:t>Supporting people </a:t>
            </a:r>
            <a:r>
              <a:rPr lang="en-US" sz="3600" dirty="0" smtClean="0"/>
              <a:t>in </a:t>
            </a:r>
            <a:r>
              <a:rPr lang="en-US" sz="3600" dirty="0" smtClean="0"/>
              <a:t>cognitive decline, </a:t>
            </a:r>
            <a:r>
              <a:rPr lang="en-US" sz="3600" dirty="0" smtClean="0"/>
              <a:t>helping </a:t>
            </a:r>
            <a:r>
              <a:rPr lang="en-US" sz="3600" dirty="0" smtClean="0"/>
              <a:t>them reach their full potential, giving caregivers the tools to achieve this goal. </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809" y="2900596"/>
            <a:ext cx="3569691" cy="3569691"/>
          </a:xfrm>
          <a:prstGeom prst="rect">
            <a:avLst/>
          </a:prstGeom>
          <a:ln w="76200">
            <a:solidFill>
              <a:schemeClr val="accent1">
                <a:lumMod val="50000"/>
              </a:schemeClr>
            </a:solidFill>
          </a:ln>
        </p:spPr>
      </p:pic>
    </p:spTree>
    <p:extLst>
      <p:ext uri="{BB962C8B-B14F-4D97-AF65-F5344CB8AC3E}">
        <p14:creationId xmlns:p14="http://schemas.microsoft.com/office/powerpoint/2010/main" val="312310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457200"/>
            <a:ext cx="9318171" cy="2399123"/>
          </a:xfrm>
        </p:spPr>
        <p:txBody>
          <a:bodyPr>
            <a:normAutofit fontScale="90000"/>
          </a:bodyPr>
          <a:lstStyle/>
          <a:p>
            <a:pPr algn="ctr"/>
            <a:r>
              <a:rPr lang="en-US" b="1" dirty="0">
                <a:latin typeface="+mn-lt"/>
              </a:rPr>
              <a:t/>
            </a:r>
            <a:br>
              <a:rPr lang="en-US" b="1" dirty="0">
                <a:latin typeface="+mn-lt"/>
              </a:rPr>
            </a:br>
            <a:r>
              <a:rPr lang="en-US" sz="4000" dirty="0" smtClean="0"/>
              <a:t>is a Montessori term describing the classroom, home, or any place that helps the individual reach their full potential</a:t>
            </a:r>
            <a:br>
              <a:rPr lang="en-US" sz="4000" dirty="0" smtClean="0"/>
            </a:br>
            <a:endParaRPr lang="en-US" sz="4000" dirty="0"/>
          </a:p>
        </p:txBody>
      </p:sp>
      <p:sp>
        <p:nvSpPr>
          <p:cNvPr id="5" name="Content Placeholder 4"/>
          <p:cNvSpPr>
            <a:spLocks noGrp="1"/>
          </p:cNvSpPr>
          <p:nvPr>
            <p:ph sz="half" idx="1"/>
          </p:nvPr>
        </p:nvSpPr>
        <p:spPr>
          <a:xfrm>
            <a:off x="2435087" y="2544417"/>
            <a:ext cx="4472610" cy="4129762"/>
          </a:xfrm>
          <a:solidFill>
            <a:schemeClr val="accent1">
              <a:lumMod val="20000"/>
              <a:lumOff val="80000"/>
            </a:schemeClr>
          </a:solidFill>
        </p:spPr>
        <p:txBody>
          <a:bodyPr>
            <a:normAutofit fontScale="70000" lnSpcReduction="20000"/>
          </a:bodyPr>
          <a:lstStyle/>
          <a:p>
            <a:pPr marL="0" indent="0" algn="ctr">
              <a:buNone/>
            </a:pPr>
            <a:r>
              <a:rPr lang="en-US" sz="5200" b="1" u="sng" dirty="0" smtClean="0"/>
              <a:t>Kitwood</a:t>
            </a:r>
          </a:p>
          <a:p>
            <a:pPr marL="0" indent="0" algn="ctr">
              <a:buNone/>
            </a:pPr>
            <a:r>
              <a:rPr lang="en-US" sz="4400" dirty="0" smtClean="0"/>
              <a:t>Pioneer </a:t>
            </a:r>
            <a:r>
              <a:rPr lang="en-US" sz="4400" dirty="0" smtClean="0"/>
              <a:t>in </a:t>
            </a:r>
            <a:r>
              <a:rPr lang="en-US" sz="4400" dirty="0" smtClean="0"/>
              <a:t>the </a:t>
            </a:r>
            <a:endParaRPr lang="en-US" sz="4400" dirty="0" smtClean="0"/>
          </a:p>
          <a:p>
            <a:pPr marL="0" indent="0" algn="ctr">
              <a:buNone/>
            </a:pPr>
            <a:r>
              <a:rPr lang="en-US" sz="4400" dirty="0" smtClean="0"/>
              <a:t>Field </a:t>
            </a:r>
            <a:r>
              <a:rPr lang="en-US" sz="4400" dirty="0" smtClean="0"/>
              <a:t>of Dementia Care</a:t>
            </a:r>
            <a:endParaRPr lang="en-US" sz="4400" dirty="0"/>
          </a:p>
          <a:p>
            <a:pPr marL="0" indent="0">
              <a:buNone/>
            </a:pPr>
            <a:endParaRPr lang="en-US" sz="2400" b="1" dirty="0">
              <a:solidFill>
                <a:srgbClr val="C00000"/>
              </a:solidFill>
            </a:endParaRPr>
          </a:p>
          <a:p>
            <a:pPr marL="0" indent="0" algn="ctr">
              <a:buNone/>
            </a:pPr>
            <a:r>
              <a:rPr lang="en-US" sz="3800" b="1" dirty="0">
                <a:solidFill>
                  <a:schemeClr val="accent1">
                    <a:lumMod val="50000"/>
                  </a:schemeClr>
                </a:solidFill>
              </a:rPr>
              <a:t>The experience of dementia will largely be determined by the physical and social environment</a:t>
            </a:r>
          </a:p>
          <a:p>
            <a:pPr marL="0" indent="0" algn="ctr">
              <a:buNone/>
            </a:pPr>
            <a:endParaRPr lang="en-US" sz="1000" b="1" dirty="0">
              <a:solidFill>
                <a:srgbClr val="C00000"/>
              </a:solidFill>
            </a:endParaRPr>
          </a:p>
          <a:p>
            <a:pPr marL="0" indent="0" algn="ctr">
              <a:buNone/>
            </a:pPr>
            <a:r>
              <a:rPr lang="en-US" sz="1800" dirty="0">
                <a:solidFill>
                  <a:prstClr val="black"/>
                </a:solidFill>
              </a:rPr>
              <a:t>(Dementia Reconsidered)</a:t>
            </a:r>
          </a:p>
          <a:p>
            <a:pPr marL="0" indent="0" algn="ctr">
              <a:buNone/>
            </a:pPr>
            <a:r>
              <a:rPr lang="pt-BR" b="1" dirty="0">
                <a:solidFill>
                  <a:srgbClr val="C00000"/>
                </a:solidFill>
                <a:latin typeface="Calibri" panose="020F0502020204030204" pitchFamily="34" charset="0"/>
              </a:rPr>
              <a:t/>
            </a:r>
            <a:br>
              <a:rPr lang="pt-BR" b="1" dirty="0">
                <a:solidFill>
                  <a:srgbClr val="C00000"/>
                </a:solidFill>
                <a:latin typeface="Calibri" panose="020F0502020204030204" pitchFamily="34" charset="0"/>
              </a:rPr>
            </a:br>
            <a:endParaRPr lang="en-US" dirty="0"/>
          </a:p>
        </p:txBody>
      </p:sp>
      <p:sp>
        <p:nvSpPr>
          <p:cNvPr id="6" name="Content Placeholder 5"/>
          <p:cNvSpPr>
            <a:spLocks noGrp="1"/>
          </p:cNvSpPr>
          <p:nvPr>
            <p:ph sz="half" idx="2"/>
          </p:nvPr>
        </p:nvSpPr>
        <p:spPr>
          <a:xfrm>
            <a:off x="7227642" y="2544418"/>
            <a:ext cx="4525616" cy="4129761"/>
          </a:xfrm>
          <a:solidFill>
            <a:schemeClr val="accent1">
              <a:lumMod val="20000"/>
              <a:lumOff val="80000"/>
            </a:schemeClr>
          </a:solidFill>
        </p:spPr>
        <p:txBody>
          <a:bodyPr>
            <a:normAutofit fontScale="70000" lnSpcReduction="20000"/>
          </a:bodyPr>
          <a:lstStyle/>
          <a:p>
            <a:pPr marL="0" indent="0" algn="ctr">
              <a:buNone/>
            </a:pPr>
            <a:r>
              <a:rPr lang="en-US" sz="5200" b="1" u="sng" dirty="0" smtClean="0"/>
              <a:t>Montessori</a:t>
            </a:r>
          </a:p>
          <a:p>
            <a:pPr marL="0" indent="0" algn="ctr">
              <a:buNone/>
            </a:pPr>
            <a:r>
              <a:rPr lang="en-US" sz="4400" dirty="0" smtClean="0"/>
              <a:t>Pioneer in the </a:t>
            </a:r>
          </a:p>
          <a:p>
            <a:pPr marL="0" indent="0" algn="ctr">
              <a:buNone/>
            </a:pPr>
            <a:r>
              <a:rPr lang="en-US" sz="4400" dirty="0" smtClean="0"/>
              <a:t>Field of Education</a:t>
            </a:r>
            <a:endParaRPr lang="en-US" sz="4400" dirty="0"/>
          </a:p>
          <a:p>
            <a:pPr marL="0" indent="0">
              <a:buNone/>
            </a:pPr>
            <a:endParaRPr lang="en-US" dirty="0" smtClean="0"/>
          </a:p>
          <a:p>
            <a:pPr marL="0" indent="0" algn="ctr">
              <a:buNone/>
            </a:pPr>
            <a:r>
              <a:rPr lang="en-US" sz="3800" b="1" dirty="0">
                <a:solidFill>
                  <a:schemeClr val="accent1">
                    <a:lumMod val="50000"/>
                  </a:schemeClr>
                </a:solidFill>
              </a:rPr>
              <a:t>“The child can only develop fully by means of experience in his environment.”  </a:t>
            </a:r>
            <a:endParaRPr lang="en-US" b="1" dirty="0" smtClean="0">
              <a:solidFill>
                <a:schemeClr val="accent1">
                  <a:lumMod val="50000"/>
                </a:schemeClr>
              </a:solidFill>
            </a:endParaRPr>
          </a:p>
          <a:p>
            <a:pPr marL="0" indent="0">
              <a:buNone/>
            </a:pPr>
            <a:endParaRPr lang="en-US" sz="900" b="1" dirty="0">
              <a:solidFill>
                <a:srgbClr val="C00000"/>
              </a:solidFill>
            </a:endParaRPr>
          </a:p>
          <a:p>
            <a:pPr marL="0" indent="0" algn="ctr">
              <a:buNone/>
            </a:pPr>
            <a:r>
              <a:rPr lang="en-US" sz="1800" dirty="0"/>
              <a:t>(The Absorbent Mind)</a:t>
            </a:r>
          </a:p>
        </p:txBody>
      </p:sp>
      <p:sp>
        <p:nvSpPr>
          <p:cNvPr id="2" name="TextBox 1"/>
          <p:cNvSpPr txBox="1"/>
          <p:nvPr/>
        </p:nvSpPr>
        <p:spPr>
          <a:xfrm>
            <a:off x="2435087" y="-65314"/>
            <a:ext cx="9056914" cy="923330"/>
          </a:xfrm>
          <a:prstGeom prst="rect">
            <a:avLst/>
          </a:prstGeom>
          <a:noFill/>
        </p:spPr>
        <p:txBody>
          <a:bodyPr wrap="square" rtlCol="0">
            <a:spAutoFit/>
          </a:bodyPr>
          <a:lstStyle/>
          <a:p>
            <a:r>
              <a:rPr lang="en-US" sz="5400" b="1" u="sng"/>
              <a:t>THE PREPARED ENVIRONMENT</a:t>
            </a:r>
            <a:endParaRPr lang="en-US" sz="5400" dirty="0"/>
          </a:p>
        </p:txBody>
      </p:sp>
    </p:spTree>
    <p:extLst>
      <p:ext uri="{BB962C8B-B14F-4D97-AF65-F5344CB8AC3E}">
        <p14:creationId xmlns:p14="http://schemas.microsoft.com/office/powerpoint/2010/main" val="23548970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1"/>
            <a:ext cx="9678026" cy="1716486"/>
          </a:xfrm>
        </p:spPr>
        <p:txBody>
          <a:bodyPr>
            <a:noAutofit/>
          </a:bodyPr>
          <a:lstStyle/>
          <a:p>
            <a:pPr marL="0" indent="0" algn="ctr"/>
            <a:r>
              <a:rPr lang="en-US" sz="6000" b="1" dirty="0" smtClean="0">
                <a:solidFill>
                  <a:schemeClr val="accent1">
                    <a:lumMod val="50000"/>
                  </a:schemeClr>
                </a:solidFill>
                <a:latin typeface="+mn-lt"/>
              </a:rPr>
              <a:t>Women &amp; Men </a:t>
            </a:r>
            <a:r>
              <a:rPr lang="en-US" sz="6000" b="1" dirty="0" smtClean="0">
                <a:solidFill>
                  <a:schemeClr val="accent1">
                    <a:lumMod val="50000"/>
                  </a:schemeClr>
                </a:solidFill>
                <a:latin typeface="+mn-lt"/>
              </a:rPr>
              <a:t/>
            </a:r>
            <a:br>
              <a:rPr lang="en-US" sz="6000" b="1" dirty="0" smtClean="0">
                <a:solidFill>
                  <a:schemeClr val="accent1">
                    <a:lumMod val="50000"/>
                  </a:schemeClr>
                </a:solidFill>
                <a:latin typeface="+mn-lt"/>
              </a:rPr>
            </a:br>
            <a:r>
              <a:rPr lang="en-US" sz="6000" b="1" dirty="0" smtClean="0">
                <a:solidFill>
                  <a:schemeClr val="accent1">
                    <a:lumMod val="50000"/>
                  </a:schemeClr>
                </a:solidFill>
                <a:latin typeface="+mn-lt"/>
              </a:rPr>
              <a:t>For </a:t>
            </a:r>
            <a:r>
              <a:rPr lang="en-US" sz="6000" b="1" dirty="0">
                <a:solidFill>
                  <a:schemeClr val="accent1">
                    <a:lumMod val="50000"/>
                  </a:schemeClr>
                </a:solidFill>
                <a:latin typeface="+mn-lt"/>
              </a:rPr>
              <a:t>&amp;</a:t>
            </a:r>
            <a:r>
              <a:rPr lang="en-US" sz="6000" b="1" dirty="0" smtClean="0">
                <a:solidFill>
                  <a:schemeClr val="accent1">
                    <a:lumMod val="50000"/>
                  </a:schemeClr>
                </a:solidFill>
                <a:latin typeface="+mn-lt"/>
              </a:rPr>
              <a:t> With </a:t>
            </a:r>
            <a:r>
              <a:rPr lang="en-US" sz="6000" b="1" dirty="0" smtClean="0">
                <a:solidFill>
                  <a:schemeClr val="accent1">
                    <a:lumMod val="50000"/>
                  </a:schemeClr>
                </a:solidFill>
                <a:latin typeface="+mn-lt"/>
              </a:rPr>
              <a:t>Others</a:t>
            </a:r>
            <a:endParaRPr lang="en-US" sz="6000" b="1" dirty="0">
              <a:solidFill>
                <a:schemeClr val="accent1">
                  <a:lumMod val="50000"/>
                </a:schemeClr>
              </a:solidFill>
              <a:latin typeface="+mn-lt"/>
            </a:endParaRPr>
          </a:p>
        </p:txBody>
      </p:sp>
      <p:sp>
        <p:nvSpPr>
          <p:cNvPr id="3" name="Content Placeholder 2"/>
          <p:cNvSpPr>
            <a:spLocks noGrp="1"/>
          </p:cNvSpPr>
          <p:nvPr>
            <p:ph idx="1"/>
          </p:nvPr>
        </p:nvSpPr>
        <p:spPr>
          <a:xfrm>
            <a:off x="2323473" y="1716487"/>
            <a:ext cx="9678027" cy="5140014"/>
          </a:xfrm>
        </p:spPr>
        <p:txBody>
          <a:bodyPr>
            <a:normAutofit/>
          </a:bodyPr>
          <a:lstStyle/>
          <a:p>
            <a:pPr marL="0" indent="0" algn="ctr">
              <a:buNone/>
            </a:pPr>
            <a:r>
              <a:rPr lang="en-US" dirty="0" smtClean="0"/>
              <a:t>The Montessori approach, </a:t>
            </a:r>
            <a:r>
              <a:rPr lang="en-US" dirty="0" smtClean="0"/>
              <a:t>once </a:t>
            </a:r>
            <a:r>
              <a:rPr lang="en-US" dirty="0" smtClean="0"/>
              <a:t>used only for </a:t>
            </a:r>
            <a:r>
              <a:rPr lang="en-US" dirty="0" smtClean="0"/>
              <a:t>children, </a:t>
            </a:r>
            <a:endParaRPr lang="en-US" dirty="0" smtClean="0"/>
          </a:p>
          <a:p>
            <a:pPr marL="0" indent="0" algn="ctr">
              <a:buNone/>
            </a:pPr>
            <a:r>
              <a:rPr lang="en-US" dirty="0" smtClean="0"/>
              <a:t>can </a:t>
            </a:r>
            <a:r>
              <a:rPr lang="en-US" dirty="0" smtClean="0"/>
              <a:t>help the </a:t>
            </a:r>
            <a:r>
              <a:rPr lang="en-US" dirty="0"/>
              <a:t>often misunderstood and </a:t>
            </a:r>
            <a:r>
              <a:rPr lang="en-US" dirty="0" smtClean="0"/>
              <a:t>marginalized-</a:t>
            </a:r>
          </a:p>
          <a:p>
            <a:pPr marL="0" indent="0" algn="ctr">
              <a:buNone/>
            </a:pPr>
            <a:r>
              <a:rPr lang="en-US" dirty="0" smtClean="0"/>
              <a:t>Elders and people with dementia</a:t>
            </a:r>
            <a:r>
              <a:rPr lang="en-US" dirty="0"/>
              <a:t>.</a:t>
            </a:r>
            <a:r>
              <a:rPr lang="en-US" dirty="0" smtClean="0"/>
              <a:t> </a:t>
            </a: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606" y="3284202"/>
            <a:ext cx="4419760" cy="3312894"/>
          </a:xfrm>
          <a:prstGeom prst="rect">
            <a:avLst/>
          </a:prstGeom>
          <a:ln w="76200">
            <a:solidFill>
              <a:schemeClr val="accent1">
                <a:lumMod val="50000"/>
              </a:schemeClr>
            </a:solidFill>
          </a:ln>
        </p:spPr>
      </p:pic>
    </p:spTree>
    <p:extLst>
      <p:ext uri="{BB962C8B-B14F-4D97-AF65-F5344CB8AC3E}">
        <p14:creationId xmlns:p14="http://schemas.microsoft.com/office/powerpoint/2010/main" val="279170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209549"/>
            <a:ext cx="9658976" cy="1428750"/>
          </a:xfrm>
        </p:spPr>
        <p:txBody>
          <a:bodyPr>
            <a:noAutofit/>
          </a:bodyPr>
          <a:lstStyle/>
          <a:p>
            <a:pPr marL="0" indent="0" algn="ctr"/>
            <a:r>
              <a:rPr lang="en-US" sz="6000" b="1" dirty="0" err="1" smtClean="0">
                <a:solidFill>
                  <a:schemeClr val="accent1">
                    <a:lumMod val="50000"/>
                  </a:schemeClr>
                </a:solidFill>
                <a:latin typeface="+mn-lt"/>
              </a:rPr>
              <a:t>Cura</a:t>
            </a:r>
            <a:r>
              <a:rPr lang="en-US" sz="6000" b="1" dirty="0" smtClean="0">
                <a:solidFill>
                  <a:schemeClr val="accent1">
                    <a:lumMod val="50000"/>
                  </a:schemeClr>
                </a:solidFill>
                <a:latin typeface="+mn-lt"/>
              </a:rPr>
              <a:t> </a:t>
            </a:r>
            <a:r>
              <a:rPr lang="en-US" sz="6000" b="1" dirty="0" err="1" smtClean="0">
                <a:solidFill>
                  <a:schemeClr val="accent1">
                    <a:lumMod val="50000"/>
                  </a:schemeClr>
                </a:solidFill>
                <a:latin typeface="+mn-lt"/>
              </a:rPr>
              <a:t>Personalis</a:t>
            </a:r>
            <a:endParaRPr lang="en-US" sz="6000" b="1" dirty="0">
              <a:solidFill>
                <a:schemeClr val="accent1">
                  <a:lumMod val="50000"/>
                </a:schemeClr>
              </a:solidFill>
              <a:latin typeface="+mn-lt"/>
            </a:endParaRPr>
          </a:p>
        </p:txBody>
      </p:sp>
      <p:sp>
        <p:nvSpPr>
          <p:cNvPr id="3" name="Content Placeholder 2"/>
          <p:cNvSpPr>
            <a:spLocks noGrp="1"/>
          </p:cNvSpPr>
          <p:nvPr>
            <p:ph idx="1"/>
          </p:nvPr>
        </p:nvSpPr>
        <p:spPr>
          <a:xfrm>
            <a:off x="2323473" y="876300"/>
            <a:ext cx="9658977" cy="5981699"/>
          </a:xfrm>
        </p:spPr>
        <p:txBody>
          <a:bodyPr>
            <a:normAutofit/>
          </a:bodyPr>
          <a:lstStyle/>
          <a:p>
            <a:pPr marL="0" indent="0" algn="ctr">
              <a:buNone/>
            </a:pPr>
            <a:r>
              <a:rPr lang="en-US" sz="3600" b="1" dirty="0" smtClean="0"/>
              <a:t>“Care </a:t>
            </a:r>
            <a:r>
              <a:rPr lang="en-US" sz="3600" b="1" dirty="0"/>
              <a:t>for the individual person</a:t>
            </a:r>
            <a:r>
              <a:rPr lang="en-US" sz="3600" b="1" dirty="0" smtClean="0"/>
              <a:t>.”</a:t>
            </a:r>
          </a:p>
          <a:p>
            <a:pPr marL="0" indent="0" algn="ctr">
              <a:buNone/>
            </a:pPr>
            <a:r>
              <a:rPr lang="en-US" sz="4000" dirty="0" smtClean="0"/>
              <a:t> </a:t>
            </a:r>
            <a:r>
              <a:rPr lang="en-US" sz="4000" dirty="0" smtClean="0"/>
              <a:t>From </a:t>
            </a:r>
            <a:r>
              <a:rPr lang="en-US" sz="4000" dirty="0" smtClean="0"/>
              <a:t>cradle to grave-</a:t>
            </a:r>
          </a:p>
          <a:p>
            <a:pPr marL="0" indent="0" algn="ctr">
              <a:buNone/>
            </a:pPr>
            <a:r>
              <a:rPr lang="en-US" sz="4000" dirty="0" smtClean="0"/>
              <a:t>Respect the person, recognize their potential.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944" y="3122327"/>
            <a:ext cx="4360033" cy="3560693"/>
          </a:xfrm>
          <a:prstGeom prst="rect">
            <a:avLst/>
          </a:prstGeom>
          <a:ln w="76200">
            <a:solidFill>
              <a:schemeClr val="accent1">
                <a:lumMod val="50000"/>
              </a:schemeClr>
            </a:solidFill>
          </a:ln>
        </p:spPr>
      </p:pic>
    </p:spTree>
    <p:extLst>
      <p:ext uri="{BB962C8B-B14F-4D97-AF65-F5344CB8AC3E}">
        <p14:creationId xmlns:p14="http://schemas.microsoft.com/office/powerpoint/2010/main" val="40083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304800"/>
            <a:ext cx="9678026" cy="1419069"/>
          </a:xfrm>
        </p:spPr>
        <p:txBody>
          <a:bodyPr>
            <a:noAutofit/>
          </a:bodyPr>
          <a:lstStyle/>
          <a:p>
            <a:pPr marL="0" indent="0" algn="ctr"/>
            <a:r>
              <a:rPr lang="en-US" sz="6000" b="1" dirty="0" smtClean="0">
                <a:solidFill>
                  <a:schemeClr val="accent1">
                    <a:lumMod val="50000"/>
                  </a:schemeClr>
                </a:solidFill>
                <a:latin typeface="+mn-lt"/>
              </a:rPr>
              <a:t>Unity of Heart, Mind, </a:t>
            </a:r>
            <a:r>
              <a:rPr lang="en-US" sz="6000" b="1" dirty="0" smtClean="0">
                <a:solidFill>
                  <a:schemeClr val="accent1">
                    <a:lumMod val="50000"/>
                  </a:schemeClr>
                </a:solidFill>
                <a:latin typeface="+mn-lt"/>
              </a:rPr>
              <a:t>&amp; </a:t>
            </a:r>
            <a:r>
              <a:rPr lang="en-US" sz="6000" b="1" dirty="0" smtClean="0">
                <a:solidFill>
                  <a:schemeClr val="accent1">
                    <a:lumMod val="50000"/>
                  </a:schemeClr>
                </a:solidFill>
                <a:latin typeface="+mn-lt"/>
              </a:rPr>
              <a:t>Soul</a:t>
            </a:r>
            <a:endParaRPr lang="en-US" sz="6000" b="1" dirty="0">
              <a:solidFill>
                <a:schemeClr val="accent1">
                  <a:lumMod val="50000"/>
                </a:schemeClr>
              </a:solidFill>
              <a:latin typeface="+mn-lt"/>
            </a:endParaRPr>
          </a:p>
        </p:txBody>
      </p:sp>
      <p:sp>
        <p:nvSpPr>
          <p:cNvPr id="3" name="Content Placeholder 2"/>
          <p:cNvSpPr>
            <a:spLocks noGrp="1"/>
          </p:cNvSpPr>
          <p:nvPr>
            <p:ph idx="1"/>
          </p:nvPr>
        </p:nvSpPr>
        <p:spPr>
          <a:xfrm>
            <a:off x="2323473" y="2000250"/>
            <a:ext cx="9678027" cy="4857749"/>
          </a:xfrm>
        </p:spPr>
        <p:txBody>
          <a:bodyPr>
            <a:normAutofit lnSpcReduction="10000"/>
          </a:bodyPr>
          <a:lstStyle/>
          <a:p>
            <a:pPr marL="0" indent="0" algn="ctr">
              <a:buNone/>
            </a:pPr>
            <a:r>
              <a:rPr lang="en-US" sz="4000" dirty="0" smtClean="0">
                <a:solidFill>
                  <a:schemeClr val="accent1">
                    <a:lumMod val="75000"/>
                  </a:schemeClr>
                </a:solidFill>
              </a:rPr>
              <a:t>Responding to our f</a:t>
            </a:r>
            <a:r>
              <a:rPr lang="en-US" sz="4000" dirty="0" smtClean="0">
                <a:solidFill>
                  <a:schemeClr val="accent1">
                    <a:lumMod val="75000"/>
                  </a:schemeClr>
                </a:solidFill>
              </a:rPr>
              <a:t>undamental human needs </a:t>
            </a:r>
          </a:p>
          <a:p>
            <a:pPr marL="0" indent="0" algn="ctr">
              <a:buNone/>
            </a:pPr>
            <a:r>
              <a:rPr lang="en-US" sz="4000" dirty="0" smtClean="0">
                <a:solidFill>
                  <a:schemeClr val="accent1">
                    <a:lumMod val="75000"/>
                  </a:schemeClr>
                </a:solidFill>
              </a:rPr>
              <a:t>(physical</a:t>
            </a:r>
            <a:r>
              <a:rPr lang="en-US" sz="4000" dirty="0" smtClean="0">
                <a:solidFill>
                  <a:schemeClr val="accent1">
                    <a:lumMod val="75000"/>
                  </a:schemeClr>
                </a:solidFill>
              </a:rPr>
              <a:t>, spiritual, emotional, </a:t>
            </a:r>
            <a:r>
              <a:rPr lang="en-US" sz="4000" dirty="0" smtClean="0">
                <a:solidFill>
                  <a:schemeClr val="accent1">
                    <a:lumMod val="75000"/>
                  </a:schemeClr>
                </a:solidFill>
              </a:rPr>
              <a:t>cognitive)</a:t>
            </a:r>
          </a:p>
          <a:p>
            <a:pPr marL="0" indent="0" algn="ctr">
              <a:buNone/>
            </a:pPr>
            <a:endParaRPr lang="en-US" dirty="0"/>
          </a:p>
          <a:p>
            <a:pPr marL="0" indent="0" algn="ctr">
              <a:buNone/>
            </a:pPr>
            <a:r>
              <a:rPr lang="en-US" sz="3600" b="1" dirty="0">
                <a:solidFill>
                  <a:schemeClr val="bg2">
                    <a:lumMod val="10000"/>
                  </a:schemeClr>
                </a:solidFill>
                <a:latin typeface="Arial Narrow"/>
                <a:ea typeface="Arial Narrow"/>
                <a:cs typeface="Arial Narrow"/>
                <a:sym typeface="Arial Narrow"/>
              </a:rPr>
              <a:t>A human being would certainly not grow to be seventy or eighty years old if this longevity had no meaning for the species.  The afternoon of human life must also have a significance of its own and cannot be merely a pitiful appendage to life’s morning.” </a:t>
            </a:r>
          </a:p>
          <a:p>
            <a:pPr marL="0" indent="0" algn="r">
              <a:buNone/>
            </a:pPr>
            <a:r>
              <a:rPr lang="en-US" sz="1800" b="1" dirty="0">
                <a:solidFill>
                  <a:schemeClr val="bg2">
                    <a:lumMod val="10000"/>
                  </a:schemeClr>
                </a:solidFill>
                <a:latin typeface="Arial Narrow"/>
                <a:sym typeface="Arial Narrow"/>
              </a:rPr>
              <a:t>~</a:t>
            </a:r>
            <a:r>
              <a:rPr lang="en-US" sz="1800" dirty="0">
                <a:solidFill>
                  <a:schemeClr val="bg2">
                    <a:lumMod val="10000"/>
                  </a:schemeClr>
                </a:solidFill>
                <a:latin typeface="Arial Narrow"/>
                <a:ea typeface="Arial Narrow"/>
                <a:cs typeface="Arial Narrow"/>
                <a:sym typeface="Arial Narrow"/>
              </a:rPr>
              <a:t> Carl Jung</a:t>
            </a:r>
            <a:endParaRPr lang="en-US" sz="1800" b="1" dirty="0">
              <a:solidFill>
                <a:schemeClr val="bg2">
                  <a:lumMod val="10000"/>
                </a:schemeClr>
              </a:solidFill>
            </a:endParaRPr>
          </a:p>
          <a:p>
            <a:pPr marL="0" indent="0" algn="ctr">
              <a:buNone/>
            </a:pPr>
            <a:endParaRPr lang="en-US" dirty="0"/>
          </a:p>
        </p:txBody>
      </p:sp>
    </p:spTree>
    <p:extLst>
      <p:ext uri="{BB962C8B-B14F-4D97-AF65-F5344CB8AC3E}">
        <p14:creationId xmlns:p14="http://schemas.microsoft.com/office/powerpoint/2010/main" val="320860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1"/>
            <a:ext cx="9360525" cy="1499016"/>
          </a:xfrm>
        </p:spPr>
        <p:txBody>
          <a:bodyPr>
            <a:noAutofit/>
          </a:bodyPr>
          <a:lstStyle/>
          <a:p>
            <a:pPr marL="0" indent="0" algn="ctr"/>
            <a:r>
              <a:rPr lang="en-US" sz="6000" b="1" dirty="0" smtClean="0">
                <a:solidFill>
                  <a:schemeClr val="accent1">
                    <a:lumMod val="50000"/>
                  </a:schemeClr>
                </a:solidFill>
                <a:latin typeface="+mn-lt"/>
              </a:rPr>
              <a:t>Ad </a:t>
            </a:r>
            <a:r>
              <a:rPr lang="en-US" sz="6000" b="1" dirty="0" err="1" smtClean="0">
                <a:solidFill>
                  <a:schemeClr val="accent1">
                    <a:lumMod val="50000"/>
                  </a:schemeClr>
                </a:solidFill>
                <a:latin typeface="+mn-lt"/>
              </a:rPr>
              <a:t>Majorem</a:t>
            </a:r>
            <a:r>
              <a:rPr lang="en-US" sz="6000" b="1" dirty="0" smtClean="0">
                <a:solidFill>
                  <a:schemeClr val="accent1">
                    <a:lumMod val="50000"/>
                  </a:schemeClr>
                </a:solidFill>
                <a:latin typeface="+mn-lt"/>
              </a:rPr>
              <a:t> Dei </a:t>
            </a:r>
            <a:r>
              <a:rPr lang="en-US" sz="6000" b="1" dirty="0" err="1" smtClean="0">
                <a:solidFill>
                  <a:schemeClr val="accent1">
                    <a:lumMod val="50000"/>
                  </a:schemeClr>
                </a:solidFill>
                <a:latin typeface="+mn-lt"/>
              </a:rPr>
              <a:t>Gloriam</a:t>
            </a:r>
            <a:endParaRPr lang="en-US" sz="6000" b="1" dirty="0">
              <a:solidFill>
                <a:schemeClr val="accent1">
                  <a:lumMod val="50000"/>
                </a:schemeClr>
              </a:solidFill>
              <a:latin typeface="+mn-lt"/>
            </a:endParaRPr>
          </a:p>
        </p:txBody>
      </p:sp>
      <p:sp>
        <p:nvSpPr>
          <p:cNvPr id="3" name="Content Placeholder 2"/>
          <p:cNvSpPr>
            <a:spLocks noGrp="1"/>
          </p:cNvSpPr>
          <p:nvPr>
            <p:ph idx="1"/>
          </p:nvPr>
        </p:nvSpPr>
        <p:spPr>
          <a:xfrm>
            <a:off x="2323473" y="1257300"/>
            <a:ext cx="9639927" cy="5600699"/>
          </a:xfrm>
        </p:spPr>
        <p:txBody>
          <a:bodyPr>
            <a:normAutofit/>
          </a:bodyPr>
          <a:lstStyle/>
          <a:p>
            <a:pPr marL="0" indent="0" algn="ctr">
              <a:buNone/>
            </a:pPr>
            <a:r>
              <a:rPr lang="en-US" sz="4400" dirty="0" smtClean="0"/>
              <a:t>For </a:t>
            </a:r>
            <a:r>
              <a:rPr lang="en-US" sz="4400" dirty="0"/>
              <a:t>the Greater Glory of God </a:t>
            </a:r>
            <a:endParaRPr lang="en-US" dirty="0" smtClean="0"/>
          </a:p>
          <a:p>
            <a:pPr marL="0" indent="0" algn="ctr">
              <a:buNone/>
            </a:pPr>
            <a:endParaRPr lang="en-US" dirty="0" smtClean="0"/>
          </a:p>
          <a:p>
            <a:pPr marL="0" indent="0" algn="ctr">
              <a:buNone/>
            </a:pPr>
            <a:r>
              <a:rPr lang="en-US" dirty="0" smtClean="0"/>
              <a:t>					</a:t>
            </a:r>
            <a:r>
              <a:rPr lang="en-US" sz="3600" dirty="0" smtClean="0"/>
              <a:t>Allowing </a:t>
            </a:r>
            <a:r>
              <a:rPr lang="en-US" sz="3600" dirty="0"/>
              <a:t>HIM </a:t>
            </a:r>
            <a:r>
              <a:rPr lang="en-US" sz="3600" dirty="0" smtClean="0"/>
              <a:t>to lead</a:t>
            </a:r>
            <a:r>
              <a:rPr lang="en-US" sz="3600" dirty="0"/>
              <a:t>, </a:t>
            </a:r>
            <a:r>
              <a:rPr lang="en-US" sz="3600" dirty="0" smtClean="0"/>
              <a:t>								</a:t>
            </a:r>
          </a:p>
          <a:p>
            <a:pPr marL="0" indent="0" algn="ctr">
              <a:buNone/>
            </a:pPr>
            <a:r>
              <a:rPr lang="en-US" sz="3600" dirty="0"/>
              <a:t>	</a:t>
            </a:r>
            <a:r>
              <a:rPr lang="en-US" sz="3600" dirty="0" smtClean="0"/>
              <a:t>		           following </a:t>
            </a:r>
            <a:r>
              <a:rPr lang="en-US" sz="3600" dirty="0"/>
              <a:t>HIS path.</a:t>
            </a:r>
          </a:p>
          <a:p>
            <a:pPr marL="0" indent="0" algn="ctr">
              <a:buNone/>
            </a:pPr>
            <a:r>
              <a:rPr lang="en-US" sz="3600" dirty="0" smtClean="0"/>
              <a:t>					</a:t>
            </a:r>
          </a:p>
          <a:p>
            <a:pPr marL="0" indent="0" algn="ctr">
              <a:buNone/>
            </a:pPr>
            <a:r>
              <a:rPr lang="en-US" sz="3600" dirty="0"/>
              <a:t>	</a:t>
            </a:r>
            <a:r>
              <a:rPr lang="en-US" sz="3600" dirty="0" smtClean="0"/>
              <a:t>			   We </a:t>
            </a:r>
            <a:r>
              <a:rPr lang="en-US" sz="3600" dirty="0"/>
              <a:t>never walk alone!</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943" y="2065986"/>
            <a:ext cx="3408757" cy="4544364"/>
          </a:xfrm>
          <a:prstGeom prst="rect">
            <a:avLst/>
          </a:prstGeom>
          <a:ln w="76200">
            <a:solidFill>
              <a:schemeClr val="accent1">
                <a:lumMod val="50000"/>
              </a:schemeClr>
            </a:solidFill>
          </a:ln>
        </p:spPr>
      </p:pic>
    </p:spTree>
    <p:extLst>
      <p:ext uri="{BB962C8B-B14F-4D97-AF65-F5344CB8AC3E}">
        <p14:creationId xmlns:p14="http://schemas.microsoft.com/office/powerpoint/2010/main" val="27745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474" y="1"/>
            <a:ext cx="9697076" cy="1866900"/>
          </a:xfrm>
        </p:spPr>
        <p:txBody>
          <a:bodyPr>
            <a:noAutofit/>
          </a:bodyPr>
          <a:lstStyle/>
          <a:p>
            <a:pPr marL="0" indent="0" algn="ctr"/>
            <a:r>
              <a:rPr lang="en-US" sz="6000" b="1" dirty="0" smtClean="0">
                <a:solidFill>
                  <a:schemeClr val="accent1">
                    <a:lumMod val="50000"/>
                  </a:schemeClr>
                </a:solidFill>
                <a:latin typeface="+mn-lt"/>
              </a:rPr>
              <a:t>Forming &amp; Educating </a:t>
            </a:r>
            <a:br>
              <a:rPr lang="en-US" sz="6000" b="1" dirty="0" smtClean="0">
                <a:solidFill>
                  <a:schemeClr val="accent1">
                    <a:lumMod val="50000"/>
                  </a:schemeClr>
                </a:solidFill>
                <a:latin typeface="+mn-lt"/>
              </a:rPr>
            </a:br>
            <a:r>
              <a:rPr lang="en-US" sz="6000" b="1" dirty="0" smtClean="0">
                <a:solidFill>
                  <a:schemeClr val="accent1">
                    <a:lumMod val="50000"/>
                  </a:schemeClr>
                </a:solidFill>
                <a:latin typeface="+mn-lt"/>
              </a:rPr>
              <a:t>Agents of Change</a:t>
            </a:r>
            <a:endParaRPr lang="en-US" sz="6000" b="1" dirty="0">
              <a:solidFill>
                <a:schemeClr val="accent1">
                  <a:lumMod val="50000"/>
                </a:schemeClr>
              </a:solidFill>
              <a:latin typeface="+mn-lt"/>
            </a:endParaRPr>
          </a:p>
        </p:txBody>
      </p:sp>
      <p:sp>
        <p:nvSpPr>
          <p:cNvPr id="3" name="Content Placeholder 2"/>
          <p:cNvSpPr>
            <a:spLocks noGrp="1"/>
          </p:cNvSpPr>
          <p:nvPr>
            <p:ph idx="1"/>
          </p:nvPr>
        </p:nvSpPr>
        <p:spPr>
          <a:xfrm>
            <a:off x="2323473" y="1866901"/>
            <a:ext cx="9697077" cy="4991098"/>
          </a:xfrm>
        </p:spPr>
        <p:txBody>
          <a:bodyPr>
            <a:normAutofit/>
          </a:bodyPr>
          <a:lstStyle/>
          <a:p>
            <a:pPr marL="0" indent="0" algn="ctr">
              <a:buNone/>
            </a:pPr>
            <a:r>
              <a:rPr lang="en-US" dirty="0" smtClean="0"/>
              <a:t>Teaching </a:t>
            </a:r>
            <a:r>
              <a:rPr lang="en-US" dirty="0" smtClean="0"/>
              <a:t>caregivers</a:t>
            </a:r>
            <a:endParaRPr lang="en-US" dirty="0" smtClean="0"/>
          </a:p>
          <a:p>
            <a:pPr marL="0" indent="0" algn="ctr">
              <a:buNone/>
            </a:pPr>
            <a:r>
              <a:rPr lang="en-US" dirty="0" smtClean="0"/>
              <a:t> Reflecting </a:t>
            </a:r>
            <a:r>
              <a:rPr lang="en-US" dirty="0" smtClean="0"/>
              <a:t>a deep respect </a:t>
            </a:r>
            <a:r>
              <a:rPr lang="en-US" dirty="0" smtClean="0"/>
              <a:t>for </a:t>
            </a:r>
            <a:r>
              <a:rPr lang="en-US" dirty="0" smtClean="0"/>
              <a:t>individuals</a:t>
            </a:r>
            <a:endParaRPr lang="en-US" dirty="0" smtClean="0"/>
          </a:p>
          <a:p>
            <a:pPr marL="0" indent="0" algn="ctr">
              <a:buNone/>
            </a:pPr>
            <a:r>
              <a:rPr lang="en-US" dirty="0" smtClean="0"/>
              <a:t>Honoring </a:t>
            </a:r>
            <a:r>
              <a:rPr lang="en-US" dirty="0" smtClean="0"/>
              <a:t>fundamental </a:t>
            </a:r>
            <a:r>
              <a:rPr lang="en-US" dirty="0" smtClean="0"/>
              <a:t>human needs</a:t>
            </a:r>
          </a:p>
          <a:p>
            <a:pPr marL="0" indent="0" algn="ctr">
              <a:buNone/>
            </a:pPr>
            <a:r>
              <a:rPr lang="en-US" dirty="0"/>
              <a:t>R</a:t>
            </a:r>
            <a:r>
              <a:rPr lang="en-US" dirty="0" smtClean="0"/>
              <a:t>esponsible </a:t>
            </a:r>
            <a:r>
              <a:rPr lang="en-US" dirty="0"/>
              <a:t>action </a:t>
            </a:r>
            <a:r>
              <a:rPr lang="en-US" dirty="0" smtClean="0"/>
              <a:t>to better the lives of </a:t>
            </a:r>
            <a:r>
              <a:rPr lang="en-US" dirty="0" smtClean="0"/>
              <a:t>our aging population</a:t>
            </a: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4" y="3985684"/>
            <a:ext cx="2447926" cy="2714972"/>
          </a:xfrm>
          <a:prstGeom prst="rect">
            <a:avLst/>
          </a:prstGeom>
          <a:ln w="76200">
            <a:solidFill>
              <a:schemeClr val="accent1">
                <a:lumMod val="50000"/>
              </a:schemeClr>
            </a:solidFill>
          </a:ln>
        </p:spPr>
      </p:pic>
    </p:spTree>
    <p:extLst>
      <p:ext uri="{BB962C8B-B14F-4D97-AF65-F5344CB8AC3E}">
        <p14:creationId xmlns:p14="http://schemas.microsoft.com/office/powerpoint/2010/main" val="59694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U_PPTtemplate" id="{493A61BD-7838-424D-AC3B-FE1D9BA3543A}" vid="{BBA1A370-FB1C-9C4D-8DB0-813B0F033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xu-powerpoint-template2</Template>
  <TotalTime>100</TotalTime>
  <Words>317</Words>
  <Application>Microsoft Office PowerPoint</Application>
  <PresentationFormat>Widescreen</PresentationFormat>
  <Paragraphs>66</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Calibri Light</vt:lpstr>
      <vt:lpstr>Office Theme</vt:lpstr>
      <vt:lpstr>AFMIX  X CAPSTONE PROJECT </vt:lpstr>
      <vt:lpstr>Jesuit Values</vt:lpstr>
      <vt:lpstr>Magis</vt:lpstr>
      <vt:lpstr> is a Montessori term describing the classroom, home, or any place that helps the individual reach their full potential </vt:lpstr>
      <vt:lpstr>Women &amp; Men  For &amp; With Others</vt:lpstr>
      <vt:lpstr>Cura Personalis</vt:lpstr>
      <vt:lpstr>Unity of Heart, Mind, &amp; Soul</vt:lpstr>
      <vt:lpstr>Ad Majorem Dei Gloriam</vt:lpstr>
      <vt:lpstr>Forming &amp; Educating  Agents of Change</vt:lpstr>
      <vt:lpstr>PowerPoint Presentation</vt:lpstr>
      <vt:lpstr>PowerPoint Presentation</vt:lpstr>
    </vt:vector>
  </TitlesOfParts>
  <Company>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Farfsing, Kathleen</dc:creator>
  <cp:lastModifiedBy>Farfsing, Kathleen</cp:lastModifiedBy>
  <cp:revision>13</cp:revision>
  <cp:lastPrinted>2016-09-29T22:13:00Z</cp:lastPrinted>
  <dcterms:created xsi:type="dcterms:W3CDTF">2019-03-19T11:18:21Z</dcterms:created>
  <dcterms:modified xsi:type="dcterms:W3CDTF">2019-03-19T14:31:49Z</dcterms:modified>
</cp:coreProperties>
</file>