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72" r:id="rId1"/>
    <p:sldMasterId id="2147483684" r:id="rId2"/>
    <p:sldMasterId id="2147483696" r:id="rId3"/>
  </p:sldMasterIdLst>
  <p:notesMasterIdLst>
    <p:notesMasterId r:id="rId15"/>
  </p:notesMasterIdLst>
  <p:handoutMasterIdLst>
    <p:handoutMasterId r:id="rId16"/>
  </p:handoutMasterIdLst>
  <p:sldIdLst>
    <p:sldId id="259" r:id="rId4"/>
    <p:sldId id="270" r:id="rId5"/>
    <p:sldId id="260" r:id="rId6"/>
    <p:sldId id="262" r:id="rId7"/>
    <p:sldId id="263" r:id="rId8"/>
    <p:sldId id="264" r:id="rId9"/>
    <p:sldId id="265" r:id="rId10"/>
    <p:sldId id="266" r:id="rId11"/>
    <p:sldId id="267" r:id="rId12"/>
    <p:sldId id="261" r:id="rId13"/>
    <p:sldId id="269"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Lucida Grande" charset="0"/>
        <a:ea typeface="ＭＳ Ｐゴシック" charset="0"/>
        <a:cs typeface="Geneva" charset="0"/>
      </a:defRPr>
    </a:lvl1pPr>
    <a:lvl2pPr marL="457200" algn="l" defTabSz="457200" rtl="0" fontAlgn="base">
      <a:spcBef>
        <a:spcPct val="0"/>
      </a:spcBef>
      <a:spcAft>
        <a:spcPct val="0"/>
      </a:spcAft>
      <a:defRPr kern="1200">
        <a:solidFill>
          <a:schemeClr val="tx1"/>
        </a:solidFill>
        <a:latin typeface="Lucida Grande" charset="0"/>
        <a:ea typeface="ＭＳ Ｐゴシック" charset="0"/>
        <a:cs typeface="Geneva" charset="0"/>
      </a:defRPr>
    </a:lvl2pPr>
    <a:lvl3pPr marL="914400" algn="l" defTabSz="457200" rtl="0" fontAlgn="base">
      <a:spcBef>
        <a:spcPct val="0"/>
      </a:spcBef>
      <a:spcAft>
        <a:spcPct val="0"/>
      </a:spcAft>
      <a:defRPr kern="1200">
        <a:solidFill>
          <a:schemeClr val="tx1"/>
        </a:solidFill>
        <a:latin typeface="Lucida Grande" charset="0"/>
        <a:ea typeface="ＭＳ Ｐゴシック" charset="0"/>
        <a:cs typeface="Geneva" charset="0"/>
      </a:defRPr>
    </a:lvl3pPr>
    <a:lvl4pPr marL="1371600" algn="l" defTabSz="457200" rtl="0" fontAlgn="base">
      <a:spcBef>
        <a:spcPct val="0"/>
      </a:spcBef>
      <a:spcAft>
        <a:spcPct val="0"/>
      </a:spcAft>
      <a:defRPr kern="1200">
        <a:solidFill>
          <a:schemeClr val="tx1"/>
        </a:solidFill>
        <a:latin typeface="Lucida Grande" charset="0"/>
        <a:ea typeface="ＭＳ Ｐゴシック" charset="0"/>
        <a:cs typeface="Geneva" charset="0"/>
      </a:defRPr>
    </a:lvl4pPr>
    <a:lvl5pPr marL="1828800" algn="l" defTabSz="457200" rtl="0" fontAlgn="base">
      <a:spcBef>
        <a:spcPct val="0"/>
      </a:spcBef>
      <a:spcAft>
        <a:spcPct val="0"/>
      </a:spcAft>
      <a:defRPr kern="1200">
        <a:solidFill>
          <a:schemeClr val="tx1"/>
        </a:solidFill>
        <a:latin typeface="Lucida Grande" charset="0"/>
        <a:ea typeface="ＭＳ Ｐゴシック" charset="0"/>
        <a:cs typeface="Geneva" charset="0"/>
      </a:defRPr>
    </a:lvl5pPr>
    <a:lvl6pPr marL="2286000" algn="l" defTabSz="457200" rtl="0" eaLnBrk="1" latinLnBrk="0" hangingPunct="1">
      <a:defRPr kern="1200">
        <a:solidFill>
          <a:schemeClr val="tx1"/>
        </a:solidFill>
        <a:latin typeface="Lucida Grande" charset="0"/>
        <a:ea typeface="ＭＳ Ｐゴシック" charset="0"/>
        <a:cs typeface="Geneva" charset="0"/>
      </a:defRPr>
    </a:lvl6pPr>
    <a:lvl7pPr marL="2743200" algn="l" defTabSz="457200" rtl="0" eaLnBrk="1" latinLnBrk="0" hangingPunct="1">
      <a:defRPr kern="1200">
        <a:solidFill>
          <a:schemeClr val="tx1"/>
        </a:solidFill>
        <a:latin typeface="Lucida Grande" charset="0"/>
        <a:ea typeface="ＭＳ Ｐゴシック" charset="0"/>
        <a:cs typeface="Geneva" charset="0"/>
      </a:defRPr>
    </a:lvl7pPr>
    <a:lvl8pPr marL="3200400" algn="l" defTabSz="457200" rtl="0" eaLnBrk="1" latinLnBrk="0" hangingPunct="1">
      <a:defRPr kern="1200">
        <a:solidFill>
          <a:schemeClr val="tx1"/>
        </a:solidFill>
        <a:latin typeface="Lucida Grande" charset="0"/>
        <a:ea typeface="ＭＳ Ｐゴシック" charset="0"/>
        <a:cs typeface="Geneva" charset="0"/>
      </a:defRPr>
    </a:lvl8pPr>
    <a:lvl9pPr marL="3657600" algn="l" defTabSz="457200" rtl="0" eaLnBrk="1" latinLnBrk="0" hangingPunct="1">
      <a:defRPr kern="1200">
        <a:solidFill>
          <a:schemeClr val="tx1"/>
        </a:solidFill>
        <a:latin typeface="Lucida Grande" charset="0"/>
        <a:ea typeface="ＭＳ Ｐゴシック"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4"/>
    <p:restoredTop sz="94797"/>
  </p:normalViewPr>
  <p:slideViewPr>
    <p:cSldViewPr snapToGrid="0" snapToObjects="1">
      <p:cViewPr>
        <p:scale>
          <a:sx n="110" d="100"/>
          <a:sy n="110" d="100"/>
        </p:scale>
        <p:origin x="209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Geneva"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C9F3410-81F8-6A45-A35E-E685F0499225}" type="datetime1">
              <a:rPr lang="en-US" smtClean="0"/>
              <a:t>10/12/17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Geneva"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CE6D896-E5B5-614E-9EF4-1031CB56A7BA}" type="slidenum">
              <a:rPr lang="en-US"/>
              <a:pPr/>
              <a:t>‹#›</a:t>
            </a:fld>
            <a:endParaRPr lang="en-US" dirty="0"/>
          </a:p>
        </p:txBody>
      </p:sp>
    </p:spTree>
    <p:extLst>
      <p:ext uri="{BB962C8B-B14F-4D97-AF65-F5344CB8AC3E}">
        <p14:creationId xmlns:p14="http://schemas.microsoft.com/office/powerpoint/2010/main" val="10574575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9E4AE-5259-1740-AF5D-597FD7F1014C}" type="datetime1">
              <a:rPr lang="en-US" smtClean="0"/>
              <a:t>10/12/17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7DD52-1361-774E-AF70-D51D84DF67FB}" type="slidenum">
              <a:rPr lang="en-US" smtClean="0"/>
              <a:t>‹#›</a:t>
            </a:fld>
            <a:endParaRPr lang="en-US"/>
          </a:p>
        </p:txBody>
      </p:sp>
    </p:spTree>
    <p:extLst>
      <p:ext uri="{BB962C8B-B14F-4D97-AF65-F5344CB8AC3E}">
        <p14:creationId xmlns:p14="http://schemas.microsoft.com/office/powerpoint/2010/main" val="14350063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A7DD52-1361-774E-AF70-D51D84DF67FB}" type="slidenum">
              <a:rPr lang="en-US" smtClean="0"/>
              <a:t>3</a:t>
            </a:fld>
            <a:endParaRPr lang="en-US"/>
          </a:p>
        </p:txBody>
      </p:sp>
    </p:spTree>
    <p:extLst>
      <p:ext uri="{BB962C8B-B14F-4D97-AF65-F5344CB8AC3E}">
        <p14:creationId xmlns:p14="http://schemas.microsoft.com/office/powerpoint/2010/main" val="460012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A7DD52-1361-774E-AF70-D51D84DF67FB}" type="slidenum">
              <a:rPr lang="en-US" smtClean="0"/>
              <a:t>10</a:t>
            </a:fld>
            <a:endParaRPr lang="en-US"/>
          </a:p>
        </p:txBody>
      </p:sp>
    </p:spTree>
    <p:extLst>
      <p:ext uri="{BB962C8B-B14F-4D97-AF65-F5344CB8AC3E}">
        <p14:creationId xmlns:p14="http://schemas.microsoft.com/office/powerpoint/2010/main" val="482980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A7DD52-1361-774E-AF70-D51D84DF67FB}" type="slidenum">
              <a:rPr lang="en-US" smtClean="0"/>
              <a:t>11</a:t>
            </a:fld>
            <a:endParaRPr lang="en-US"/>
          </a:p>
        </p:txBody>
      </p:sp>
    </p:spTree>
    <p:extLst>
      <p:ext uri="{BB962C8B-B14F-4D97-AF65-F5344CB8AC3E}">
        <p14:creationId xmlns:p14="http://schemas.microsoft.com/office/powerpoint/2010/main" val="48298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86E8F18A-EED0-0448-9E39-9DB83000749A}" type="datetime1">
              <a:rPr lang="en-US" smtClean="0"/>
              <a:t>10/12/17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9F74534-52AA-8B41-8036-CE48A864B08A}" type="slidenum">
              <a:rPr lang="en-US"/>
              <a:pPr/>
              <a:t>‹#›</a:t>
            </a:fld>
            <a:endParaRPr lang="en-US" dirty="0"/>
          </a:p>
        </p:txBody>
      </p:sp>
    </p:spTree>
    <p:extLst>
      <p:ext uri="{BB962C8B-B14F-4D97-AF65-F5344CB8AC3E}">
        <p14:creationId xmlns:p14="http://schemas.microsoft.com/office/powerpoint/2010/main" val="416641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9D9B606-0C58-A745-A39B-6BF696F41820}" type="datetime1">
              <a:rPr lang="en-US" smtClean="0"/>
              <a:t>10/12/17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7" name="Slide Number Placeholder 5"/>
          <p:cNvSpPr>
            <a:spLocks noGrp="1"/>
          </p:cNvSpPr>
          <p:nvPr>
            <p:ph type="sldNum" sz="quarter" idx="12"/>
          </p:nvPr>
        </p:nvSpPr>
        <p:spPr/>
        <p:txBody>
          <a:bodyPr/>
          <a:lstStyle>
            <a:lvl1pPr>
              <a:defRPr/>
            </a:lvl1pPr>
          </a:lstStyle>
          <a:p>
            <a:fld id="{C0A0AB2E-5D6B-FA48-9278-AA9C86E1F4C9}" type="slidenum">
              <a:rPr lang="en-US"/>
              <a:pPr/>
              <a:t>‹#›</a:t>
            </a:fld>
            <a:endParaRPr lang="en-US" dirty="0"/>
          </a:p>
        </p:txBody>
      </p:sp>
    </p:spTree>
    <p:extLst>
      <p:ext uri="{BB962C8B-B14F-4D97-AF65-F5344CB8AC3E}">
        <p14:creationId xmlns:p14="http://schemas.microsoft.com/office/powerpoint/2010/main" val="162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D11FA20-7727-0A45-A59A-BA3CBF6FFE72}" type="datetime1">
              <a:rPr lang="en-US" smtClean="0"/>
              <a:t>10/12/17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p:txBody>
          <a:bodyPr/>
          <a:lstStyle>
            <a:lvl1pPr>
              <a:defRPr/>
            </a:lvl1pPr>
          </a:lstStyle>
          <a:p>
            <a:fld id="{E6466AD0-5C21-7F4B-B34D-07576DCC4A63}" type="slidenum">
              <a:rPr lang="en-US"/>
              <a:pPr/>
              <a:t>‹#›</a:t>
            </a:fld>
            <a:endParaRPr lang="en-US" dirty="0"/>
          </a:p>
        </p:txBody>
      </p:sp>
    </p:spTree>
    <p:extLst>
      <p:ext uri="{BB962C8B-B14F-4D97-AF65-F5344CB8AC3E}">
        <p14:creationId xmlns:p14="http://schemas.microsoft.com/office/powerpoint/2010/main" val="2950219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F4E920-F13D-1549-B324-839D2F0FBD13}" type="datetime1">
              <a:rPr lang="en-US" smtClean="0"/>
              <a:t>10/12/17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p:txBody>
          <a:bodyPr/>
          <a:lstStyle>
            <a:lvl1pPr>
              <a:defRPr/>
            </a:lvl1pPr>
          </a:lstStyle>
          <a:p>
            <a:fld id="{0E55AB4A-C65A-564F-9D80-B0CDAAE1FA76}" type="slidenum">
              <a:rPr lang="en-US"/>
              <a:pPr/>
              <a:t>‹#›</a:t>
            </a:fld>
            <a:endParaRPr lang="en-US" dirty="0"/>
          </a:p>
        </p:txBody>
      </p:sp>
    </p:spTree>
    <p:extLst>
      <p:ext uri="{BB962C8B-B14F-4D97-AF65-F5344CB8AC3E}">
        <p14:creationId xmlns:p14="http://schemas.microsoft.com/office/powerpoint/2010/main" val="1220443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CCDFA8A-F98D-F04B-BE1E-EB08B550F455}" type="datetime1">
              <a:rPr lang="en-US" smtClean="0"/>
              <a:t>10/12/17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p:txBody>
          <a:bodyPr/>
          <a:lstStyle>
            <a:lvl1pPr>
              <a:defRPr/>
            </a:lvl1pPr>
          </a:lstStyle>
          <a:p>
            <a:fld id="{8FFBB024-F062-034C-ABDA-34267C085694}" type="slidenum">
              <a:rPr lang="en-US"/>
              <a:pPr/>
              <a:t>‹#›</a:t>
            </a:fld>
            <a:endParaRPr lang="en-US" dirty="0"/>
          </a:p>
        </p:txBody>
      </p:sp>
    </p:spTree>
    <p:extLst>
      <p:ext uri="{BB962C8B-B14F-4D97-AF65-F5344CB8AC3E}">
        <p14:creationId xmlns:p14="http://schemas.microsoft.com/office/powerpoint/2010/main" val="349512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5FB0FEB-0E9B-844C-B34D-5F4FEE471503}" type="datetime1">
              <a:rPr lang="en-US" smtClean="0"/>
              <a:t>10/12/17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7" name="Slide Number Placeholder 5"/>
          <p:cNvSpPr>
            <a:spLocks noGrp="1"/>
          </p:cNvSpPr>
          <p:nvPr>
            <p:ph type="sldNum" sz="quarter" idx="12"/>
          </p:nvPr>
        </p:nvSpPr>
        <p:spPr/>
        <p:txBody>
          <a:bodyPr/>
          <a:lstStyle>
            <a:lvl1pPr>
              <a:defRPr/>
            </a:lvl1pPr>
          </a:lstStyle>
          <a:p>
            <a:fld id="{FF32CF4A-29C3-A845-8FC2-E39E3B782C22}" type="slidenum">
              <a:rPr lang="en-US"/>
              <a:pPr/>
              <a:t>‹#›</a:t>
            </a:fld>
            <a:endParaRPr lang="en-US" dirty="0"/>
          </a:p>
        </p:txBody>
      </p:sp>
    </p:spTree>
    <p:extLst>
      <p:ext uri="{BB962C8B-B14F-4D97-AF65-F5344CB8AC3E}">
        <p14:creationId xmlns:p14="http://schemas.microsoft.com/office/powerpoint/2010/main" val="2600260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776CFE9-A40B-4442-8961-B3106907AFD5}" type="datetime1">
              <a:rPr lang="en-US" smtClean="0"/>
              <a:t>10/12/17</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9" name="Slide Number Placeholder 5"/>
          <p:cNvSpPr>
            <a:spLocks noGrp="1"/>
          </p:cNvSpPr>
          <p:nvPr>
            <p:ph type="sldNum" sz="quarter" idx="12"/>
          </p:nvPr>
        </p:nvSpPr>
        <p:spPr/>
        <p:txBody>
          <a:bodyPr/>
          <a:lstStyle>
            <a:lvl1pPr>
              <a:defRPr/>
            </a:lvl1pPr>
          </a:lstStyle>
          <a:p>
            <a:fld id="{16970414-5827-614D-87E5-CA16989ABEA4}" type="slidenum">
              <a:rPr lang="en-US"/>
              <a:pPr/>
              <a:t>‹#›</a:t>
            </a:fld>
            <a:endParaRPr lang="en-US" dirty="0"/>
          </a:p>
        </p:txBody>
      </p:sp>
    </p:spTree>
    <p:extLst>
      <p:ext uri="{BB962C8B-B14F-4D97-AF65-F5344CB8AC3E}">
        <p14:creationId xmlns:p14="http://schemas.microsoft.com/office/powerpoint/2010/main" val="2058347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B3263CD-1980-254B-8F9C-AFF70235DEE2}" type="datetime1">
              <a:rPr lang="en-US" smtClean="0"/>
              <a:t>10/12/17</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5" name="Slide Number Placeholder 5"/>
          <p:cNvSpPr>
            <a:spLocks noGrp="1"/>
          </p:cNvSpPr>
          <p:nvPr>
            <p:ph type="sldNum" sz="quarter" idx="12"/>
          </p:nvPr>
        </p:nvSpPr>
        <p:spPr/>
        <p:txBody>
          <a:bodyPr/>
          <a:lstStyle>
            <a:lvl1pPr>
              <a:defRPr/>
            </a:lvl1pPr>
          </a:lstStyle>
          <a:p>
            <a:fld id="{1AEE2A47-DE75-614B-AAE0-2D9656B27CFA}" type="slidenum">
              <a:rPr lang="en-US"/>
              <a:pPr/>
              <a:t>‹#›</a:t>
            </a:fld>
            <a:endParaRPr lang="en-US" dirty="0"/>
          </a:p>
        </p:txBody>
      </p:sp>
    </p:spTree>
    <p:extLst>
      <p:ext uri="{BB962C8B-B14F-4D97-AF65-F5344CB8AC3E}">
        <p14:creationId xmlns:p14="http://schemas.microsoft.com/office/powerpoint/2010/main" val="895010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B4F3F1A-C503-CF4B-A93A-07D1B16A76D9}" type="datetime1">
              <a:rPr lang="en-US" smtClean="0"/>
              <a:t>10/12/17</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4" name="Slide Number Placeholder 5"/>
          <p:cNvSpPr>
            <a:spLocks noGrp="1"/>
          </p:cNvSpPr>
          <p:nvPr>
            <p:ph type="sldNum" sz="quarter" idx="12"/>
          </p:nvPr>
        </p:nvSpPr>
        <p:spPr/>
        <p:txBody>
          <a:bodyPr/>
          <a:lstStyle>
            <a:lvl1pPr>
              <a:defRPr/>
            </a:lvl1pPr>
          </a:lstStyle>
          <a:p>
            <a:fld id="{EF4F2FB1-5B04-B249-8517-0894392CA968}" type="slidenum">
              <a:rPr lang="en-US"/>
              <a:pPr/>
              <a:t>‹#›</a:t>
            </a:fld>
            <a:endParaRPr lang="en-US" dirty="0"/>
          </a:p>
        </p:txBody>
      </p:sp>
    </p:spTree>
    <p:extLst>
      <p:ext uri="{BB962C8B-B14F-4D97-AF65-F5344CB8AC3E}">
        <p14:creationId xmlns:p14="http://schemas.microsoft.com/office/powerpoint/2010/main" val="1223019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667"/>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27667"/>
            <a:ext cx="5111750" cy="4927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389718"/>
            <a:ext cx="3008313" cy="3765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AA4DA9D-E2EE-FF4D-9B84-D9DFE31E3A26}" type="datetime1">
              <a:rPr lang="en-US" smtClean="0"/>
              <a:t>10/12/17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7" name="Slide Number Placeholder 5"/>
          <p:cNvSpPr>
            <a:spLocks noGrp="1"/>
          </p:cNvSpPr>
          <p:nvPr>
            <p:ph type="sldNum" sz="quarter" idx="12"/>
          </p:nvPr>
        </p:nvSpPr>
        <p:spPr/>
        <p:txBody>
          <a:bodyPr/>
          <a:lstStyle>
            <a:lvl1pPr>
              <a:defRPr/>
            </a:lvl1pPr>
          </a:lstStyle>
          <a:p>
            <a:fld id="{FE33016C-52C3-C047-A7D0-6F0413003A84}" type="slidenum">
              <a:rPr lang="en-US"/>
              <a:pPr/>
              <a:t>‹#›</a:t>
            </a:fld>
            <a:endParaRPr lang="en-US" dirty="0"/>
          </a:p>
        </p:txBody>
      </p:sp>
    </p:spTree>
    <p:extLst>
      <p:ext uri="{BB962C8B-B14F-4D97-AF65-F5344CB8AC3E}">
        <p14:creationId xmlns:p14="http://schemas.microsoft.com/office/powerpoint/2010/main" val="2228128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69999"/>
            <a:ext cx="5486400" cy="3457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4DF3B9A-5EA2-BB4A-8A8B-E6B057306173}" type="datetime1">
              <a:rPr lang="en-US" smtClean="0"/>
              <a:t>10/12/17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7" name="Slide Number Placeholder 5"/>
          <p:cNvSpPr>
            <a:spLocks noGrp="1"/>
          </p:cNvSpPr>
          <p:nvPr>
            <p:ph type="sldNum" sz="quarter" idx="12"/>
          </p:nvPr>
        </p:nvSpPr>
        <p:spPr/>
        <p:txBody>
          <a:bodyPr/>
          <a:lstStyle>
            <a:lvl1pPr>
              <a:defRPr/>
            </a:lvl1pPr>
          </a:lstStyle>
          <a:p>
            <a:fld id="{E710AAE0-81FC-A441-AD0C-739ADD83B07C}" type="slidenum">
              <a:rPr lang="en-US"/>
              <a:pPr/>
              <a:t>‹#›</a:t>
            </a:fld>
            <a:endParaRPr lang="en-US" dirty="0"/>
          </a:p>
        </p:txBody>
      </p:sp>
    </p:spTree>
    <p:extLst>
      <p:ext uri="{BB962C8B-B14F-4D97-AF65-F5344CB8AC3E}">
        <p14:creationId xmlns:p14="http://schemas.microsoft.com/office/powerpoint/2010/main" val="18356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05D5CB4-1FFF-0A43-B82E-5543CA9D430B}" type="datetime1">
              <a:rPr lang="en-US" smtClean="0"/>
              <a:t>10/12/17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p:txBody>
          <a:bodyPr/>
          <a:lstStyle>
            <a:lvl1pPr>
              <a:defRPr/>
            </a:lvl1pPr>
          </a:lstStyle>
          <a:p>
            <a:fld id="{4B8953ED-3A4E-7D4E-8CDA-5A1384227A95}" type="slidenum">
              <a:rPr lang="en-US"/>
              <a:pPr/>
              <a:t>‹#›</a:t>
            </a:fld>
            <a:endParaRPr lang="en-US" dirty="0"/>
          </a:p>
        </p:txBody>
      </p:sp>
    </p:spTree>
    <p:extLst>
      <p:ext uri="{BB962C8B-B14F-4D97-AF65-F5344CB8AC3E}">
        <p14:creationId xmlns:p14="http://schemas.microsoft.com/office/powerpoint/2010/main" val="328514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DAFCFDE-600D-0E40-842C-4D88EC2F7AC4}" type="datetime1">
              <a:rPr lang="en-US" smtClean="0"/>
              <a:t>10/12/17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p:txBody>
          <a:bodyPr/>
          <a:lstStyle>
            <a:lvl1pPr>
              <a:defRPr/>
            </a:lvl1pPr>
          </a:lstStyle>
          <a:p>
            <a:fld id="{68D17C25-E4E0-0D4F-B721-1A37E9ED583D}" type="slidenum">
              <a:rPr lang="en-US"/>
              <a:pPr/>
              <a:t>‹#›</a:t>
            </a:fld>
            <a:endParaRPr lang="en-US" dirty="0"/>
          </a:p>
        </p:txBody>
      </p:sp>
    </p:spTree>
    <p:extLst>
      <p:ext uri="{BB962C8B-B14F-4D97-AF65-F5344CB8AC3E}">
        <p14:creationId xmlns:p14="http://schemas.microsoft.com/office/powerpoint/2010/main" val="112804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A6F6FE-593D-574D-B9AE-ECA37D1093F4}" type="datetime1">
              <a:rPr lang="en-US" smtClean="0"/>
              <a:t>10/12/17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12"/>
          </p:nvPr>
        </p:nvSpPr>
        <p:spPr/>
        <p:txBody>
          <a:bodyPr/>
          <a:lstStyle>
            <a:lvl1pPr>
              <a:defRPr/>
            </a:lvl1pPr>
          </a:lstStyle>
          <a:p>
            <a:fld id="{823CD00A-C31F-B440-BE1A-581DA74879F1}" type="slidenum">
              <a:rPr lang="en-US"/>
              <a:pPr/>
              <a:t>‹#›</a:t>
            </a:fld>
            <a:endParaRPr lang="en-US" dirty="0"/>
          </a:p>
        </p:txBody>
      </p:sp>
    </p:spTree>
    <p:extLst>
      <p:ext uri="{BB962C8B-B14F-4D97-AF65-F5344CB8AC3E}">
        <p14:creationId xmlns:p14="http://schemas.microsoft.com/office/powerpoint/2010/main" val="26764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84418CC-D4C3-3B47-B5F3-B8F9688953A5}" type="datetime1">
              <a:rPr lang="en-US" smtClean="0"/>
              <a:t>10/12/17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7" name="Slide Number Placeholder 5"/>
          <p:cNvSpPr>
            <a:spLocks noGrp="1"/>
          </p:cNvSpPr>
          <p:nvPr>
            <p:ph type="sldNum" sz="quarter" idx="12"/>
          </p:nvPr>
        </p:nvSpPr>
        <p:spPr/>
        <p:txBody>
          <a:bodyPr/>
          <a:lstStyle>
            <a:lvl1pPr>
              <a:defRPr/>
            </a:lvl1pPr>
          </a:lstStyle>
          <a:p>
            <a:fld id="{64972D2F-DF81-314E-84BE-40FDB2929012}" type="slidenum">
              <a:rPr lang="en-US"/>
              <a:pPr/>
              <a:t>‹#›</a:t>
            </a:fld>
            <a:endParaRPr lang="en-US" dirty="0"/>
          </a:p>
        </p:txBody>
      </p:sp>
    </p:spTree>
    <p:extLst>
      <p:ext uri="{BB962C8B-B14F-4D97-AF65-F5344CB8AC3E}">
        <p14:creationId xmlns:p14="http://schemas.microsoft.com/office/powerpoint/2010/main" val="57008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D1C6A0B-11FD-CF4C-8249-508EB1B6C4D3}" type="datetime1">
              <a:rPr lang="en-US" smtClean="0"/>
              <a:t>10/12/17</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9" name="Slide Number Placeholder 5"/>
          <p:cNvSpPr>
            <a:spLocks noGrp="1"/>
          </p:cNvSpPr>
          <p:nvPr>
            <p:ph type="sldNum" sz="quarter" idx="12"/>
          </p:nvPr>
        </p:nvSpPr>
        <p:spPr/>
        <p:txBody>
          <a:bodyPr/>
          <a:lstStyle>
            <a:lvl1pPr>
              <a:defRPr/>
            </a:lvl1pPr>
          </a:lstStyle>
          <a:p>
            <a:fld id="{B046E01D-BC05-A24A-AAC8-EA4ADE22672D}" type="slidenum">
              <a:rPr lang="en-US"/>
              <a:pPr/>
              <a:t>‹#›</a:t>
            </a:fld>
            <a:endParaRPr lang="en-US" dirty="0"/>
          </a:p>
        </p:txBody>
      </p:sp>
    </p:spTree>
    <p:extLst>
      <p:ext uri="{BB962C8B-B14F-4D97-AF65-F5344CB8AC3E}">
        <p14:creationId xmlns:p14="http://schemas.microsoft.com/office/powerpoint/2010/main" val="408400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80F83A9-DD34-A842-9DDD-AEEE24BA16E2}" type="datetime1">
              <a:rPr lang="en-US" smtClean="0"/>
              <a:t>10/12/17</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5" name="Slide Number Placeholder 5"/>
          <p:cNvSpPr>
            <a:spLocks noGrp="1"/>
          </p:cNvSpPr>
          <p:nvPr>
            <p:ph type="sldNum" sz="quarter" idx="12"/>
          </p:nvPr>
        </p:nvSpPr>
        <p:spPr/>
        <p:txBody>
          <a:bodyPr/>
          <a:lstStyle>
            <a:lvl1pPr>
              <a:defRPr/>
            </a:lvl1pPr>
          </a:lstStyle>
          <a:p>
            <a:fld id="{B80CC703-324C-0C46-9642-82414CC4B030}" type="slidenum">
              <a:rPr lang="en-US"/>
              <a:pPr/>
              <a:t>‹#›</a:t>
            </a:fld>
            <a:endParaRPr lang="en-US" dirty="0"/>
          </a:p>
        </p:txBody>
      </p:sp>
    </p:spTree>
    <p:extLst>
      <p:ext uri="{BB962C8B-B14F-4D97-AF65-F5344CB8AC3E}">
        <p14:creationId xmlns:p14="http://schemas.microsoft.com/office/powerpoint/2010/main" val="138596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30D98BA-7566-D147-AB5E-31DEF6D14756}" type="datetime1">
              <a:rPr lang="en-US" smtClean="0"/>
              <a:t>10/12/17</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4" name="Slide Number Placeholder 5"/>
          <p:cNvSpPr>
            <a:spLocks noGrp="1"/>
          </p:cNvSpPr>
          <p:nvPr>
            <p:ph type="sldNum" sz="quarter" idx="12"/>
          </p:nvPr>
        </p:nvSpPr>
        <p:spPr/>
        <p:txBody>
          <a:bodyPr/>
          <a:lstStyle>
            <a:lvl1pPr>
              <a:defRPr/>
            </a:lvl1pPr>
          </a:lstStyle>
          <a:p>
            <a:fld id="{8BE8FC8F-F077-9F47-AA01-109FF9C31C66}" type="slidenum">
              <a:rPr lang="en-US"/>
              <a:pPr/>
              <a:t>‹#›</a:t>
            </a:fld>
            <a:endParaRPr lang="en-US" dirty="0"/>
          </a:p>
        </p:txBody>
      </p:sp>
    </p:spTree>
    <p:extLst>
      <p:ext uri="{BB962C8B-B14F-4D97-AF65-F5344CB8AC3E}">
        <p14:creationId xmlns:p14="http://schemas.microsoft.com/office/powerpoint/2010/main" val="146552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70000"/>
            <a:ext cx="5111750" cy="49191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32050"/>
            <a:ext cx="3008313" cy="37570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fld id="{88C0A86B-3FC9-9646-B090-6F02F8238E1F}" type="datetime1">
              <a:rPr lang="en-US" smtClean="0"/>
              <a:t>10/12/17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Rosemary Quaranta and Donna Hutchinson-Smyth</a:t>
            </a:r>
            <a:endParaRPr lang="en-US" dirty="0"/>
          </a:p>
        </p:txBody>
      </p:sp>
      <p:sp>
        <p:nvSpPr>
          <p:cNvPr id="7" name="Slide Number Placeholder 5"/>
          <p:cNvSpPr>
            <a:spLocks noGrp="1"/>
          </p:cNvSpPr>
          <p:nvPr>
            <p:ph type="sldNum" sz="quarter" idx="12"/>
          </p:nvPr>
        </p:nvSpPr>
        <p:spPr/>
        <p:txBody>
          <a:bodyPr/>
          <a:lstStyle>
            <a:lvl1pPr>
              <a:defRPr/>
            </a:lvl1pPr>
          </a:lstStyle>
          <a:p>
            <a:fld id="{E775C644-7408-EE43-9779-57D6182885DB}" type="slidenum">
              <a:rPr lang="en-US"/>
              <a:pPr/>
              <a:t>‹#›</a:t>
            </a:fld>
            <a:endParaRPr lang="en-US" dirty="0"/>
          </a:p>
        </p:txBody>
      </p:sp>
    </p:spTree>
    <p:extLst>
      <p:ext uri="{BB962C8B-B14F-4D97-AF65-F5344CB8AC3E}">
        <p14:creationId xmlns:p14="http://schemas.microsoft.com/office/powerpoint/2010/main" val="318108879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theme" Target="../theme/theme3.xml"/><Relationship Id="rId11" Type="http://schemas.openxmlformats.org/officeDocument/2006/relationships/image" Target="../media/image3.png"/><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3" descr="PPBackgroundsTw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99" name="Title Placeholder 1"/>
          <p:cNvSpPr>
            <a:spLocks noGrp="1"/>
          </p:cNvSpPr>
          <p:nvPr>
            <p:ph type="title"/>
          </p:nvPr>
        </p:nvSpPr>
        <p:spPr bwMode="auto">
          <a:xfrm>
            <a:off x="1566863" y="2168525"/>
            <a:ext cx="6053137" cy="1997075"/>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841" r:id="rId1"/>
  </p:sldLayoutIdLst>
  <p:hf sldNum="0" hdr="0" dt="0"/>
  <p:txStyles>
    <p:titleStyle>
      <a:lvl1pPr algn="l" defTabSz="457200" rtl="0" eaLnBrk="0" fontAlgn="base" hangingPunct="0">
        <a:spcBef>
          <a:spcPct val="0"/>
        </a:spcBef>
        <a:spcAft>
          <a:spcPct val="0"/>
        </a:spcAft>
        <a:defRPr sz="4400" kern="1200">
          <a:solidFill>
            <a:srgbClr val="FFFFFF"/>
          </a:solidFill>
          <a:latin typeface="+mj-lt"/>
          <a:ea typeface="ＭＳ Ｐゴシック" charset="0"/>
          <a:cs typeface="Geneva" charset="0"/>
        </a:defRPr>
      </a:lvl1pPr>
      <a:lvl2pPr algn="l" defTabSz="457200" rtl="0" eaLnBrk="0" fontAlgn="base" hangingPunct="0">
        <a:spcBef>
          <a:spcPct val="0"/>
        </a:spcBef>
        <a:spcAft>
          <a:spcPct val="0"/>
        </a:spcAft>
        <a:defRPr sz="4400">
          <a:solidFill>
            <a:srgbClr val="FFFFFF"/>
          </a:solidFill>
          <a:latin typeface="Calibri" charset="0"/>
          <a:ea typeface="ＭＳ Ｐゴシック" charset="0"/>
          <a:cs typeface="Geneva" charset="0"/>
        </a:defRPr>
      </a:lvl2pPr>
      <a:lvl3pPr algn="l" defTabSz="457200" rtl="0" eaLnBrk="0" fontAlgn="base" hangingPunct="0">
        <a:spcBef>
          <a:spcPct val="0"/>
        </a:spcBef>
        <a:spcAft>
          <a:spcPct val="0"/>
        </a:spcAft>
        <a:defRPr sz="4400">
          <a:solidFill>
            <a:srgbClr val="FFFFFF"/>
          </a:solidFill>
          <a:latin typeface="Calibri" charset="0"/>
          <a:ea typeface="ＭＳ Ｐゴシック" charset="0"/>
          <a:cs typeface="Geneva" charset="0"/>
        </a:defRPr>
      </a:lvl3pPr>
      <a:lvl4pPr algn="l" defTabSz="457200" rtl="0" eaLnBrk="0" fontAlgn="base" hangingPunct="0">
        <a:spcBef>
          <a:spcPct val="0"/>
        </a:spcBef>
        <a:spcAft>
          <a:spcPct val="0"/>
        </a:spcAft>
        <a:defRPr sz="4400">
          <a:solidFill>
            <a:srgbClr val="FFFFFF"/>
          </a:solidFill>
          <a:latin typeface="Calibri" charset="0"/>
          <a:ea typeface="ＭＳ Ｐゴシック" charset="0"/>
          <a:cs typeface="Geneva" charset="0"/>
        </a:defRPr>
      </a:lvl4pPr>
      <a:lvl5pPr algn="l" defTabSz="457200" rtl="0" eaLnBrk="0" fontAlgn="base" hangingPunct="0">
        <a:spcBef>
          <a:spcPct val="0"/>
        </a:spcBef>
        <a:spcAft>
          <a:spcPct val="0"/>
        </a:spcAft>
        <a:defRPr sz="4400">
          <a:solidFill>
            <a:srgbClr val="FFFFFF"/>
          </a:solidFill>
          <a:latin typeface="Calibri" charset="0"/>
          <a:ea typeface="ＭＳ Ｐゴシック" charset="0"/>
          <a:cs typeface="Geneva" charset="0"/>
        </a:defRPr>
      </a:lvl5pPr>
      <a:lvl6pPr marL="457200" algn="l" defTabSz="457200" rtl="0" fontAlgn="base">
        <a:spcBef>
          <a:spcPct val="0"/>
        </a:spcBef>
        <a:spcAft>
          <a:spcPct val="0"/>
        </a:spcAft>
        <a:defRPr sz="4400">
          <a:solidFill>
            <a:srgbClr val="FFFFFF"/>
          </a:solidFill>
          <a:latin typeface="Calibri" charset="0"/>
          <a:ea typeface="Geneva" charset="0"/>
          <a:cs typeface="Geneva" charset="0"/>
        </a:defRPr>
      </a:lvl6pPr>
      <a:lvl7pPr marL="914400" algn="l" defTabSz="457200" rtl="0" fontAlgn="base">
        <a:spcBef>
          <a:spcPct val="0"/>
        </a:spcBef>
        <a:spcAft>
          <a:spcPct val="0"/>
        </a:spcAft>
        <a:defRPr sz="4400">
          <a:solidFill>
            <a:srgbClr val="FFFFFF"/>
          </a:solidFill>
          <a:latin typeface="Calibri" charset="0"/>
          <a:ea typeface="Geneva" charset="0"/>
          <a:cs typeface="Geneva" charset="0"/>
        </a:defRPr>
      </a:lvl7pPr>
      <a:lvl8pPr marL="1371600" algn="l" defTabSz="457200" rtl="0" fontAlgn="base">
        <a:spcBef>
          <a:spcPct val="0"/>
        </a:spcBef>
        <a:spcAft>
          <a:spcPct val="0"/>
        </a:spcAft>
        <a:defRPr sz="4400">
          <a:solidFill>
            <a:srgbClr val="FFFFFF"/>
          </a:solidFill>
          <a:latin typeface="Calibri" charset="0"/>
          <a:ea typeface="Geneva" charset="0"/>
          <a:cs typeface="Geneva" charset="0"/>
        </a:defRPr>
      </a:lvl8pPr>
      <a:lvl9pPr marL="1828800" algn="l" defTabSz="457200" rtl="0" fontAlgn="base">
        <a:spcBef>
          <a:spcPct val="0"/>
        </a:spcBef>
        <a:spcAft>
          <a:spcPct val="0"/>
        </a:spcAft>
        <a:defRPr sz="4400">
          <a:solidFill>
            <a:srgbClr val="FFFFFF"/>
          </a:solidFill>
          <a:latin typeface="Calibri" charset="0"/>
          <a:ea typeface="Geneva" charset="0"/>
          <a:cs typeface="Geneva"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Geneva"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Geneva" charset="0"/>
          <a:cs typeface="Geneva"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Geneva" charset="0"/>
          <a:cs typeface="Geneva"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10" descr="PPBackgroundsThree.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47" name="Title Placeholder 1"/>
          <p:cNvSpPr>
            <a:spLocks noGrp="1"/>
          </p:cNvSpPr>
          <p:nvPr>
            <p:ph type="title"/>
          </p:nvPr>
        </p:nvSpPr>
        <p:spPr bwMode="auto">
          <a:xfrm>
            <a:off x="457200" y="1417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8" name="Text Placeholder 2"/>
          <p:cNvSpPr>
            <a:spLocks noGrp="1"/>
          </p:cNvSpPr>
          <p:nvPr>
            <p:ph type="body" idx="1"/>
          </p:nvPr>
        </p:nvSpPr>
        <p:spPr bwMode="auto">
          <a:xfrm>
            <a:off x="457200" y="2365375"/>
            <a:ext cx="8229600" cy="3760788"/>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E57652E6-6711-1544-AEC5-E6EF1D78442B}" type="datetime1">
              <a:rPr lang="en-US" smtClean="0"/>
              <a:t>10/12/17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C6BC6742-4583-984C-A715-E2B20A3483D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Geneva"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Geneva"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Geneva" charset="0"/>
          <a:cs typeface="Geneva"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Geneva" charset="0"/>
          <a:cs typeface="Geneva"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386" name="Picture 7" descr="PPBackgroundsFour.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7" name="Title Placeholder 1"/>
          <p:cNvSpPr>
            <a:spLocks noGrp="1"/>
          </p:cNvSpPr>
          <p:nvPr>
            <p:ph type="title"/>
          </p:nvPr>
        </p:nvSpPr>
        <p:spPr bwMode="auto">
          <a:xfrm>
            <a:off x="457200" y="1247775"/>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8" name="Text Placeholder 2"/>
          <p:cNvSpPr>
            <a:spLocks noGrp="1"/>
          </p:cNvSpPr>
          <p:nvPr>
            <p:ph type="body" idx="1"/>
          </p:nvPr>
        </p:nvSpPr>
        <p:spPr bwMode="auto">
          <a:xfrm>
            <a:off x="457200" y="2489200"/>
            <a:ext cx="8229600" cy="3636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4B6331F8-253B-AD45-80EB-E5C55E5C94C8}" type="datetime1">
              <a:rPr lang="en-US" smtClean="0"/>
              <a:t>10/12/17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Rosemary Quaranta and Donna Hutchinson-Smyth</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1191305-883B-C24E-B689-FBA929E422B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Geneva"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Geneva"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Geneva" charset="0"/>
          <a:cs typeface="Geneva"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Geneva" charset="0"/>
          <a:cs typeface="Geneva"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Geneva" charset="0"/>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r>
              <a:rPr lang="en-US" dirty="0" smtClean="0">
                <a:latin typeface="Calibri" charset="0"/>
              </a:rPr>
              <a:t/>
            </a:r>
            <a:br>
              <a:rPr lang="en-US" dirty="0" smtClean="0">
                <a:latin typeface="Calibri" charset="0"/>
              </a:rPr>
            </a:br>
            <a:r>
              <a:rPr lang="en-US" dirty="0" smtClean="0">
                <a:latin typeface="Calibri" charset="0"/>
              </a:rPr>
              <a:t>Jesuit Education</a:t>
            </a:r>
            <a:br>
              <a:rPr lang="en-US" dirty="0" smtClean="0">
                <a:latin typeface="Calibri" charset="0"/>
              </a:rPr>
            </a:br>
            <a:r>
              <a:rPr lang="en-US" dirty="0" smtClean="0">
                <a:latin typeface="Calibri" charset="0"/>
              </a:rPr>
              <a:t>and</a:t>
            </a:r>
            <a:br>
              <a:rPr lang="en-US" dirty="0" smtClean="0">
                <a:latin typeface="Calibri" charset="0"/>
              </a:rPr>
            </a:br>
            <a:r>
              <a:rPr lang="en-US" dirty="0" smtClean="0">
                <a:latin typeface="Calibri" charset="0"/>
              </a:rPr>
              <a:t>Montessori Education:</a:t>
            </a:r>
            <a:br>
              <a:rPr lang="en-US" dirty="0" smtClean="0">
                <a:latin typeface="Calibri" charset="0"/>
              </a:rPr>
            </a:br>
            <a:r>
              <a:rPr lang="en-US" dirty="0" smtClean="0">
                <a:latin typeface="Calibri" charset="0"/>
              </a:rPr>
              <a:t/>
            </a:r>
            <a:br>
              <a:rPr lang="en-US" dirty="0" smtClean="0">
                <a:latin typeface="Calibri" charset="0"/>
              </a:rPr>
            </a:br>
            <a:r>
              <a:rPr lang="en-US" dirty="0" smtClean="0">
                <a:latin typeface="Calibri" charset="0"/>
              </a:rPr>
              <a:t>Common Threads</a:t>
            </a:r>
            <a:endParaRPr lang="en-US" dirty="0">
              <a:latin typeface="Calibri" charset="0"/>
            </a:endParaRPr>
          </a:p>
        </p:txBody>
      </p:sp>
      <p:sp>
        <p:nvSpPr>
          <p:cNvPr id="2" name="Footer Placeholder 1"/>
          <p:cNvSpPr>
            <a:spLocks noGrp="1"/>
          </p:cNvSpPr>
          <p:nvPr>
            <p:ph type="ftr" sz="quarter" idx="11"/>
          </p:nvPr>
        </p:nvSpPr>
        <p:spPr>
          <a:xfrm>
            <a:off x="3398762" y="6438749"/>
            <a:ext cx="5745238" cy="365125"/>
          </a:xfrm>
        </p:spPr>
        <p:txBody>
          <a:bodyPr/>
          <a:lstStyle/>
          <a:p>
            <a:pPr>
              <a:defRPr/>
            </a:pPr>
            <a:r>
              <a:rPr lang="en-US" sz="1800" dirty="0" smtClean="0">
                <a:solidFill>
                  <a:srgbClr val="000000"/>
                </a:solidFill>
              </a:rPr>
              <a:t>Rosemary Quaranta and Donna Hutchinson-Smyth</a:t>
            </a:r>
            <a:endParaRPr lang="en-US" sz="1800"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6213" y="3537522"/>
            <a:ext cx="7772400" cy="2215811"/>
          </a:xfrm>
        </p:spPr>
        <p:txBody>
          <a:bodyPr/>
          <a:lstStyle/>
          <a:p>
            <a:r>
              <a:rPr lang="en-US" sz="3200" dirty="0" smtClean="0"/>
              <a:t/>
            </a:r>
            <a:br>
              <a:rPr lang="en-US" sz="3200" dirty="0" smtClean="0"/>
            </a:br>
            <a:r>
              <a:rPr lang="en-US" sz="3200" dirty="0" smtClean="0"/>
              <a:t/>
            </a:r>
            <a:br>
              <a:rPr lang="en-US" sz="3200" dirty="0" smtClean="0"/>
            </a:br>
            <a:r>
              <a:rPr lang="en-US" sz="3200" dirty="0"/>
              <a:t/>
            </a:r>
            <a:br>
              <a:rPr lang="en-US" sz="3200" dirty="0"/>
            </a:br>
            <a:endParaRPr lang="en-US" sz="3200" dirty="0"/>
          </a:p>
        </p:txBody>
      </p:sp>
      <p:sp>
        <p:nvSpPr>
          <p:cNvPr id="11" name="Text Placeholder 10"/>
          <p:cNvSpPr>
            <a:spLocks noGrp="1"/>
          </p:cNvSpPr>
          <p:nvPr>
            <p:ph type="body" idx="1"/>
          </p:nvPr>
        </p:nvSpPr>
        <p:spPr>
          <a:xfrm>
            <a:off x="722313" y="392500"/>
            <a:ext cx="7772400" cy="5360834"/>
          </a:xfrm>
        </p:spPr>
        <p:txBody>
          <a:bodyPr/>
          <a:lstStyle/>
          <a:p>
            <a:r>
              <a:rPr lang="en-US" sz="3600" b="1" dirty="0" smtClean="0">
                <a:solidFill>
                  <a:srgbClr val="FF0000"/>
                </a:solidFill>
              </a:rPr>
              <a:t>“Go </a:t>
            </a:r>
            <a:r>
              <a:rPr lang="en-US" sz="3600" b="1" dirty="0">
                <a:solidFill>
                  <a:srgbClr val="FF0000"/>
                </a:solidFill>
              </a:rPr>
              <a:t>Forth and Set the World on </a:t>
            </a:r>
            <a:r>
              <a:rPr lang="en-US" sz="3600" b="1" dirty="0" smtClean="0">
                <a:solidFill>
                  <a:srgbClr val="FF0000"/>
                </a:solidFill>
              </a:rPr>
              <a:t>Fire”</a:t>
            </a:r>
          </a:p>
          <a:p>
            <a:r>
              <a:rPr lang="en-US" sz="3600" b="1" dirty="0" smtClean="0">
                <a:solidFill>
                  <a:srgbClr val="FF0000"/>
                </a:solidFill>
              </a:rPr>
              <a:t>Ignatius</a:t>
            </a:r>
          </a:p>
          <a:p>
            <a:endParaRPr lang="en-US" sz="3600" b="1" dirty="0">
              <a:solidFill>
                <a:srgbClr val="FF0000"/>
              </a:solidFill>
            </a:endParaRPr>
          </a:p>
          <a:p>
            <a:r>
              <a:rPr lang="en-US" sz="3200" dirty="0" smtClean="0">
                <a:solidFill>
                  <a:srgbClr val="0000FF"/>
                </a:solidFill>
              </a:rPr>
              <a:t>The great gift of education is not the accumulation of facts and statistics but the lighting of the fire of learning, discovery and joy.”  							Maria Montessori</a:t>
            </a:r>
            <a:endParaRPr lang="en-US" sz="3200" dirty="0">
              <a:solidFill>
                <a:srgbClr val="0000FF"/>
              </a:solidFill>
            </a:endParaRPr>
          </a:p>
        </p:txBody>
      </p:sp>
      <p:sp>
        <p:nvSpPr>
          <p:cNvPr id="9" name="Footer Placeholder 8"/>
          <p:cNvSpPr>
            <a:spLocks noGrp="1"/>
          </p:cNvSpPr>
          <p:nvPr>
            <p:ph type="ftr" sz="quarter" idx="11"/>
          </p:nvPr>
        </p:nvSpPr>
        <p:spPr>
          <a:xfrm>
            <a:off x="3124199" y="6356350"/>
            <a:ext cx="5370513" cy="365125"/>
          </a:xfrm>
        </p:spPr>
        <p:txBody>
          <a:bodyPr/>
          <a:lstStyle/>
          <a:p>
            <a:pPr>
              <a:defRPr/>
            </a:pPr>
            <a:r>
              <a:rPr lang="en-US" dirty="0" smtClean="0">
                <a:solidFill>
                  <a:schemeClr val="tx1"/>
                </a:solidFill>
                <a:latin typeface="Lucida Grande"/>
                <a:cs typeface="Lucida Grande"/>
              </a:rPr>
              <a:t>Rosemary Quaranta and Donna Hutchinson-Smyth</a:t>
            </a:r>
            <a:endParaRPr lang="en-US" dirty="0">
              <a:solidFill>
                <a:schemeClr val="tx1"/>
              </a:solidFill>
              <a:latin typeface="Lucida Grande"/>
              <a:cs typeface="Lucida Grande"/>
            </a:endParaRPr>
          </a:p>
        </p:txBody>
      </p:sp>
      <p:sp>
        <p:nvSpPr>
          <p:cNvPr id="10" name="TextBox 9"/>
          <p:cNvSpPr txBox="1"/>
          <p:nvPr/>
        </p:nvSpPr>
        <p:spPr>
          <a:xfrm>
            <a:off x="4363349" y="115500"/>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2889915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200" dirty="0" smtClean="0"/>
              <a:t>Resources</a:t>
            </a:r>
            <a:endParaRPr lang="en-US" sz="3200" dirty="0"/>
          </a:p>
        </p:txBody>
      </p:sp>
      <p:sp>
        <p:nvSpPr>
          <p:cNvPr id="4" name="Text Placeholder 3"/>
          <p:cNvSpPr>
            <a:spLocks noGrp="1"/>
          </p:cNvSpPr>
          <p:nvPr>
            <p:ph idx="1"/>
          </p:nvPr>
        </p:nvSpPr>
        <p:spPr/>
        <p:txBody>
          <a:bodyPr/>
          <a:lstStyle/>
          <a:p>
            <a:r>
              <a:rPr lang="en-US" sz="2400" dirty="0" smtClean="0"/>
              <a:t>A Jesuit Education Reader by George W. </a:t>
            </a:r>
            <a:r>
              <a:rPr lang="en-US" sz="2400" dirty="0" err="1" smtClean="0"/>
              <a:t>Traub</a:t>
            </a:r>
            <a:r>
              <a:rPr lang="en-US" sz="2400" dirty="0" smtClean="0"/>
              <a:t>, S.J.</a:t>
            </a:r>
          </a:p>
          <a:p>
            <a:r>
              <a:rPr lang="en-US" sz="2400" dirty="0" smtClean="0"/>
              <a:t>Lighting the Way, Incorporating Jesuit Values as a Graduate Student</a:t>
            </a:r>
          </a:p>
          <a:p>
            <a:r>
              <a:rPr lang="en-US" sz="2400" dirty="0" smtClean="0"/>
              <a:t>Do You Speak </a:t>
            </a:r>
            <a:r>
              <a:rPr lang="en-US" sz="2400" dirty="0" err="1" smtClean="0"/>
              <a:t>Ignation</a:t>
            </a:r>
            <a:r>
              <a:rPr lang="en-US" sz="2400" dirty="0" smtClean="0"/>
              <a:t>? By George W. </a:t>
            </a:r>
            <a:r>
              <a:rPr lang="en-US" sz="2400" dirty="0" err="1" smtClean="0"/>
              <a:t>Traub</a:t>
            </a:r>
            <a:r>
              <a:rPr lang="en-US" sz="2400" dirty="0" smtClean="0"/>
              <a:t>, S.J.</a:t>
            </a:r>
          </a:p>
          <a:p>
            <a:r>
              <a:rPr lang="en-US" sz="2400" dirty="0" smtClean="0"/>
              <a:t>The Gifts of the </a:t>
            </a:r>
            <a:r>
              <a:rPr lang="en-US" sz="2400" dirty="0" err="1" smtClean="0"/>
              <a:t>Ignatian</a:t>
            </a:r>
            <a:r>
              <a:rPr lang="en-US" sz="2400" dirty="0" smtClean="0"/>
              <a:t> Heritage Flyer</a:t>
            </a:r>
          </a:p>
          <a:p>
            <a:pPr marL="0" indent="0">
              <a:buNone/>
            </a:pPr>
            <a:endParaRPr lang="en-US" sz="2400" dirty="0"/>
          </a:p>
        </p:txBody>
      </p:sp>
      <p:sp>
        <p:nvSpPr>
          <p:cNvPr id="9" name="Footer Placeholder 8"/>
          <p:cNvSpPr>
            <a:spLocks noGrp="1"/>
          </p:cNvSpPr>
          <p:nvPr>
            <p:ph type="ftr" sz="quarter" idx="11"/>
          </p:nvPr>
        </p:nvSpPr>
        <p:spPr>
          <a:xfrm>
            <a:off x="5119914" y="6492875"/>
            <a:ext cx="4024086" cy="365125"/>
          </a:xfrm>
        </p:spPr>
        <p:txBody>
          <a:bodyPr/>
          <a:lstStyle/>
          <a:p>
            <a:pPr>
              <a:defRPr/>
            </a:pPr>
            <a:r>
              <a:rPr lang="en-US" dirty="0" smtClean="0">
                <a:solidFill>
                  <a:schemeClr val="tx1"/>
                </a:solidFill>
                <a:latin typeface="Lucida Grande"/>
                <a:cs typeface="Lucida Grande"/>
              </a:rPr>
              <a:t>Rosemary Quaranta and Donna Hutchinson-Smyth</a:t>
            </a:r>
            <a:endParaRPr lang="en-US" dirty="0">
              <a:solidFill>
                <a:schemeClr val="tx1"/>
              </a:solidFill>
              <a:latin typeface="Lucida Grande"/>
              <a:cs typeface="Lucida Grande"/>
            </a:endParaRPr>
          </a:p>
        </p:txBody>
      </p:sp>
      <p:sp>
        <p:nvSpPr>
          <p:cNvPr id="10" name="TextBox 9"/>
          <p:cNvSpPr txBox="1"/>
          <p:nvPr/>
        </p:nvSpPr>
        <p:spPr>
          <a:xfrm>
            <a:off x="4363349" y="115500"/>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341705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11444"/>
            <a:ext cx="8229600" cy="1859797"/>
          </a:xfrm>
        </p:spPr>
        <p:txBody>
          <a:bodyPr/>
          <a:lstStyle/>
          <a:p>
            <a:r>
              <a:rPr lang="en-US" sz="2800" dirty="0" smtClean="0"/>
              <a:t>Expanding XU Montessori Program to Jr. High School</a:t>
            </a:r>
            <a:endParaRPr lang="en-US" sz="2800" dirty="0"/>
          </a:p>
        </p:txBody>
      </p:sp>
      <p:sp>
        <p:nvSpPr>
          <p:cNvPr id="6" name="Content Placeholder 5"/>
          <p:cNvSpPr>
            <a:spLocks noGrp="1"/>
          </p:cNvSpPr>
          <p:nvPr>
            <p:ph idx="1"/>
          </p:nvPr>
        </p:nvSpPr>
        <p:spPr>
          <a:xfrm>
            <a:off x="216975" y="1875295"/>
            <a:ext cx="8787539" cy="4250869"/>
          </a:xfrm>
        </p:spPr>
        <p:txBody>
          <a:bodyPr/>
          <a:lstStyle/>
          <a:p>
            <a:r>
              <a:rPr lang="en-US" dirty="0" smtClean="0"/>
              <a:t>Integrates with XU Mission Statement</a:t>
            </a:r>
          </a:p>
          <a:p>
            <a:r>
              <a:rPr lang="en-US" sz="1200" dirty="0" smtClean="0"/>
              <a:t>Xavier </a:t>
            </a:r>
            <a:r>
              <a:rPr lang="en-US" sz="1200" dirty="0"/>
              <a:t>is a Jesuit Catholic university rooted in the liberal arts tradition. Our mission is to</a:t>
            </a:r>
            <a:r>
              <a:rPr lang="en-US" sz="1200" dirty="0">
                <a:solidFill>
                  <a:srgbClr val="FFFF00"/>
                </a:solidFill>
              </a:rPr>
              <a:t> </a:t>
            </a:r>
            <a:r>
              <a:rPr lang="en-US" sz="1200" dirty="0">
                <a:solidFill>
                  <a:srgbClr val="FF0000"/>
                </a:solidFill>
              </a:rPr>
              <a:t>educate each student intellectually, morally, and spiritually. </a:t>
            </a:r>
            <a:r>
              <a:rPr lang="en-US" sz="1200" dirty="0"/>
              <a:t>We create learning opportunities through </a:t>
            </a:r>
            <a:r>
              <a:rPr lang="en-US" sz="1200" dirty="0">
                <a:solidFill>
                  <a:srgbClr val="FF0000"/>
                </a:solidFill>
              </a:rPr>
              <a:t>rigorous academic </a:t>
            </a:r>
            <a:r>
              <a:rPr lang="en-US" sz="1200" dirty="0"/>
              <a:t>and professional programs </a:t>
            </a:r>
            <a:r>
              <a:rPr lang="en-US" sz="1200" dirty="0">
                <a:solidFill>
                  <a:srgbClr val="FF0000"/>
                </a:solidFill>
              </a:rPr>
              <a:t>integrated with co-curricular engagement.</a:t>
            </a:r>
            <a:r>
              <a:rPr lang="en-US" sz="1200" dirty="0"/>
              <a:t> In an </a:t>
            </a:r>
            <a:r>
              <a:rPr lang="en-US" sz="1200" dirty="0">
                <a:solidFill>
                  <a:srgbClr val="FF0000"/>
                </a:solidFill>
              </a:rPr>
              <a:t>inclusive environment of open and free inquiry, </a:t>
            </a:r>
            <a:r>
              <a:rPr lang="en-US" sz="1200" dirty="0"/>
              <a:t>we </a:t>
            </a:r>
            <a:r>
              <a:rPr lang="en-US" sz="1200" dirty="0">
                <a:solidFill>
                  <a:srgbClr val="FF0000"/>
                </a:solidFill>
              </a:rPr>
              <a:t>prepare students for a world that is increasingly diverse, complex and interdependent.</a:t>
            </a:r>
            <a:r>
              <a:rPr lang="en-US" sz="1200" dirty="0"/>
              <a:t> Driven by our commitment to the common good and to the </a:t>
            </a:r>
            <a:r>
              <a:rPr lang="en-US" sz="1200" dirty="0">
                <a:solidFill>
                  <a:srgbClr val="FF0000"/>
                </a:solidFill>
              </a:rPr>
              <a:t>education of the whole person</a:t>
            </a:r>
            <a:r>
              <a:rPr lang="en-US" sz="1200" dirty="0"/>
              <a:t>, the Xavier community challenges and supports students as they </a:t>
            </a:r>
            <a:r>
              <a:rPr lang="en-US" sz="1200" dirty="0">
                <a:solidFill>
                  <a:srgbClr val="FF0000"/>
                </a:solidFill>
              </a:rPr>
              <a:t>cultivate lives of reflection, compassion and informed action</a:t>
            </a:r>
            <a:r>
              <a:rPr lang="en-US" sz="1200" dirty="0" smtClean="0">
                <a:solidFill>
                  <a:srgbClr val="FF0000"/>
                </a:solidFill>
              </a:rPr>
              <a:t>.</a:t>
            </a:r>
            <a:endParaRPr lang="en-US" dirty="0"/>
          </a:p>
          <a:p>
            <a:r>
              <a:rPr lang="en-US" dirty="0" smtClean="0"/>
              <a:t>A national and international reputation for excellence in Montessori education.</a:t>
            </a:r>
          </a:p>
          <a:p>
            <a:r>
              <a:rPr lang="en-US" dirty="0" smtClean="0"/>
              <a:t>High demand for an authentic Montessori Jr. High school (5 feeder schools in Cincinnati area)</a:t>
            </a:r>
          </a:p>
          <a:p>
            <a:r>
              <a:rPr lang="en-US" dirty="0" smtClean="0"/>
              <a:t>Will generate $120K in net revenue after year 3</a:t>
            </a:r>
            <a:endParaRPr lang="en-US" dirty="0"/>
          </a:p>
        </p:txBody>
      </p:sp>
    </p:spTree>
    <p:extLst>
      <p:ext uri="{BB962C8B-B14F-4D97-AF65-F5344CB8AC3E}">
        <p14:creationId xmlns:p14="http://schemas.microsoft.com/office/powerpoint/2010/main" val="39526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1160314"/>
            <a:ext cx="4038600" cy="4965849"/>
          </a:xfrm>
        </p:spPr>
        <p:txBody>
          <a:bodyPr/>
          <a:lstStyle/>
          <a:p>
            <a:pPr marL="0" indent="0" algn="ctr">
              <a:buNone/>
            </a:pPr>
            <a:r>
              <a:rPr lang="en-US" sz="1600" b="1" dirty="0"/>
              <a:t>Jesuit Vision</a:t>
            </a:r>
          </a:p>
          <a:p>
            <a:r>
              <a:rPr lang="en-US" sz="1800" dirty="0"/>
              <a:t>Sees life and the whole universe as a gift calling forth wonder and </a:t>
            </a:r>
            <a:r>
              <a:rPr lang="en-US" sz="1800" dirty="0" smtClean="0"/>
              <a:t>gratefulness</a:t>
            </a:r>
            <a:endParaRPr lang="en-US" sz="1800" dirty="0"/>
          </a:p>
          <a:p>
            <a:r>
              <a:rPr lang="en-US" sz="1800" dirty="0" smtClean="0"/>
              <a:t>Gives </a:t>
            </a:r>
            <a:r>
              <a:rPr lang="en-US" sz="1800" dirty="0"/>
              <a:t>sample scope to imagination and emotion as well as intellect (education of the whole person)</a:t>
            </a:r>
          </a:p>
          <a:p>
            <a:r>
              <a:rPr lang="en-US" sz="1800" dirty="0" smtClean="0"/>
              <a:t>Sees </a:t>
            </a:r>
            <a:r>
              <a:rPr lang="en-US" sz="1800" dirty="0"/>
              <a:t>to find the divine in all things, all people, all cultures</a:t>
            </a:r>
          </a:p>
          <a:p>
            <a:r>
              <a:rPr lang="en-US" sz="1800" dirty="0" smtClean="0"/>
              <a:t>Seeks </a:t>
            </a:r>
            <a:r>
              <a:rPr lang="en-US" sz="1800" dirty="0"/>
              <a:t>freedom and responsible actions</a:t>
            </a:r>
          </a:p>
          <a:p>
            <a:r>
              <a:rPr lang="en-US" sz="1800" dirty="0" smtClean="0"/>
              <a:t>Empowers </a:t>
            </a:r>
            <a:r>
              <a:rPr lang="en-US" sz="1800" dirty="0"/>
              <a:t>people to become leaders in service, "men and </a:t>
            </a:r>
            <a:r>
              <a:rPr lang="en-US" sz="1800" dirty="0" smtClean="0"/>
              <a:t>women (people) for/with </a:t>
            </a:r>
            <a:r>
              <a:rPr lang="en-US" sz="1800" dirty="0"/>
              <a:t>others"</a:t>
            </a:r>
          </a:p>
        </p:txBody>
      </p:sp>
      <p:sp>
        <p:nvSpPr>
          <p:cNvPr id="5" name="Content Placeholder 4"/>
          <p:cNvSpPr>
            <a:spLocks noGrp="1"/>
          </p:cNvSpPr>
          <p:nvPr>
            <p:ph sz="half" idx="2"/>
          </p:nvPr>
        </p:nvSpPr>
        <p:spPr>
          <a:xfrm>
            <a:off x="4648200" y="1160314"/>
            <a:ext cx="4374848" cy="4965850"/>
          </a:xfrm>
        </p:spPr>
        <p:txBody>
          <a:bodyPr/>
          <a:lstStyle/>
          <a:p>
            <a:pPr marL="0" indent="0" algn="ctr">
              <a:buNone/>
            </a:pPr>
            <a:r>
              <a:rPr lang="en-US" sz="1800" b="1" dirty="0"/>
              <a:t>Montessori Vision</a:t>
            </a:r>
          </a:p>
          <a:p>
            <a:r>
              <a:rPr lang="en-US" sz="1800" dirty="0"/>
              <a:t>To create an </a:t>
            </a:r>
            <a:r>
              <a:rPr lang="en-US" sz="1800" dirty="0" smtClean="0"/>
              <a:t>environment and curriculum that enhances and  unfolds awe </a:t>
            </a:r>
            <a:r>
              <a:rPr lang="en-US" sz="1800" dirty="0"/>
              <a:t>and </a:t>
            </a:r>
            <a:r>
              <a:rPr lang="en-US" sz="1800" dirty="0" smtClean="0"/>
              <a:t>wonder daily. </a:t>
            </a:r>
            <a:endParaRPr lang="en-US" sz="1800" dirty="0"/>
          </a:p>
          <a:p>
            <a:r>
              <a:rPr lang="en-US" sz="1800" dirty="0"/>
              <a:t>To educate the whole child: physical, emotional, </a:t>
            </a:r>
            <a:r>
              <a:rPr lang="en-US" sz="1800" dirty="0" smtClean="0"/>
              <a:t>spiritual, cognitive </a:t>
            </a:r>
            <a:r>
              <a:rPr lang="en-US" sz="1800" dirty="0"/>
              <a:t>and self development skills</a:t>
            </a:r>
          </a:p>
          <a:p>
            <a:r>
              <a:rPr lang="en-US" sz="1800" dirty="0"/>
              <a:t>Models respect for all things, all people, all cultures, all life.</a:t>
            </a:r>
          </a:p>
          <a:p>
            <a:r>
              <a:rPr lang="en-US" sz="1800" dirty="0"/>
              <a:t>Through freedom of guided choice students experience the power of teaching themselves and becoming responsible citizens of the future</a:t>
            </a:r>
          </a:p>
          <a:p>
            <a:r>
              <a:rPr lang="en-US" sz="1800" dirty="0"/>
              <a:t>Embodies community and service for classroom, school, city, country and world through cosmic curriculum and deep community relationships.</a:t>
            </a:r>
          </a:p>
        </p:txBody>
      </p:sp>
      <p:sp>
        <p:nvSpPr>
          <p:cNvPr id="6" name="Footer Placeholder 5"/>
          <p:cNvSpPr>
            <a:spLocks noGrp="1"/>
          </p:cNvSpPr>
          <p:nvPr>
            <p:ph type="ftr" sz="quarter" idx="11"/>
          </p:nvPr>
        </p:nvSpPr>
        <p:spPr>
          <a:xfrm>
            <a:off x="4495800" y="6492875"/>
            <a:ext cx="4648200" cy="365125"/>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209144" y="62522"/>
            <a:ext cx="5430762" cy="276999"/>
          </a:xfrm>
          <a:prstGeom prst="rect">
            <a:avLst/>
          </a:prstGeom>
          <a:noFill/>
        </p:spPr>
        <p:txBody>
          <a:bodyPr wrap="square" rtlCol="0">
            <a:spAutoFit/>
          </a:bodyPr>
          <a:lstStyle/>
          <a:p>
            <a:r>
              <a:rPr lang="en-US" sz="1200" dirty="0" smtClean="0"/>
              <a:t>Jesuit Education</a:t>
            </a:r>
            <a:r>
              <a:rPr lang="en-US" sz="1200" dirty="0"/>
              <a:t> </a:t>
            </a:r>
            <a:r>
              <a:rPr lang="en-US" sz="1200" dirty="0" smtClean="0"/>
              <a:t>and Montessori Education:</a:t>
            </a:r>
            <a:r>
              <a:rPr lang="en-US" sz="1200" dirty="0"/>
              <a:t> </a:t>
            </a:r>
            <a:r>
              <a:rPr lang="en-US" sz="1200" dirty="0" smtClean="0"/>
              <a:t>Common Threads</a:t>
            </a:r>
            <a:endParaRPr lang="en-US" sz="1200" dirty="0"/>
          </a:p>
        </p:txBody>
      </p:sp>
    </p:spTree>
    <p:extLst>
      <p:ext uri="{BB962C8B-B14F-4D97-AF65-F5344CB8AC3E}">
        <p14:creationId xmlns:p14="http://schemas.microsoft.com/office/powerpoint/2010/main" val="84161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pPr marL="0" indent="0" algn="ctr">
              <a:buNone/>
            </a:pPr>
            <a:r>
              <a:rPr lang="en-US" dirty="0"/>
              <a:t>Jesuit </a:t>
            </a:r>
            <a:r>
              <a:rPr lang="en-US" dirty="0" smtClean="0"/>
              <a:t>Education</a:t>
            </a:r>
          </a:p>
          <a:p>
            <a:pPr marL="0" indent="0" algn="ctr">
              <a:buNone/>
            </a:pPr>
            <a:r>
              <a:rPr lang="en-US" dirty="0" smtClean="0"/>
              <a:t>“</a:t>
            </a:r>
            <a:r>
              <a:rPr lang="en-US" dirty="0" err="1" smtClean="0"/>
              <a:t>Cura</a:t>
            </a:r>
            <a:r>
              <a:rPr lang="en-US" dirty="0" smtClean="0"/>
              <a:t> </a:t>
            </a:r>
            <a:r>
              <a:rPr lang="en-US" dirty="0" err="1" smtClean="0"/>
              <a:t>personalis</a:t>
            </a:r>
            <a:r>
              <a:rPr lang="en-US" dirty="0" smtClean="0"/>
              <a:t>”</a:t>
            </a:r>
          </a:p>
          <a:p>
            <a:pPr marL="0" indent="0" algn="ctr">
              <a:buNone/>
            </a:pPr>
            <a:r>
              <a:rPr lang="en-US" sz="1800" dirty="0" smtClean="0"/>
              <a:t>Care </a:t>
            </a:r>
            <a:r>
              <a:rPr lang="en-US" sz="1800" dirty="0"/>
              <a:t>of </a:t>
            </a:r>
            <a:r>
              <a:rPr lang="en-US" sz="1800" dirty="0" smtClean="0"/>
              <a:t>Person</a:t>
            </a:r>
            <a:endParaRPr lang="en-US" sz="1800" dirty="0"/>
          </a:p>
          <a:p>
            <a:r>
              <a:rPr lang="en-US" sz="1800" dirty="0"/>
              <a:t>A</a:t>
            </a:r>
            <a:r>
              <a:rPr lang="en-US" sz="1800" dirty="0" smtClean="0"/>
              <a:t>ttitude </a:t>
            </a:r>
            <a:r>
              <a:rPr lang="en-US" sz="1800" dirty="0"/>
              <a:t>of respect for the dignity of each </a:t>
            </a:r>
            <a:r>
              <a:rPr lang="en-US" sz="1800" dirty="0" smtClean="0"/>
              <a:t>individual</a:t>
            </a:r>
          </a:p>
          <a:p>
            <a:r>
              <a:rPr lang="en-US" sz="1800" dirty="0" smtClean="0"/>
              <a:t>To nurture the whole self: mind, body, heart, soul.</a:t>
            </a:r>
          </a:p>
          <a:p>
            <a:r>
              <a:rPr lang="en-US" sz="1800" dirty="0" smtClean="0"/>
              <a:t>Using Spiritual Exercises to see the daily gifts given to us.</a:t>
            </a:r>
            <a:endParaRPr lang="en-US" sz="1800" dirty="0"/>
          </a:p>
          <a:p>
            <a:r>
              <a:rPr lang="en-US" sz="1800" dirty="0" smtClean="0"/>
              <a:t>Developing </a:t>
            </a:r>
            <a:r>
              <a:rPr lang="en-US" sz="1800" dirty="0"/>
              <a:t>relationships with </a:t>
            </a:r>
            <a:r>
              <a:rPr lang="en-US" sz="1800" dirty="0" smtClean="0"/>
              <a:t>students that go beyond teaching </a:t>
            </a:r>
          </a:p>
          <a:p>
            <a:r>
              <a:rPr lang="en-US" sz="1800" dirty="0"/>
              <a:t>G</a:t>
            </a:r>
            <a:r>
              <a:rPr lang="en-US" sz="1800" dirty="0" smtClean="0"/>
              <a:t>uiding students </a:t>
            </a:r>
            <a:r>
              <a:rPr lang="en-US" sz="1800" dirty="0"/>
              <a:t>toward personal </a:t>
            </a:r>
            <a:r>
              <a:rPr lang="en-US" sz="1800" dirty="0" smtClean="0"/>
              <a:t>responsibility</a:t>
            </a:r>
            <a:r>
              <a:rPr lang="en-US" sz="2000" dirty="0" smtClean="0"/>
              <a:t>.</a:t>
            </a:r>
            <a:endParaRPr lang="en-US" sz="2000" dirty="0"/>
          </a:p>
        </p:txBody>
      </p:sp>
      <p:sp>
        <p:nvSpPr>
          <p:cNvPr id="5" name="Content Placeholder 4"/>
          <p:cNvSpPr>
            <a:spLocks noGrp="1"/>
          </p:cNvSpPr>
          <p:nvPr>
            <p:ph sz="half" idx="2"/>
          </p:nvPr>
        </p:nvSpPr>
        <p:spPr/>
        <p:txBody>
          <a:bodyPr/>
          <a:lstStyle/>
          <a:p>
            <a:pPr marL="0" indent="0">
              <a:buNone/>
            </a:pPr>
            <a:r>
              <a:rPr lang="en-US" dirty="0" smtClean="0"/>
              <a:t>Montessori Care of Person</a:t>
            </a:r>
          </a:p>
          <a:p>
            <a:pPr marL="0" indent="0">
              <a:buNone/>
            </a:pPr>
            <a:endParaRPr lang="en-US" sz="1800" dirty="0"/>
          </a:p>
          <a:p>
            <a:r>
              <a:rPr lang="en-US" sz="1800" dirty="0" smtClean="0"/>
              <a:t>Attitude of respect for oneself and each other</a:t>
            </a:r>
          </a:p>
          <a:p>
            <a:r>
              <a:rPr lang="en-US" sz="1800" dirty="0" smtClean="0"/>
              <a:t>Teaching students to care for their daily needs</a:t>
            </a:r>
          </a:p>
          <a:p>
            <a:r>
              <a:rPr lang="en-US" sz="1800" dirty="0" smtClean="0"/>
              <a:t>Teaching students to care for their environment</a:t>
            </a:r>
          </a:p>
          <a:p>
            <a:r>
              <a:rPr lang="en-US" sz="1800" dirty="0" smtClean="0"/>
              <a:t>Developing a healthy community that nurtures each other as well as nurtures one self, the brain as well as the heart and spirit.</a:t>
            </a:r>
          </a:p>
          <a:p>
            <a:r>
              <a:rPr lang="en-US" sz="1800" dirty="0" smtClean="0"/>
              <a:t>To develop an awareness of personal responsibility and the impact it has on community</a:t>
            </a:r>
            <a:endParaRPr lang="en-US" sz="1800" dirty="0"/>
          </a:p>
        </p:txBody>
      </p:sp>
      <p:sp>
        <p:nvSpPr>
          <p:cNvPr id="6" name="Footer Placeholder 5"/>
          <p:cNvSpPr>
            <a:spLocks noGrp="1"/>
          </p:cNvSpPr>
          <p:nvPr>
            <p:ph type="ftr" sz="quarter" idx="11"/>
          </p:nvPr>
        </p:nvSpPr>
        <p:spPr>
          <a:xfrm>
            <a:off x="4922762" y="6438749"/>
            <a:ext cx="4221238" cy="365125"/>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363349" y="61668"/>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Threads</a:t>
            </a:r>
          </a:p>
        </p:txBody>
      </p:sp>
    </p:spTree>
    <p:extLst>
      <p:ext uri="{BB962C8B-B14F-4D97-AF65-F5344CB8AC3E}">
        <p14:creationId xmlns:p14="http://schemas.microsoft.com/office/powerpoint/2010/main" val="3410324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1124857"/>
            <a:ext cx="4040188" cy="1050018"/>
          </a:xfrm>
        </p:spPr>
        <p:txBody>
          <a:bodyPr/>
          <a:lstStyle/>
          <a:p>
            <a:r>
              <a:rPr lang="en-US" dirty="0" smtClean="0"/>
              <a:t>Jesuit Education</a:t>
            </a:r>
          </a:p>
          <a:p>
            <a:r>
              <a:rPr lang="en-US" dirty="0" smtClean="0"/>
              <a:t>Discernment</a:t>
            </a:r>
            <a:endParaRPr lang="en-US" dirty="0"/>
          </a:p>
        </p:txBody>
      </p:sp>
      <p:sp>
        <p:nvSpPr>
          <p:cNvPr id="2" name="Content Placeholder 1"/>
          <p:cNvSpPr>
            <a:spLocks noGrp="1"/>
          </p:cNvSpPr>
          <p:nvPr>
            <p:ph sz="half" idx="2"/>
          </p:nvPr>
        </p:nvSpPr>
        <p:spPr/>
        <p:txBody>
          <a:bodyPr/>
          <a:lstStyle/>
          <a:p>
            <a:r>
              <a:rPr lang="en-US" sz="2000" dirty="0" smtClean="0"/>
              <a:t>A </a:t>
            </a:r>
            <a:r>
              <a:rPr lang="en-US" sz="2000" dirty="0"/>
              <a:t>process of making </a:t>
            </a:r>
            <a:r>
              <a:rPr lang="en-US" sz="2000" dirty="0" smtClean="0"/>
              <a:t>choices through being open to God’s spirit in order to make good decisions that will contribute to the betterment of oneself and the greater good.</a:t>
            </a:r>
            <a:endParaRPr lang="en-US" sz="2000" dirty="0"/>
          </a:p>
          <a:p>
            <a:r>
              <a:rPr lang="en-US" sz="2000" dirty="0" smtClean="0"/>
              <a:t>What </a:t>
            </a:r>
            <a:r>
              <a:rPr lang="en-US" sz="2000" dirty="0"/>
              <a:t>am I passionate about?</a:t>
            </a:r>
          </a:p>
          <a:p>
            <a:r>
              <a:rPr lang="en-US" sz="2000" dirty="0"/>
              <a:t>How can I make a difference in the world?</a:t>
            </a:r>
          </a:p>
          <a:p>
            <a:r>
              <a:rPr lang="en-US" sz="2000" dirty="0"/>
              <a:t>"Go Forth and Set the World on Fire"</a:t>
            </a:r>
          </a:p>
        </p:txBody>
      </p:sp>
      <p:sp>
        <p:nvSpPr>
          <p:cNvPr id="5" name="Text Placeholder 4"/>
          <p:cNvSpPr>
            <a:spLocks noGrp="1"/>
          </p:cNvSpPr>
          <p:nvPr>
            <p:ph type="body" sz="quarter" idx="3"/>
          </p:nvPr>
        </p:nvSpPr>
        <p:spPr/>
        <p:txBody>
          <a:bodyPr/>
          <a:lstStyle/>
          <a:p>
            <a:r>
              <a:rPr lang="en-US" dirty="0" smtClean="0"/>
              <a:t>Montessori Education</a:t>
            </a:r>
          </a:p>
          <a:p>
            <a:r>
              <a:rPr lang="en-US" dirty="0" smtClean="0"/>
              <a:t>Making Choices</a:t>
            </a:r>
            <a:endParaRPr lang="en-US" dirty="0"/>
          </a:p>
        </p:txBody>
      </p:sp>
      <p:sp>
        <p:nvSpPr>
          <p:cNvPr id="3" name="Content Placeholder 2"/>
          <p:cNvSpPr>
            <a:spLocks noGrp="1"/>
          </p:cNvSpPr>
          <p:nvPr>
            <p:ph sz="quarter" idx="4"/>
          </p:nvPr>
        </p:nvSpPr>
        <p:spPr>
          <a:xfrm>
            <a:off x="4645025" y="2174875"/>
            <a:ext cx="4041775" cy="3951288"/>
          </a:xfrm>
        </p:spPr>
        <p:txBody>
          <a:bodyPr/>
          <a:lstStyle/>
          <a:p>
            <a:r>
              <a:rPr lang="en-US" sz="2000" dirty="0" smtClean="0"/>
              <a:t>In the Montessori classroom provide a supportive environment that allows for the development of making choices and the consequences of one’s choices.</a:t>
            </a:r>
          </a:p>
          <a:p>
            <a:r>
              <a:rPr lang="en-US" sz="2000" dirty="0" smtClean="0"/>
              <a:t>What </a:t>
            </a:r>
            <a:r>
              <a:rPr lang="en-US" sz="2000" dirty="0"/>
              <a:t>is </a:t>
            </a:r>
            <a:r>
              <a:rPr lang="en-US" sz="2000" dirty="0" smtClean="0"/>
              <a:t>one’s </a:t>
            </a:r>
            <a:r>
              <a:rPr lang="en-US" sz="2000" dirty="0"/>
              <a:t>cosmic task?</a:t>
            </a:r>
          </a:p>
          <a:p>
            <a:r>
              <a:rPr lang="en-US" sz="2000" dirty="0" smtClean="0"/>
              <a:t>What </a:t>
            </a:r>
            <a:r>
              <a:rPr lang="en-US" sz="2000" dirty="0"/>
              <a:t>are my strengths?</a:t>
            </a:r>
          </a:p>
          <a:p>
            <a:r>
              <a:rPr lang="en-US" sz="2000" dirty="0"/>
              <a:t>What are my challenges</a:t>
            </a:r>
            <a:r>
              <a:rPr lang="en-US" sz="2000" dirty="0" smtClean="0"/>
              <a:t>?</a:t>
            </a:r>
          </a:p>
          <a:p>
            <a:r>
              <a:rPr lang="en-US" sz="2000" dirty="0" smtClean="0"/>
              <a:t>How do I use my choices to enhance and contribute  to the community.</a:t>
            </a:r>
          </a:p>
          <a:p>
            <a:endParaRPr lang="en-US" sz="2000" dirty="0"/>
          </a:p>
        </p:txBody>
      </p:sp>
      <p:sp>
        <p:nvSpPr>
          <p:cNvPr id="6" name="Footer Placeholder 5"/>
          <p:cNvSpPr>
            <a:spLocks noGrp="1"/>
          </p:cNvSpPr>
          <p:nvPr>
            <p:ph type="ftr" sz="quarter" idx="11"/>
          </p:nvPr>
        </p:nvSpPr>
        <p:spPr>
          <a:xfrm>
            <a:off x="4777619" y="6475035"/>
            <a:ext cx="4366381" cy="365125"/>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275987" y="80225"/>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1300175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Jesuit Education</a:t>
            </a:r>
          </a:p>
          <a:p>
            <a:pPr algn="ctr"/>
            <a:r>
              <a:rPr lang="en-US" dirty="0" smtClean="0"/>
              <a:t>Service</a:t>
            </a:r>
            <a:endParaRPr lang="en-US" dirty="0"/>
          </a:p>
        </p:txBody>
      </p:sp>
      <p:sp>
        <p:nvSpPr>
          <p:cNvPr id="3" name="Content Placeholder 2"/>
          <p:cNvSpPr>
            <a:spLocks noGrp="1"/>
          </p:cNvSpPr>
          <p:nvPr>
            <p:ph sz="half" idx="2"/>
          </p:nvPr>
        </p:nvSpPr>
        <p:spPr/>
        <p:txBody>
          <a:bodyPr/>
          <a:lstStyle/>
          <a:p>
            <a:r>
              <a:rPr lang="en-US" sz="1800" dirty="0" smtClean="0"/>
              <a:t>Service Rooted in Justice and Love</a:t>
            </a:r>
            <a:endParaRPr lang="en-US" sz="1800" dirty="0"/>
          </a:p>
          <a:p>
            <a:r>
              <a:rPr lang="en-US" sz="1800" dirty="0"/>
              <a:t>Educating Men and Women </a:t>
            </a:r>
            <a:r>
              <a:rPr lang="en-US" sz="1800" dirty="0" smtClean="0"/>
              <a:t> (people) for Others</a:t>
            </a:r>
          </a:p>
          <a:p>
            <a:r>
              <a:rPr lang="en-US" sz="1800" dirty="0" smtClean="0"/>
              <a:t>Service of Faith</a:t>
            </a:r>
          </a:p>
          <a:p>
            <a:r>
              <a:rPr lang="en-US" sz="1800" dirty="0" smtClean="0"/>
              <a:t>Promotion of Justice</a:t>
            </a:r>
          </a:p>
          <a:p>
            <a:r>
              <a:rPr lang="en-US" sz="1800" dirty="0" smtClean="0"/>
              <a:t>To develop a disciplined sensitivity toward the suffering of our world </a:t>
            </a:r>
          </a:p>
          <a:p>
            <a:r>
              <a:rPr lang="en-US" sz="1800" smtClean="0"/>
              <a:t>The </a:t>
            </a:r>
            <a:r>
              <a:rPr lang="en-US" sz="1800" dirty="0" smtClean="0"/>
              <a:t>will to act for the transformation of unjust social structures that cause </a:t>
            </a:r>
            <a:r>
              <a:rPr lang="en-US" sz="1800" smtClean="0"/>
              <a:t>that suffering</a:t>
            </a:r>
            <a:r>
              <a:rPr lang="en-US" sz="1800" dirty="0" smtClean="0"/>
              <a:t>.</a:t>
            </a:r>
            <a:endParaRPr lang="en-US" sz="1800" dirty="0"/>
          </a:p>
        </p:txBody>
      </p:sp>
      <p:sp>
        <p:nvSpPr>
          <p:cNvPr id="4" name="Text Placeholder 3"/>
          <p:cNvSpPr>
            <a:spLocks noGrp="1"/>
          </p:cNvSpPr>
          <p:nvPr>
            <p:ph type="body" sz="quarter" idx="3"/>
          </p:nvPr>
        </p:nvSpPr>
        <p:spPr>
          <a:xfrm>
            <a:off x="4645025" y="1097594"/>
            <a:ext cx="4041775" cy="1077281"/>
          </a:xfrm>
        </p:spPr>
        <p:txBody>
          <a:bodyPr/>
          <a:lstStyle/>
          <a:p>
            <a:pPr algn="ctr"/>
            <a:r>
              <a:rPr lang="en-US" dirty="0" smtClean="0"/>
              <a:t>Montessori Education </a:t>
            </a:r>
          </a:p>
          <a:p>
            <a:pPr algn="ctr"/>
            <a:r>
              <a:rPr lang="en-US" dirty="0" smtClean="0"/>
              <a:t>Service </a:t>
            </a:r>
            <a:endParaRPr lang="en-US" dirty="0"/>
          </a:p>
        </p:txBody>
      </p:sp>
      <p:sp>
        <p:nvSpPr>
          <p:cNvPr id="5" name="Content Placeholder 4"/>
          <p:cNvSpPr>
            <a:spLocks noGrp="1"/>
          </p:cNvSpPr>
          <p:nvPr>
            <p:ph sz="quarter" idx="4"/>
          </p:nvPr>
        </p:nvSpPr>
        <p:spPr>
          <a:xfrm>
            <a:off x="4645025" y="2174875"/>
            <a:ext cx="4041775" cy="3951288"/>
          </a:xfrm>
        </p:spPr>
        <p:txBody>
          <a:bodyPr/>
          <a:lstStyle/>
          <a:p>
            <a:r>
              <a:rPr lang="en-US" sz="1600" dirty="0" smtClean="0"/>
              <a:t>Beginning with classroom community we develop a respectful understanding of each other and our community needs supporting each other in work and play.</a:t>
            </a:r>
          </a:p>
          <a:p>
            <a:r>
              <a:rPr lang="en-US" sz="1600" dirty="0" smtClean="0"/>
              <a:t>Working with the local community, the students begin to give back to local food shelters, Lydia’s House, and North Avondale Community Center.</a:t>
            </a:r>
          </a:p>
          <a:p>
            <a:r>
              <a:rPr lang="en-US" sz="1600" dirty="0" smtClean="0"/>
              <a:t>Service Projects are an ongoing part of our Elementary curriculum.</a:t>
            </a:r>
          </a:p>
          <a:p>
            <a:r>
              <a:rPr lang="en-US" sz="1600" dirty="0" smtClean="0"/>
              <a:t>Upper Elementary will begin an afterschool program called YSL (Youth Service League) where students will volunteer to serve in many capacities: school, local community, city and world. </a:t>
            </a:r>
            <a:endParaRPr lang="en-US" sz="1600" dirty="0"/>
          </a:p>
        </p:txBody>
      </p:sp>
      <p:sp>
        <p:nvSpPr>
          <p:cNvPr id="6" name="Footer Placeholder 5"/>
          <p:cNvSpPr>
            <a:spLocks noGrp="1"/>
          </p:cNvSpPr>
          <p:nvPr>
            <p:ph type="ftr" sz="quarter" idx="11"/>
          </p:nvPr>
        </p:nvSpPr>
        <p:spPr>
          <a:xfrm>
            <a:off x="4826001" y="6492875"/>
            <a:ext cx="4318000" cy="365125"/>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253220" y="146334"/>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3605414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36952"/>
            <a:ext cx="4040188" cy="677333"/>
          </a:xfrm>
        </p:spPr>
        <p:txBody>
          <a:bodyPr/>
          <a:lstStyle/>
          <a:p>
            <a:pPr algn="ctr"/>
            <a:r>
              <a:rPr lang="en-US" sz="2000" dirty="0" smtClean="0"/>
              <a:t>Jesuit Education</a:t>
            </a:r>
          </a:p>
          <a:p>
            <a:pPr algn="ctr"/>
            <a:r>
              <a:rPr lang="en-US" sz="2000" dirty="0" smtClean="0"/>
              <a:t>Structure and Flexibility</a:t>
            </a:r>
            <a:endParaRPr lang="en-US" sz="2000" dirty="0"/>
          </a:p>
        </p:txBody>
      </p:sp>
      <p:sp>
        <p:nvSpPr>
          <p:cNvPr id="3" name="Content Placeholder 2"/>
          <p:cNvSpPr>
            <a:spLocks noGrp="1"/>
          </p:cNvSpPr>
          <p:nvPr>
            <p:ph sz="half" idx="2"/>
          </p:nvPr>
        </p:nvSpPr>
        <p:spPr/>
        <p:txBody>
          <a:bodyPr/>
          <a:lstStyle/>
          <a:p>
            <a:r>
              <a:rPr lang="en-US" sz="2000" dirty="0" smtClean="0"/>
              <a:t>Attending to individual needs of students</a:t>
            </a:r>
          </a:p>
          <a:p>
            <a:r>
              <a:rPr lang="en-US" sz="2000" dirty="0" smtClean="0"/>
              <a:t>Class size helps maintain a personal relationship with students.</a:t>
            </a:r>
            <a:endParaRPr lang="en-US" sz="2000" dirty="0"/>
          </a:p>
          <a:p>
            <a:r>
              <a:rPr lang="en-US" sz="2000" dirty="0" smtClean="0"/>
              <a:t>Working with students to support their strengths as well as their challenges.</a:t>
            </a:r>
          </a:p>
          <a:p>
            <a:r>
              <a:rPr lang="en-US" sz="2000" dirty="0" smtClean="0"/>
              <a:t>Going beyond the class to support the individual students.</a:t>
            </a:r>
          </a:p>
        </p:txBody>
      </p:sp>
      <p:sp>
        <p:nvSpPr>
          <p:cNvPr id="4" name="Text Placeholder 3"/>
          <p:cNvSpPr>
            <a:spLocks noGrp="1"/>
          </p:cNvSpPr>
          <p:nvPr>
            <p:ph type="body" sz="quarter" idx="3"/>
          </p:nvPr>
        </p:nvSpPr>
        <p:spPr>
          <a:xfrm>
            <a:off x="4645025" y="1136952"/>
            <a:ext cx="4041775" cy="677333"/>
          </a:xfrm>
        </p:spPr>
        <p:txBody>
          <a:bodyPr/>
          <a:lstStyle/>
          <a:p>
            <a:pPr algn="ctr"/>
            <a:r>
              <a:rPr lang="en-US" sz="2000" dirty="0" smtClean="0"/>
              <a:t>Montessori Education</a:t>
            </a:r>
          </a:p>
          <a:p>
            <a:pPr algn="ctr"/>
            <a:r>
              <a:rPr lang="en-US" sz="2000" dirty="0" smtClean="0"/>
              <a:t>Structure with Individual Choice</a:t>
            </a:r>
            <a:endParaRPr lang="en-US" sz="2000" dirty="0"/>
          </a:p>
        </p:txBody>
      </p:sp>
      <p:sp>
        <p:nvSpPr>
          <p:cNvPr id="5" name="Content Placeholder 4"/>
          <p:cNvSpPr>
            <a:spLocks noGrp="1"/>
          </p:cNvSpPr>
          <p:nvPr>
            <p:ph sz="quarter" idx="4"/>
          </p:nvPr>
        </p:nvSpPr>
        <p:spPr>
          <a:xfrm>
            <a:off x="4645025" y="1947333"/>
            <a:ext cx="4041775" cy="4178830"/>
          </a:xfrm>
        </p:spPr>
        <p:txBody>
          <a:bodyPr/>
          <a:lstStyle/>
          <a:p>
            <a:r>
              <a:rPr lang="en-US" sz="1800" dirty="0" smtClean="0"/>
              <a:t>Supporting choice and independence creates an environment that allows for continued grown the development in a structured classroom setting.</a:t>
            </a:r>
          </a:p>
          <a:p>
            <a:r>
              <a:rPr lang="en-US" sz="1800" dirty="0" smtClean="0"/>
              <a:t>Students have a teacher for 3 years and this develops a rich understanding of who each student is. </a:t>
            </a:r>
          </a:p>
          <a:p>
            <a:r>
              <a:rPr lang="en-US" sz="1800" dirty="0" smtClean="0"/>
              <a:t>Meeting </a:t>
            </a:r>
            <a:r>
              <a:rPr lang="en-US" sz="1800" dirty="0"/>
              <a:t>the individual needs of each child, enhancing their strengths and supporting their challenges</a:t>
            </a:r>
            <a:r>
              <a:rPr lang="en-US" sz="1800" dirty="0" smtClean="0"/>
              <a:t>.</a:t>
            </a:r>
          </a:p>
          <a:p>
            <a:r>
              <a:rPr lang="en-US" sz="1800" dirty="0" smtClean="0"/>
              <a:t>Going beyond the classroom setting to support individual students.</a:t>
            </a:r>
            <a:endParaRPr lang="en-US" sz="1800" dirty="0"/>
          </a:p>
          <a:p>
            <a:endParaRPr lang="en-US" sz="2000" dirty="0" smtClean="0"/>
          </a:p>
          <a:p>
            <a:endParaRPr lang="en-US" sz="2000" dirty="0"/>
          </a:p>
        </p:txBody>
      </p:sp>
      <p:sp>
        <p:nvSpPr>
          <p:cNvPr id="6" name="Footer Placeholder 5"/>
          <p:cNvSpPr>
            <a:spLocks noGrp="1"/>
          </p:cNvSpPr>
          <p:nvPr>
            <p:ph type="ftr" sz="quarter" idx="11"/>
          </p:nvPr>
        </p:nvSpPr>
        <p:spPr>
          <a:xfrm>
            <a:off x="4983238" y="6446762"/>
            <a:ext cx="4160762" cy="457275"/>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253948" y="146334"/>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337075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306286"/>
            <a:ext cx="4040188" cy="868589"/>
          </a:xfrm>
        </p:spPr>
        <p:txBody>
          <a:bodyPr/>
          <a:lstStyle/>
          <a:p>
            <a:pPr algn="ctr"/>
            <a:r>
              <a:rPr lang="en-US" dirty="0" smtClean="0"/>
              <a:t>Jesuit Education</a:t>
            </a:r>
          </a:p>
          <a:p>
            <a:pPr algn="ctr"/>
            <a:r>
              <a:rPr lang="en-US" dirty="0" smtClean="0"/>
              <a:t>Solidarity and Kinship</a:t>
            </a:r>
            <a:endParaRPr lang="en-US" dirty="0"/>
          </a:p>
        </p:txBody>
      </p:sp>
      <p:sp>
        <p:nvSpPr>
          <p:cNvPr id="3" name="Content Placeholder 2"/>
          <p:cNvSpPr>
            <a:spLocks noGrp="1"/>
          </p:cNvSpPr>
          <p:nvPr>
            <p:ph sz="half" idx="2"/>
          </p:nvPr>
        </p:nvSpPr>
        <p:spPr/>
        <p:txBody>
          <a:bodyPr/>
          <a:lstStyle/>
          <a:p>
            <a:r>
              <a:rPr lang="en-US" sz="1600" dirty="0" smtClean="0"/>
              <a:t>Awareness that only by working together can the human family meet effectively the challenges of worldwide hunger, ignorance, disease and violence.  </a:t>
            </a:r>
          </a:p>
          <a:p>
            <a:r>
              <a:rPr lang="en-US" sz="1600" dirty="0" smtClean="0"/>
              <a:t>Extending of care to those close at hand.</a:t>
            </a:r>
          </a:p>
          <a:p>
            <a:r>
              <a:rPr lang="en-US" sz="1600" dirty="0" smtClean="0"/>
              <a:t>Commitment to change the economic, political and social structures that enslaves, dehumanize, and destroy human life and dignity.</a:t>
            </a:r>
          </a:p>
          <a:p>
            <a:r>
              <a:rPr lang="en-US" sz="1600" dirty="0" smtClean="0"/>
              <a:t>This is done through community service, service-learning projects and immersion experiences.</a:t>
            </a:r>
            <a:endParaRPr lang="en-US" sz="1600" dirty="0"/>
          </a:p>
        </p:txBody>
      </p:sp>
      <p:sp>
        <p:nvSpPr>
          <p:cNvPr id="4" name="Text Placeholder 3"/>
          <p:cNvSpPr>
            <a:spLocks noGrp="1"/>
          </p:cNvSpPr>
          <p:nvPr>
            <p:ph type="body" sz="quarter" idx="3"/>
          </p:nvPr>
        </p:nvSpPr>
        <p:spPr>
          <a:xfrm>
            <a:off x="4645025" y="1535113"/>
            <a:ext cx="4160308" cy="639762"/>
          </a:xfrm>
        </p:spPr>
        <p:txBody>
          <a:bodyPr/>
          <a:lstStyle/>
          <a:p>
            <a:pPr algn="ctr"/>
            <a:r>
              <a:rPr lang="en-US" dirty="0" smtClean="0"/>
              <a:t>Montessori Education</a:t>
            </a:r>
          </a:p>
          <a:p>
            <a:pPr algn="ctr"/>
            <a:r>
              <a:rPr lang="en-US" dirty="0" smtClean="0"/>
              <a:t>Cooperation and Collaboration</a:t>
            </a:r>
            <a:endParaRPr lang="en-US" dirty="0"/>
          </a:p>
        </p:txBody>
      </p:sp>
      <p:sp>
        <p:nvSpPr>
          <p:cNvPr id="5" name="Content Placeholder 4"/>
          <p:cNvSpPr>
            <a:spLocks noGrp="1"/>
          </p:cNvSpPr>
          <p:nvPr>
            <p:ph sz="quarter" idx="4"/>
          </p:nvPr>
        </p:nvSpPr>
        <p:spPr>
          <a:xfrm>
            <a:off x="4645025" y="2174875"/>
            <a:ext cx="4351493" cy="3951288"/>
          </a:xfrm>
        </p:spPr>
        <p:txBody>
          <a:bodyPr/>
          <a:lstStyle/>
          <a:p>
            <a:r>
              <a:rPr lang="en-US" sz="1600" dirty="0" smtClean="0"/>
              <a:t>To work together in a community of cooperation and collaboration of who each of us is and what we bring to the community.</a:t>
            </a:r>
          </a:p>
          <a:p>
            <a:r>
              <a:rPr lang="en-US" sz="1600" dirty="0" smtClean="0"/>
              <a:t>The experience of working together in a community setting, teaching and supporting each other through daily interactions and learning situations.</a:t>
            </a:r>
          </a:p>
          <a:p>
            <a:r>
              <a:rPr lang="en-US" sz="1600" dirty="0" smtClean="0"/>
              <a:t>To experience and participate as a school community in understanding the importance of changing the world in small simple ways through collection of food for food banks, working with families in the North Avondale  and Norwood Community, supporting scholarship needs and imbedding the philosophy of “giving back”.</a:t>
            </a:r>
            <a:endParaRPr lang="en-US" sz="1600" dirty="0"/>
          </a:p>
        </p:txBody>
      </p:sp>
      <p:sp>
        <p:nvSpPr>
          <p:cNvPr id="6" name="Footer Placeholder 5"/>
          <p:cNvSpPr>
            <a:spLocks noGrp="1"/>
          </p:cNvSpPr>
          <p:nvPr>
            <p:ph type="ftr" sz="quarter" idx="11"/>
          </p:nvPr>
        </p:nvSpPr>
        <p:spPr>
          <a:xfrm>
            <a:off x="4645025" y="6462939"/>
            <a:ext cx="4498975" cy="365125"/>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215867" y="164655"/>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1429129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Jesuit Education</a:t>
            </a:r>
          </a:p>
          <a:p>
            <a:pPr algn="ctr"/>
            <a:r>
              <a:rPr lang="en-US" dirty="0" smtClean="0"/>
              <a:t>Reflection and Accountability</a:t>
            </a:r>
            <a:endParaRPr lang="en-US" dirty="0"/>
          </a:p>
        </p:txBody>
      </p:sp>
      <p:sp>
        <p:nvSpPr>
          <p:cNvPr id="3" name="Content Placeholder 2"/>
          <p:cNvSpPr>
            <a:spLocks noGrp="1"/>
          </p:cNvSpPr>
          <p:nvPr>
            <p:ph sz="half" idx="2"/>
          </p:nvPr>
        </p:nvSpPr>
        <p:spPr>
          <a:xfrm>
            <a:off x="457200" y="2205038"/>
            <a:ext cx="4040188" cy="3951288"/>
          </a:xfrm>
        </p:spPr>
        <p:txBody>
          <a:bodyPr/>
          <a:lstStyle/>
          <a:p>
            <a:r>
              <a:rPr lang="en-US" sz="1600" dirty="0" smtClean="0"/>
              <a:t>Reflection is a cornerstone to Ignatius’s learning process.</a:t>
            </a:r>
          </a:p>
          <a:p>
            <a:r>
              <a:rPr lang="en-US" sz="1600" dirty="0" smtClean="0"/>
              <a:t>Thoughtful reconsideration of subject matter, experience, idea, purpose, or spontaneous reacting, in order to grasp its significance more fully.</a:t>
            </a:r>
          </a:p>
          <a:p>
            <a:r>
              <a:rPr lang="en-US" sz="1600" dirty="0" smtClean="0"/>
              <a:t>Achieving  personal insights and coming to an understanding of who I am… and who I might be in relation to others. </a:t>
            </a:r>
          </a:p>
          <a:p>
            <a:r>
              <a:rPr lang="en-US" sz="1600" dirty="0" smtClean="0"/>
              <a:t>Learning how to learn</a:t>
            </a:r>
          </a:p>
          <a:p>
            <a:r>
              <a:rPr lang="en-US" sz="1600" dirty="0" smtClean="0"/>
              <a:t>Ask questions to broaden students’ awareness and compel them to consider viewpoints others.</a:t>
            </a:r>
            <a:endParaRPr lang="en-US" sz="1600" dirty="0"/>
          </a:p>
        </p:txBody>
      </p:sp>
      <p:sp>
        <p:nvSpPr>
          <p:cNvPr id="4" name="Text Placeholder 3"/>
          <p:cNvSpPr>
            <a:spLocks noGrp="1"/>
          </p:cNvSpPr>
          <p:nvPr>
            <p:ph type="body" sz="quarter" idx="3"/>
          </p:nvPr>
        </p:nvSpPr>
        <p:spPr>
          <a:xfrm>
            <a:off x="4645025" y="1535113"/>
            <a:ext cx="4371423" cy="639762"/>
          </a:xfrm>
        </p:spPr>
        <p:txBody>
          <a:bodyPr/>
          <a:lstStyle/>
          <a:p>
            <a:endParaRPr lang="en-US" dirty="0" smtClean="0"/>
          </a:p>
          <a:p>
            <a:pPr algn="ctr"/>
            <a:r>
              <a:rPr lang="en-US" dirty="0" smtClean="0"/>
              <a:t>Montessori Education</a:t>
            </a:r>
          </a:p>
          <a:p>
            <a:pPr algn="ctr"/>
            <a:r>
              <a:rPr lang="en-US" dirty="0" smtClean="0"/>
              <a:t>Reflection/Transformation</a:t>
            </a:r>
            <a:endParaRPr lang="en-US" dirty="0"/>
          </a:p>
        </p:txBody>
      </p:sp>
      <p:sp>
        <p:nvSpPr>
          <p:cNvPr id="5" name="Content Placeholder 4"/>
          <p:cNvSpPr>
            <a:spLocks noGrp="1"/>
          </p:cNvSpPr>
          <p:nvPr>
            <p:ph sz="quarter" idx="4"/>
          </p:nvPr>
        </p:nvSpPr>
        <p:spPr>
          <a:xfrm>
            <a:off x="4645025" y="2174875"/>
            <a:ext cx="4371423" cy="3951288"/>
          </a:xfrm>
        </p:spPr>
        <p:txBody>
          <a:bodyPr/>
          <a:lstStyle/>
          <a:p>
            <a:r>
              <a:rPr lang="en-US" sz="1600" dirty="0" smtClean="0"/>
              <a:t>Daily reflection allows students to prioritize, understand, change, celebrate and improve oneself and there the community as a whole</a:t>
            </a:r>
          </a:p>
          <a:p>
            <a:r>
              <a:rPr lang="en-US" sz="1600" dirty="0" smtClean="0"/>
              <a:t>Asking questions instead of giving answers allows for the student to discover, experience, and investigate with a deeper understanding.</a:t>
            </a:r>
          </a:p>
          <a:p>
            <a:r>
              <a:rPr lang="en-US" sz="1600" dirty="0" smtClean="0"/>
              <a:t>Understanding one’s strengths as well as one’s challenges helps one celebrate strengths and work on challenges in a supportive community who accepts me for who I am.</a:t>
            </a:r>
          </a:p>
          <a:p>
            <a:r>
              <a:rPr lang="en-US" sz="1600" dirty="0" smtClean="0"/>
              <a:t>Socratic Discussion allows for understanding of others viewpoints and the ability to verbalize one’s own.</a:t>
            </a:r>
          </a:p>
          <a:p>
            <a:endParaRPr lang="en-US" sz="1600" dirty="0" smtClean="0"/>
          </a:p>
        </p:txBody>
      </p:sp>
      <p:sp>
        <p:nvSpPr>
          <p:cNvPr id="6" name="Footer Placeholder 5"/>
          <p:cNvSpPr>
            <a:spLocks noGrp="1"/>
          </p:cNvSpPr>
          <p:nvPr>
            <p:ph type="ftr" sz="quarter" idx="11"/>
          </p:nvPr>
        </p:nvSpPr>
        <p:spPr>
          <a:xfrm>
            <a:off x="4850191" y="6398381"/>
            <a:ext cx="4293810" cy="459619"/>
          </a:xfrm>
        </p:spPr>
        <p:txBody>
          <a:bodyPr/>
          <a:lstStyle/>
          <a:p>
            <a:pPr>
              <a:defRPr/>
            </a:pPr>
            <a:r>
              <a:rPr lang="en-US" dirty="0" smtClean="0">
                <a:solidFill>
                  <a:srgbClr val="000000"/>
                </a:solidFill>
                <a:latin typeface="Lucida Grande"/>
                <a:cs typeface="Lucida Grande"/>
              </a:rPr>
              <a:t>Rosemary Quaranta and Donna Hutchinson-Smyth</a:t>
            </a:r>
            <a:endParaRPr lang="en-US" dirty="0">
              <a:solidFill>
                <a:srgbClr val="000000"/>
              </a:solidFill>
              <a:latin typeface="Lucida Grande"/>
              <a:cs typeface="Lucida Grande"/>
            </a:endParaRPr>
          </a:p>
        </p:txBody>
      </p:sp>
      <p:sp>
        <p:nvSpPr>
          <p:cNvPr id="7" name="TextBox 6"/>
          <p:cNvSpPr txBox="1"/>
          <p:nvPr/>
        </p:nvSpPr>
        <p:spPr>
          <a:xfrm>
            <a:off x="4235797" y="153631"/>
            <a:ext cx="4780651" cy="276999"/>
          </a:xfrm>
          <a:prstGeom prst="rect">
            <a:avLst/>
          </a:prstGeom>
          <a:noFill/>
        </p:spPr>
        <p:txBody>
          <a:bodyPr wrap="none" rtlCol="0">
            <a:spAutoFit/>
          </a:bodyPr>
          <a:lstStyle/>
          <a:p>
            <a:pPr lvl="0"/>
            <a:r>
              <a:rPr lang="en-US" sz="1200" dirty="0">
                <a:solidFill>
                  <a:prstClr val="black"/>
                </a:solidFill>
              </a:rPr>
              <a:t>Jesuit Education and Montessori Education: Common </a:t>
            </a:r>
            <a:r>
              <a:rPr lang="en-US" sz="1200" dirty="0" smtClean="0">
                <a:solidFill>
                  <a:prstClr val="black"/>
                </a:solidFill>
              </a:rPr>
              <a:t>Threads</a:t>
            </a:r>
            <a:endParaRPr lang="en-US" sz="1200" dirty="0">
              <a:solidFill>
                <a:prstClr val="black"/>
              </a:solidFill>
            </a:endParaRPr>
          </a:p>
        </p:txBody>
      </p:sp>
    </p:spTree>
    <p:extLst>
      <p:ext uri="{BB962C8B-B14F-4D97-AF65-F5344CB8AC3E}">
        <p14:creationId xmlns:p14="http://schemas.microsoft.com/office/powerpoint/2010/main" val="3246653231"/>
      </p:ext>
    </p:extLst>
  </p:cSld>
  <p:clrMapOvr>
    <a:masterClrMapping/>
  </p:clrMapOvr>
</p:sld>
</file>

<file path=ppt/theme/theme1.xml><?xml version="1.0" encoding="utf-8"?>
<a:theme xmlns:a="http://schemas.openxmlformats.org/drawingml/2006/main" name="Title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XU Them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XU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18839</TotalTime>
  <Words>1373</Words>
  <Application>Microsoft Macintosh PowerPoint</Application>
  <PresentationFormat>On-screen Show (4:3)</PresentationFormat>
  <Paragraphs>130</Paragraphs>
  <Slides>11</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Calibri</vt:lpstr>
      <vt:lpstr>Geneva</vt:lpstr>
      <vt:lpstr>Lucida Grande</vt:lpstr>
      <vt:lpstr>ＭＳ Ｐゴシック</vt:lpstr>
      <vt:lpstr>Arial</vt:lpstr>
      <vt:lpstr>Title Theme 2</vt:lpstr>
      <vt:lpstr>XU Theme 1</vt:lpstr>
      <vt:lpstr>XU Theme 2</vt:lpstr>
      <vt:lpstr> Jesuit Education and Montessori Education:  Common Threads</vt:lpstr>
      <vt:lpstr>Expanding XU Montessori Program to Jr. High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Resources</vt:lpstr>
    </vt:vector>
  </TitlesOfParts>
  <Company>Xavier University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Audrey Calloway</dc:creator>
  <cp:lastModifiedBy>Quaranta, Rosemary</cp:lastModifiedBy>
  <cp:revision>34</cp:revision>
  <cp:lastPrinted>2017-10-12T02:10:27Z</cp:lastPrinted>
  <dcterms:created xsi:type="dcterms:W3CDTF">2010-08-12T14:48:16Z</dcterms:created>
  <dcterms:modified xsi:type="dcterms:W3CDTF">2017-10-12T17:33:39Z</dcterms:modified>
</cp:coreProperties>
</file>