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4" r:id="rId3"/>
    <p:sldId id="277" r:id="rId4"/>
    <p:sldId id="282" r:id="rId5"/>
    <p:sldId id="275" r:id="rId6"/>
    <p:sldId id="281" r:id="rId7"/>
    <p:sldId id="278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A2A2"/>
    <a:srgbClr val="009CC8"/>
    <a:srgbClr val="001541"/>
    <a:srgbClr val="000000"/>
    <a:srgbClr val="0C2340"/>
    <a:srgbClr val="0099CC"/>
    <a:srgbClr val="E6E6E6"/>
    <a:srgbClr val="FFFFFF"/>
    <a:srgbClr val="BD707B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/>
    <p:restoredTop sz="94890"/>
  </p:normalViewPr>
  <p:slideViewPr>
    <p:cSldViewPr snapToGrid="0" snapToObjects="1" showGuides="1">
      <p:cViewPr varScale="1">
        <p:scale>
          <a:sx n="62" d="100"/>
          <a:sy n="62" d="100"/>
        </p:scale>
        <p:origin x="78" y="9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\departments\Decision%20Support\Surveys\Alumni%20Surveys\HEDS%20Alumni%20Survey%202019\Analyses\Mission%20&amp;%20Identity\Mission%20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\departments\Decision%20Support\Surveys\Alumni%20Surveys\HEDS%20Alumni%20Survey%202019\Analyses\Mission%20&amp;%20Identity\Mission%20Analysis%202015%20t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\departments\Decision%20Support\Surveys\Alumni%20Surveys\HEDS%20Alumni%20Survey%202019\Analyses\Mission%20&amp;%20Identity\Mission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\departments\Decision%20Support\Surveys\Alumni%20Surveys\HEDS%20Alumni%20Survey%202019\Analyses\Mission%20&amp;%20Identity\Mission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\departments\Decision%20Support\Surveys\Alumni%20Surveys\HEDS%20Alumni%20Survey%202019\Analyses\Mission%20&amp;%20Identity\Mission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154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001541"/>
                </a:solidFill>
              </a:rPr>
              <a:t>About how often do you engage in </a:t>
            </a:r>
            <a:r>
              <a:rPr lang="en-US" dirty="0">
                <a:solidFill>
                  <a:srgbClr val="009CC8"/>
                </a:solidFill>
              </a:rPr>
              <a:t>community</a:t>
            </a:r>
            <a:r>
              <a:rPr lang="en-US" dirty="0">
                <a:solidFill>
                  <a:srgbClr val="001541"/>
                </a:solidFill>
              </a:rPr>
              <a:t> </a:t>
            </a:r>
            <a:r>
              <a:rPr lang="en-US" dirty="0">
                <a:solidFill>
                  <a:srgbClr val="009CC8"/>
                </a:solidFill>
              </a:rPr>
              <a:t>service</a:t>
            </a:r>
            <a:r>
              <a:rPr lang="en-US" dirty="0">
                <a:solidFill>
                  <a:srgbClr val="001541"/>
                </a:solidFill>
              </a:rPr>
              <a:t> or volunteer work for organizations?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154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'Community Service'!$A$10</c:f>
              <c:strCache>
                <c:ptCount val="1"/>
                <c:pt idx="0">
                  <c:v>Xavier University</c:v>
                </c:pt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154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'Community Service'!$B$9:$F$9</c:f>
              <c:strCache>
                <c:ptCount val="5"/>
                <c:pt idx="0">
                  <c:v>Less than once a year</c:v>
                </c:pt>
                <c:pt idx="1">
                  <c:v>Once or twice a year</c:v>
                </c:pt>
                <c:pt idx="2">
                  <c:v>Several times a year</c:v>
                </c:pt>
                <c:pt idx="3">
                  <c:v>Monthly</c:v>
                </c:pt>
                <c:pt idx="4">
                  <c:v>Weekly</c:v>
                </c:pt>
              </c:strCache>
            </c:strRef>
          </c:cat>
          <c:val>
            <c:numRef>
              <c:f>'Community Service'!$B$10:$F$10</c:f>
              <c:numCache>
                <c:formatCode>0%</c:formatCode>
                <c:ptCount val="5"/>
                <c:pt idx="0">
                  <c:v>0.15894039735099338</c:v>
                </c:pt>
                <c:pt idx="1">
                  <c:v>0.23178807947019867</c:v>
                </c:pt>
                <c:pt idx="2">
                  <c:v>0.3443708609271523</c:v>
                </c:pt>
                <c:pt idx="3">
                  <c:v>0.14569536423841059</c:v>
                </c:pt>
                <c:pt idx="4">
                  <c:v>0.11920529801324503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A-4983-BB2E-BCE932291522}"/>
            </c:ext>
          </c:extLst>
        </c:ser>
        <c:ser>
          <c:idx val="1"/>
          <c:order val="1"/>
          <c:tx>
            <c:strRef>
              <c:f>'Community Service'!$A$11</c:f>
              <c:strCache>
                <c:ptCount val="1"/>
                <c:pt idx="0">
                  <c:v>Other Institutions</c:v>
                </c:pt>
              </c:strCache>
            </c:strRef>
          </c:tx>
          <c:spPr>
            <a:solidFill>
              <a:srgbClr val="9EA2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154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'Community Service'!$B$9:$F$9</c:f>
              <c:strCache>
                <c:ptCount val="5"/>
                <c:pt idx="0">
                  <c:v>Less than once a year</c:v>
                </c:pt>
                <c:pt idx="1">
                  <c:v>Once or twice a year</c:v>
                </c:pt>
                <c:pt idx="2">
                  <c:v>Several times a year</c:v>
                </c:pt>
                <c:pt idx="3">
                  <c:v>Monthly</c:v>
                </c:pt>
                <c:pt idx="4">
                  <c:v>Weekly</c:v>
                </c:pt>
              </c:strCache>
            </c:strRef>
          </c:cat>
          <c:val>
            <c:numRef>
              <c:f>'Community Service'!$B$11:$F$11</c:f>
              <c:numCache>
                <c:formatCode>0%</c:formatCode>
                <c:ptCount val="5"/>
                <c:pt idx="0">
                  <c:v>0.18935691946833463</c:v>
                </c:pt>
                <c:pt idx="1">
                  <c:v>0.27521501172791241</c:v>
                </c:pt>
                <c:pt idx="2">
                  <c:v>0.24907154026583267</c:v>
                </c:pt>
                <c:pt idx="3">
                  <c:v>0.15954847537138389</c:v>
                </c:pt>
                <c:pt idx="4">
                  <c:v>0.12680805316653634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9A-4983-BB2E-BCE9322915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5302088"/>
        <c:axId val="561998648"/>
      </c:barChart>
      <c:catAx>
        <c:axId val="55530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5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998648"/>
        <c:crosses val="autoZero"/>
        <c:auto val="1"/>
        <c:lblAlgn val="ctr"/>
        <c:lblOffset val="100"/>
        <c:noMultiLvlLbl val="0"/>
      </c:catAx>
      <c:valAx>
        <c:axId val="561998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5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0208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9EA2A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Combined!$B$2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C234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Combined!$A$3:$A$15</c:f>
              <c:strCache>
                <c:ptCount val="13"/>
                <c:pt idx="0">
                  <c:v>1. Understanding the mission of your institution</c:v>
                </c:pt>
                <c:pt idx="1">
                  <c:v>2. Devoting effort for help others in need</c:v>
                </c:pt>
                <c:pt idx="2">
                  <c:v>3. Leading by example</c:v>
                </c:pt>
                <c:pt idx="3">
                  <c:v>4. Increasing your awareness of the relationship between global and local issues</c:v>
                </c:pt>
                <c:pt idx="4">
                  <c:v>5. Actively working to further social justice</c:v>
                </c:pt>
                <c:pt idx="5">
                  <c:v>6. Defining your own values and beliefs</c:v>
                </c:pt>
                <c:pt idx="6">
                  <c:v>7. Demonstrating respect for others' differences</c:v>
                </c:pt>
                <c:pt idx="7">
                  <c:v>8. Actively working toward a more inclusive community</c:v>
                </c:pt>
                <c:pt idx="8">
                  <c:v>9. Ability to look critically at society and its institutions</c:v>
                </c:pt>
                <c:pt idx="9">
                  <c:v>10. Making ethical decisions in personal situations</c:v>
                </c:pt>
                <c:pt idx="10">
                  <c:v>11. Making ethical decisions in professional situations</c:v>
                </c:pt>
                <c:pt idx="11">
                  <c:v>12. Understanding the Jesuit principle of being "men and women for others"</c:v>
                </c:pt>
                <c:pt idx="12">
                  <c:v>13. Making connections between your intellectual and spiritual life</c:v>
                </c:pt>
              </c:strCache>
            </c:strRef>
          </c:cat>
          <c:val>
            <c:numRef>
              <c:f>Combined!$B$3:$B$15</c:f>
              <c:numCache>
                <c:formatCode>0.0</c:formatCode>
                <c:ptCount val="13"/>
                <c:pt idx="0">
                  <c:v>2.99</c:v>
                </c:pt>
                <c:pt idx="1">
                  <c:v>2.88</c:v>
                </c:pt>
                <c:pt idx="2">
                  <c:v>3.12</c:v>
                </c:pt>
                <c:pt idx="3">
                  <c:v>2.89</c:v>
                </c:pt>
                <c:pt idx="4">
                  <c:v>2.69</c:v>
                </c:pt>
                <c:pt idx="5">
                  <c:v>3.1</c:v>
                </c:pt>
                <c:pt idx="6">
                  <c:v>3.06</c:v>
                </c:pt>
                <c:pt idx="7">
                  <c:v>2.85</c:v>
                </c:pt>
                <c:pt idx="8">
                  <c:v>3.1</c:v>
                </c:pt>
                <c:pt idx="9">
                  <c:v>3.11</c:v>
                </c:pt>
                <c:pt idx="10">
                  <c:v>3.14</c:v>
                </c:pt>
                <c:pt idx="11">
                  <c:v>3.06</c:v>
                </c:pt>
                <c:pt idx="12">
                  <c:v>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C-4332-AADC-61837C91343F}"/>
            </c:ext>
          </c:extLst>
        </c:ser>
        <c:ser>
          <c:idx val="1"/>
          <c:order val="1"/>
          <c:tx>
            <c:strRef>
              <c:f>Combined!$C$2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EA2A2"/>
            </a:solidFill>
            <a:ln>
              <a:noFill/>
            </a:ln>
            <a:effectLst/>
          </c:spPr>
          <c:invertIfNegative val="0"/>
          <c:dLbls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0C-4332-AADC-61837C913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Combined!$A$3:$A$15</c:f>
              <c:strCache>
                <c:ptCount val="13"/>
                <c:pt idx="0">
                  <c:v>1. Understanding the mission of your institution</c:v>
                </c:pt>
                <c:pt idx="1">
                  <c:v>2. Devoting effort for help others in need</c:v>
                </c:pt>
                <c:pt idx="2">
                  <c:v>3. Leading by example</c:v>
                </c:pt>
                <c:pt idx="3">
                  <c:v>4. Increasing your awareness of the relationship between global and local issues</c:v>
                </c:pt>
                <c:pt idx="4">
                  <c:v>5. Actively working to further social justice</c:v>
                </c:pt>
                <c:pt idx="5">
                  <c:v>6. Defining your own values and beliefs</c:v>
                </c:pt>
                <c:pt idx="6">
                  <c:v>7. Demonstrating respect for others' differences</c:v>
                </c:pt>
                <c:pt idx="7">
                  <c:v>8. Actively working toward a more inclusive community</c:v>
                </c:pt>
                <c:pt idx="8">
                  <c:v>9. Ability to look critically at society and its institutions</c:v>
                </c:pt>
                <c:pt idx="9">
                  <c:v>10. Making ethical decisions in personal situations</c:v>
                </c:pt>
                <c:pt idx="10">
                  <c:v>11. Making ethical decisions in professional situations</c:v>
                </c:pt>
                <c:pt idx="11">
                  <c:v>12. Understanding the Jesuit principle of being "men and women for others"</c:v>
                </c:pt>
                <c:pt idx="12">
                  <c:v>13. Making connections between your intellectual and spiritual life</c:v>
                </c:pt>
              </c:strCache>
            </c:strRef>
          </c:cat>
          <c:val>
            <c:numRef>
              <c:f>Combined!$C$3:$C$15</c:f>
              <c:numCache>
                <c:formatCode>0.0</c:formatCode>
                <c:ptCount val="13"/>
                <c:pt idx="0">
                  <c:v>3.19</c:v>
                </c:pt>
                <c:pt idx="1">
                  <c:v>3.15</c:v>
                </c:pt>
                <c:pt idx="2">
                  <c:v>3.2</c:v>
                </c:pt>
                <c:pt idx="3">
                  <c:v>2.96</c:v>
                </c:pt>
                <c:pt idx="4">
                  <c:v>2.87</c:v>
                </c:pt>
                <c:pt idx="5">
                  <c:v>3.29</c:v>
                </c:pt>
                <c:pt idx="6">
                  <c:v>3.3</c:v>
                </c:pt>
                <c:pt idx="7">
                  <c:v>3.04</c:v>
                </c:pt>
                <c:pt idx="8">
                  <c:v>3.17</c:v>
                </c:pt>
                <c:pt idx="9">
                  <c:v>3.33</c:v>
                </c:pt>
                <c:pt idx="10">
                  <c:v>3.36</c:v>
                </c:pt>
                <c:pt idx="11">
                  <c:v>3.23</c:v>
                </c:pt>
                <c:pt idx="12">
                  <c:v>3.06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0C-4332-AADC-61837C91343F}"/>
            </c:ext>
          </c:extLst>
        </c:ser>
        <c:ser>
          <c:idx val="2"/>
          <c:order val="2"/>
          <c:tx>
            <c:strRef>
              <c:f>Combined!$D$2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fld id="{4B918C1A-2DC1-423F-98B3-86F7DFD6D9AC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</a:t>
                    </a:r>
                    <a:r>
                      <a:rPr lang="en-US" smtClean="0">
                        <a:solidFill>
                          <a:srgbClr val="C00000"/>
                        </a:solidFill>
                      </a:rPr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60C-4332-AADC-61837C913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Combined!$A$3:$A$15</c:f>
              <c:strCache>
                <c:ptCount val="13"/>
                <c:pt idx="0">
                  <c:v>1. Understanding the mission of your institution</c:v>
                </c:pt>
                <c:pt idx="1">
                  <c:v>2. Devoting effort for help others in need</c:v>
                </c:pt>
                <c:pt idx="2">
                  <c:v>3. Leading by example</c:v>
                </c:pt>
                <c:pt idx="3">
                  <c:v>4. Increasing your awareness of the relationship between global and local issues</c:v>
                </c:pt>
                <c:pt idx="4">
                  <c:v>5. Actively working to further social justice</c:v>
                </c:pt>
                <c:pt idx="5">
                  <c:v>6. Defining your own values and beliefs</c:v>
                </c:pt>
                <c:pt idx="6">
                  <c:v>7. Demonstrating respect for others' differences</c:v>
                </c:pt>
                <c:pt idx="7">
                  <c:v>8. Actively working toward a more inclusive community</c:v>
                </c:pt>
                <c:pt idx="8">
                  <c:v>9. Ability to look critically at society and its institutions</c:v>
                </c:pt>
                <c:pt idx="9">
                  <c:v>10. Making ethical decisions in personal situations</c:v>
                </c:pt>
                <c:pt idx="10">
                  <c:v>11. Making ethical decisions in professional situations</c:v>
                </c:pt>
                <c:pt idx="11">
                  <c:v>12. Understanding the Jesuit principle of being "men and women for others"</c:v>
                </c:pt>
                <c:pt idx="12">
                  <c:v>13. Making connections between your intellectual and spiritual life</c:v>
                </c:pt>
              </c:strCache>
            </c:strRef>
          </c:cat>
          <c:val>
            <c:numRef>
              <c:f>Combined!$D$3:$D$15</c:f>
              <c:numCache>
                <c:formatCode>0.0</c:formatCode>
                <c:ptCount val="13"/>
                <c:pt idx="0">
                  <c:v>3.22</c:v>
                </c:pt>
                <c:pt idx="1">
                  <c:v>3.27</c:v>
                </c:pt>
                <c:pt idx="2">
                  <c:v>3.32</c:v>
                </c:pt>
                <c:pt idx="3">
                  <c:v>3.09</c:v>
                </c:pt>
                <c:pt idx="4">
                  <c:v>3.09</c:v>
                </c:pt>
                <c:pt idx="5">
                  <c:v>3.42</c:v>
                </c:pt>
                <c:pt idx="6">
                  <c:v>3.39</c:v>
                </c:pt>
                <c:pt idx="7">
                  <c:v>3.17</c:v>
                </c:pt>
                <c:pt idx="8">
                  <c:v>3.33</c:v>
                </c:pt>
                <c:pt idx="9">
                  <c:v>3.38</c:v>
                </c:pt>
                <c:pt idx="10">
                  <c:v>3.39</c:v>
                </c:pt>
                <c:pt idx="11">
                  <c:v>3.34</c:v>
                </c:pt>
                <c:pt idx="12">
                  <c:v>3.09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0C-4332-AADC-61837C9134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68326664"/>
        <c:axId val="568327976"/>
      </c:barChart>
      <c:catAx>
        <c:axId val="5683266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27976"/>
        <c:crosses val="autoZero"/>
        <c:auto val="1"/>
        <c:lblAlgn val="ctr"/>
        <c:lblOffset val="100"/>
        <c:noMultiLvlLbl val="0"/>
      </c:catAx>
      <c:valAx>
        <c:axId val="5683279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68326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rgbClr val="001541"/>
                </a:solidFill>
              </a:rPr>
              <a:t>Personal Development of Civic Engagement  ("Quite a Bit" or "Very Much")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C0-440F-8E67-CFD15C57CC84}"/>
              </c:ext>
            </c:extLst>
          </c:dPt>
          <c:dPt>
            <c:idx val="1"/>
            <c:invertIfNegative val="0"/>
            <c:bubble3D val="0"/>
            <c:spPr>
              <a:solidFill>
                <a:srgbClr val="9EA2A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C0-440F-8E67-CFD15C57CC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154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 Justice'!$A$9:$A$10</c:f>
              <c:strCache>
                <c:ptCount val="2"/>
                <c:pt idx="0">
                  <c:v>Xavier University</c:v>
                </c:pt>
                <c:pt idx="1">
                  <c:v>Other Institutions</c:v>
                </c:pt>
              </c:strCache>
            </c:strRef>
          </c:cat>
          <c:val>
            <c:numRef>
              <c:f>'Social Justice'!$B$9:$B$10</c:f>
              <c:numCache>
                <c:formatCode>0%</c:formatCode>
                <c:ptCount val="2"/>
                <c:pt idx="0">
                  <c:v>0.69375000000000009</c:v>
                </c:pt>
                <c:pt idx="1">
                  <c:v>0.56098904124676463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C0-440F-8E67-CFD15C57CC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6"/>
        <c:overlap val="-27"/>
        <c:axId val="551838160"/>
        <c:axId val="551837832"/>
      </c:barChart>
      <c:catAx>
        <c:axId val="55183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837832"/>
        <c:crosses val="autoZero"/>
        <c:auto val="1"/>
        <c:lblAlgn val="ctr"/>
        <c:lblOffset val="100"/>
        <c:noMultiLvlLbl val="0"/>
      </c:catAx>
      <c:valAx>
        <c:axId val="551837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8381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304690842258"/>
          <c:y val="7.3766687930993113E-2"/>
          <c:w val="0.87232174103237092"/>
          <c:h val="0.842331638005830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'Ethical Reasoning'!$B$9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C6F-44F1-8663-24B98D050386}"/>
              </c:ext>
            </c:extLst>
          </c:dPt>
          <c:dPt>
            <c:idx val="1"/>
            <c:invertIfNegative val="0"/>
            <c:bubble3D val="0"/>
            <c:spPr>
              <a:solidFill>
                <a:srgbClr val="9EA2A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C6F-44F1-8663-24B98D0503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00154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'Ethical Reasoning'!$A$10:$A$11</c:f>
              <c:strCache>
                <c:ptCount val="2"/>
                <c:pt idx="0">
                  <c:v>Xavier University</c:v>
                </c:pt>
                <c:pt idx="1">
                  <c:v>Other Institutions</c:v>
                </c:pt>
              </c:strCache>
            </c:strRef>
          </c:cat>
          <c:val>
            <c:numRef>
              <c:f>'Ethical Reasoning'!$B$10:$B$11</c:f>
              <c:numCache>
                <c:formatCode>0%</c:formatCode>
                <c:ptCount val="2"/>
                <c:pt idx="0">
                  <c:v>0.85534591194968557</c:v>
                </c:pt>
                <c:pt idx="1">
                  <c:v>0.7479379742659189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6F-44F1-8663-24B98D050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-2"/>
        <c:axId val="569608896"/>
        <c:axId val="569603320"/>
      </c:barChart>
      <c:catAx>
        <c:axId val="56960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15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603320"/>
        <c:crosses val="autoZero"/>
        <c:auto val="1"/>
        <c:lblAlgn val="ctr"/>
        <c:lblOffset val="100"/>
        <c:noMultiLvlLbl val="0"/>
      </c:catAx>
      <c:valAx>
        <c:axId val="569603320"/>
        <c:scaling>
          <c:orientation val="minMax"/>
          <c:max val="0.9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5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60889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Conversations with Diverse Others ("Often"</a:t>
            </a:r>
            <a:r>
              <a:rPr lang="en-US" sz="1600" baseline="0" dirty="0"/>
              <a:t> or "Very Often")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Sheet2!$A$22</c:f>
              <c:strCache>
                <c:ptCount val="1"/>
                <c:pt idx="0">
                  <c:v>Xavier University</c:v>
                </c:pt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Sheet2!$B$21:$C$21</c:f>
              <c:strCache>
                <c:ptCount val="2"/>
                <c:pt idx="0">
                  <c:v>Had discussions about intergroup relations with students differing from you in gender, national origin, political views, race, religion, sexuality, or values.</c:v>
                </c:pt>
                <c:pt idx="1">
                  <c:v>Had serious discussions with students whose political, social, or religious opinions were different from your own.</c:v>
                </c:pt>
              </c:strCache>
            </c:strRef>
          </c:cat>
          <c:val>
            <c:numRef>
              <c:f>Sheet2!$B$22:$C$22</c:f>
              <c:numCache>
                <c:formatCode>0%</c:formatCode>
                <c:ptCount val="2"/>
                <c:pt idx="0">
                  <c:v>0.46341463414634149</c:v>
                </c:pt>
                <c:pt idx="1">
                  <c:v>0.46341463414634143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F-49D2-8ECC-8E921BC8A05E}"/>
            </c:ext>
          </c:extLst>
        </c:ser>
        <c:ser>
          <c:idx val="1"/>
          <c:order val="1"/>
          <c:tx>
            <c:strRef>
              <c:f>Sheet2!$A$23</c:f>
              <c:strCache>
                <c:ptCount val="1"/>
                <c:pt idx="0">
                  <c:v>Other Institutions</c:v>
                </c:pt>
              </c:strCache>
            </c:strRef>
          </c:tx>
          <c:spPr>
            <a:solidFill>
              <a:srgbClr val="9EA2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Sheet2!$B$21:$C$21</c:f>
              <c:strCache>
                <c:ptCount val="2"/>
                <c:pt idx="0">
                  <c:v>Had discussions about intergroup relations with students differing from you in gender, national origin, political views, race, religion, sexuality, or values.</c:v>
                </c:pt>
                <c:pt idx="1">
                  <c:v>Had serious discussions with students whose political, social, or religious opinions were different from your own.</c:v>
                </c:pt>
              </c:strCache>
            </c:strRef>
          </c:cat>
          <c:val>
            <c:numRef>
              <c:f>Sheet2!$B$23:$C$23</c:f>
              <c:numCache>
                <c:formatCode>0%</c:formatCode>
                <c:ptCount val="2"/>
                <c:pt idx="0">
                  <c:v>0.4017455699550383</c:v>
                </c:pt>
                <c:pt idx="1">
                  <c:v>0.42030365550441728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0F-49D2-8ECC-8E921BC8A0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65642664"/>
        <c:axId val="665643320"/>
      </c:barChart>
      <c:catAx>
        <c:axId val="6656426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643320"/>
        <c:crosses val="autoZero"/>
        <c:auto val="1"/>
        <c:lblAlgn val="ctr"/>
        <c:lblOffset val="100"/>
        <c:noMultiLvlLbl val="0"/>
      </c:catAx>
      <c:valAx>
        <c:axId val="6656433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6426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9EA2A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Development</a:t>
            </a:r>
            <a:r>
              <a:rPr lang="en-US" sz="1600" baseline="0" dirty="0" smtClean="0"/>
              <a:t> </a:t>
            </a:r>
            <a:r>
              <a:rPr lang="en-US" sz="1600" baseline="0" dirty="0"/>
              <a:t>Intercultural Knowledge and competence ("Quite a Bit" or "Very Much")</a:t>
            </a:r>
            <a:endParaRPr lang="en-US" sz="1600" dirty="0"/>
          </a:p>
        </c:rich>
      </c:tx>
      <c:layout>
        <c:manualLayout>
          <c:xMode val="edge"/>
          <c:yMode val="edge"/>
          <c:x val="0.11462150572411602"/>
          <c:y val="2.6419207523527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Sheet2!$P$2</c:f>
              <c:strCache>
                <c:ptCount val="1"/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CC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029-431C-8723-CBC7B7C38704}"/>
              </c:ext>
            </c:extLst>
          </c:dPt>
          <c:dPt>
            <c:idx val="1"/>
            <c:invertIfNegative val="0"/>
            <c:bubble3D val="0"/>
            <c:spPr>
              <a:solidFill>
                <a:srgbClr val="9EA2A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29-431C-8723-CBC7B7C387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Sheet2!$O$3:$O$4</c:f>
              <c:strCache>
                <c:ptCount val="2"/>
                <c:pt idx="0">
                  <c:v>Xavier University</c:v>
                </c:pt>
                <c:pt idx="1">
                  <c:v>Other Institutions</c:v>
                </c:pt>
              </c:strCache>
            </c:strRef>
          </c:cat>
          <c:val>
            <c:numRef>
              <c:f>Sheet2!$P$3:$P$4</c:f>
              <c:numCache>
                <c:formatCode>0%</c:formatCode>
                <c:ptCount val="2"/>
                <c:pt idx="0">
                  <c:v>0.67924528301886788</c:v>
                </c:pt>
                <c:pt idx="1">
                  <c:v>0.64346676945102144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29-431C-8723-CBC7B7C387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8170104"/>
        <c:axId val="528169776"/>
      </c:barChart>
      <c:catAx>
        <c:axId val="52817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69776"/>
        <c:crosses val="autoZero"/>
        <c:auto val="1"/>
        <c:lblAlgn val="ctr"/>
        <c:lblOffset val="100"/>
        <c:noMultiLvlLbl val="0"/>
      </c:catAx>
      <c:valAx>
        <c:axId val="528169776"/>
        <c:scaling>
          <c:orientation val="minMax"/>
          <c:max val="0.75000000000000011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7010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9EA2A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0C3D6-1581-41D2-B52F-9712C476E17A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5DEE893-8321-46EA-A914-F257BFF72B8A}">
      <dgm:prSet phldrT="[Text]"/>
      <dgm:spPr/>
      <dgm:t>
        <a:bodyPr/>
        <a:lstStyle/>
        <a:p>
          <a:r>
            <a:rPr lang="en-US" b="1" dirty="0" smtClean="0"/>
            <a:t>Number of Xavier Alumni Invited:</a:t>
          </a:r>
        </a:p>
        <a:p>
          <a:r>
            <a:rPr lang="en-US" b="0" dirty="0" smtClean="0"/>
            <a:t>774 Five Year Alumni (Class of 2014)</a:t>
          </a:r>
        </a:p>
        <a:p>
          <a:r>
            <a:rPr lang="en-US" b="0" dirty="0" smtClean="0"/>
            <a:t>602 Ten Year Alumni (Class of 2009)</a:t>
          </a:r>
        </a:p>
      </dgm:t>
    </dgm:pt>
    <dgm:pt modelId="{4DFEB7C6-EFD5-4D55-BF2F-7F450D3836BC}" type="parTrans" cxnId="{099AB92A-AA5E-4838-853C-509C8EE1B6F8}">
      <dgm:prSet/>
      <dgm:spPr/>
      <dgm:t>
        <a:bodyPr/>
        <a:lstStyle/>
        <a:p>
          <a:endParaRPr lang="en-US"/>
        </a:p>
      </dgm:t>
    </dgm:pt>
    <dgm:pt modelId="{6D037835-77DC-447F-8C39-8CD50694A075}" type="sibTrans" cxnId="{099AB92A-AA5E-4838-853C-509C8EE1B6F8}">
      <dgm:prSet/>
      <dgm:spPr/>
      <dgm:t>
        <a:bodyPr/>
        <a:lstStyle/>
        <a:p>
          <a:endParaRPr lang="en-US"/>
        </a:p>
      </dgm:t>
    </dgm:pt>
    <dgm:pt modelId="{3B5EFA54-1EF7-494A-8440-5C8E18FCDEA8}">
      <dgm:prSet phldrT="[Text]"/>
      <dgm:spPr/>
      <dgm:t>
        <a:bodyPr/>
        <a:lstStyle/>
        <a:p>
          <a:r>
            <a:rPr lang="en-US" b="1" dirty="0" smtClean="0"/>
            <a:t>Number of Respondents:</a:t>
          </a:r>
          <a:endParaRPr lang="en-US" b="0" dirty="0" smtClean="0"/>
        </a:p>
        <a:p>
          <a:r>
            <a:rPr lang="en-US" dirty="0" smtClean="0"/>
            <a:t>91 Five Year </a:t>
          </a:r>
          <a:r>
            <a:rPr lang="en-US" dirty="0" err="1" smtClean="0"/>
            <a:t>Alumns</a:t>
          </a:r>
          <a:endParaRPr lang="en-US" dirty="0" smtClean="0"/>
        </a:p>
        <a:p>
          <a:r>
            <a:rPr lang="en-US" dirty="0" smtClean="0"/>
            <a:t>90 Ten Year </a:t>
          </a:r>
          <a:r>
            <a:rPr lang="en-US" dirty="0" err="1" smtClean="0"/>
            <a:t>Alumns</a:t>
          </a:r>
          <a:endParaRPr lang="en-US" dirty="0"/>
        </a:p>
      </dgm:t>
    </dgm:pt>
    <dgm:pt modelId="{813D488A-170A-42C0-92D0-3D84394B1366}" type="parTrans" cxnId="{B16A10A4-117F-44EC-ABED-9350A300DADF}">
      <dgm:prSet/>
      <dgm:spPr/>
      <dgm:t>
        <a:bodyPr/>
        <a:lstStyle/>
        <a:p>
          <a:endParaRPr lang="en-US"/>
        </a:p>
      </dgm:t>
    </dgm:pt>
    <dgm:pt modelId="{90C0580E-A395-434B-AD23-FF699DEAC531}" type="sibTrans" cxnId="{B16A10A4-117F-44EC-ABED-9350A300DADF}">
      <dgm:prSet/>
      <dgm:spPr/>
      <dgm:t>
        <a:bodyPr/>
        <a:lstStyle/>
        <a:p>
          <a:endParaRPr lang="en-US"/>
        </a:p>
      </dgm:t>
    </dgm:pt>
    <dgm:pt modelId="{505D5893-9FE6-45D7-A9C6-20F8F98EEBD5}">
      <dgm:prSet phldrT="[Text]" custT="1"/>
      <dgm:spPr/>
      <dgm:t>
        <a:bodyPr/>
        <a:lstStyle/>
        <a:p>
          <a:endParaRPr lang="en-US" sz="2000" b="1" dirty="0"/>
        </a:p>
      </dgm:t>
    </dgm:pt>
    <dgm:pt modelId="{26CD9928-0B33-4163-A648-D15E72DE6E4C}" type="parTrans" cxnId="{3F00BC5D-5EDD-45DB-B402-25A9E11051FC}">
      <dgm:prSet/>
      <dgm:spPr/>
      <dgm:t>
        <a:bodyPr/>
        <a:lstStyle/>
        <a:p>
          <a:endParaRPr lang="en-US"/>
        </a:p>
      </dgm:t>
    </dgm:pt>
    <dgm:pt modelId="{82AD5420-50D6-4A93-A068-F11503F2516E}" type="sibTrans" cxnId="{3F00BC5D-5EDD-45DB-B402-25A9E11051FC}">
      <dgm:prSet/>
      <dgm:spPr/>
      <dgm:t>
        <a:bodyPr/>
        <a:lstStyle/>
        <a:p>
          <a:endParaRPr lang="en-US"/>
        </a:p>
      </dgm:t>
    </dgm:pt>
    <dgm:pt modelId="{0FABD7DB-4257-4982-949D-9408A725F2CA}" type="pres">
      <dgm:prSet presAssocID="{E810C3D6-1581-41D2-B52F-9712C476E17A}" presName="Name0" presStyleCnt="0">
        <dgm:presLayoutVars>
          <dgm:dir/>
          <dgm:animLvl val="lvl"/>
          <dgm:resizeHandles val="exact"/>
        </dgm:presLayoutVars>
      </dgm:prSet>
      <dgm:spPr/>
    </dgm:pt>
    <dgm:pt modelId="{0C2C100E-9FF1-4424-BD00-8562FC416EBC}" type="pres">
      <dgm:prSet presAssocID="{65DEE893-8321-46EA-A914-F257BFF72B8A}" presName="Name8" presStyleCnt="0"/>
      <dgm:spPr/>
    </dgm:pt>
    <dgm:pt modelId="{DEFA3F61-F888-4F7F-B235-BA3C784094CD}" type="pres">
      <dgm:prSet presAssocID="{65DEE893-8321-46EA-A914-F257BFF72B8A}" presName="level" presStyleLbl="node1" presStyleIdx="0" presStyleCnt="3" custScaleY="61063" custLinFactNeighborX="-11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9AB4D-3E1A-4775-A8AA-18A75767A6F4}" type="pres">
      <dgm:prSet presAssocID="{65DEE893-8321-46EA-A914-F257BFF72B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AD91B4-F113-4F62-ACA5-9FAB3A20614D}" type="pres">
      <dgm:prSet presAssocID="{3B5EFA54-1EF7-494A-8440-5C8E18FCDEA8}" presName="Name8" presStyleCnt="0"/>
      <dgm:spPr/>
    </dgm:pt>
    <dgm:pt modelId="{C7BA2173-84E0-4BE9-B421-DB0570374F51}" type="pres">
      <dgm:prSet presAssocID="{3B5EFA54-1EF7-494A-8440-5C8E18FCDEA8}" presName="level" presStyleLbl="node1" presStyleIdx="1" presStyleCnt="3" custScaleY="4870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BDD80-19E6-46C4-93D2-E4BBCFB8B3B4}" type="pres">
      <dgm:prSet presAssocID="{3B5EFA54-1EF7-494A-8440-5C8E18FCDEA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C4102-2C02-4D69-9DAF-BA7C1BFC9C7F}" type="pres">
      <dgm:prSet presAssocID="{505D5893-9FE6-45D7-A9C6-20F8F98EEBD5}" presName="Name8" presStyleCnt="0"/>
      <dgm:spPr/>
    </dgm:pt>
    <dgm:pt modelId="{3888D899-3524-4146-91CD-591E4A0C1D6E}" type="pres">
      <dgm:prSet presAssocID="{505D5893-9FE6-45D7-A9C6-20F8F98EEBD5}" presName="level" presStyleLbl="node1" presStyleIdx="2" presStyleCnt="3" custScaleX="100345" custScaleY="944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3D55C-FA35-4369-8C88-CE46C6C8BA03}" type="pres">
      <dgm:prSet presAssocID="{505D5893-9FE6-45D7-A9C6-20F8F98EEBD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6A10A4-117F-44EC-ABED-9350A300DADF}" srcId="{E810C3D6-1581-41D2-B52F-9712C476E17A}" destId="{3B5EFA54-1EF7-494A-8440-5C8E18FCDEA8}" srcOrd="1" destOrd="0" parTransId="{813D488A-170A-42C0-92D0-3D84394B1366}" sibTransId="{90C0580E-A395-434B-AD23-FF699DEAC531}"/>
    <dgm:cxn modelId="{9608C6E8-744F-461F-BBBB-4F5BF0D809FF}" type="presOf" srcId="{65DEE893-8321-46EA-A914-F257BFF72B8A}" destId="{58B9AB4D-3E1A-4775-A8AA-18A75767A6F4}" srcOrd="1" destOrd="0" presId="urn:microsoft.com/office/officeart/2005/8/layout/pyramid3"/>
    <dgm:cxn modelId="{6967BBC9-9385-41E3-BE25-597BE2D260A0}" type="presOf" srcId="{505D5893-9FE6-45D7-A9C6-20F8F98EEBD5}" destId="{4E53D55C-FA35-4369-8C88-CE46C6C8BA03}" srcOrd="1" destOrd="0" presId="urn:microsoft.com/office/officeart/2005/8/layout/pyramid3"/>
    <dgm:cxn modelId="{099AB92A-AA5E-4838-853C-509C8EE1B6F8}" srcId="{E810C3D6-1581-41D2-B52F-9712C476E17A}" destId="{65DEE893-8321-46EA-A914-F257BFF72B8A}" srcOrd="0" destOrd="0" parTransId="{4DFEB7C6-EFD5-4D55-BF2F-7F450D3836BC}" sibTransId="{6D037835-77DC-447F-8C39-8CD50694A075}"/>
    <dgm:cxn modelId="{9A1862DB-D79B-4CFD-8EF0-593A1DFC4F91}" type="presOf" srcId="{3B5EFA54-1EF7-494A-8440-5C8E18FCDEA8}" destId="{C7BA2173-84E0-4BE9-B421-DB0570374F51}" srcOrd="0" destOrd="0" presId="urn:microsoft.com/office/officeart/2005/8/layout/pyramid3"/>
    <dgm:cxn modelId="{CCD4DB4D-305C-40D0-AD57-A0DAE78F221C}" type="presOf" srcId="{E810C3D6-1581-41D2-B52F-9712C476E17A}" destId="{0FABD7DB-4257-4982-949D-9408A725F2CA}" srcOrd="0" destOrd="0" presId="urn:microsoft.com/office/officeart/2005/8/layout/pyramid3"/>
    <dgm:cxn modelId="{7DFDD65C-1B0F-4704-BD5D-7500611336C7}" type="presOf" srcId="{3B5EFA54-1EF7-494A-8440-5C8E18FCDEA8}" destId="{728BDD80-19E6-46C4-93D2-E4BBCFB8B3B4}" srcOrd="1" destOrd="0" presId="urn:microsoft.com/office/officeart/2005/8/layout/pyramid3"/>
    <dgm:cxn modelId="{9778DE4F-35F2-408A-8BCD-6E80D5534D54}" type="presOf" srcId="{505D5893-9FE6-45D7-A9C6-20F8F98EEBD5}" destId="{3888D899-3524-4146-91CD-591E4A0C1D6E}" srcOrd="0" destOrd="0" presId="urn:microsoft.com/office/officeart/2005/8/layout/pyramid3"/>
    <dgm:cxn modelId="{DF748C4D-C13F-49EC-BF49-AF32EA7135DA}" type="presOf" srcId="{65DEE893-8321-46EA-A914-F257BFF72B8A}" destId="{DEFA3F61-F888-4F7F-B235-BA3C784094CD}" srcOrd="0" destOrd="0" presId="urn:microsoft.com/office/officeart/2005/8/layout/pyramid3"/>
    <dgm:cxn modelId="{3F00BC5D-5EDD-45DB-B402-25A9E11051FC}" srcId="{E810C3D6-1581-41D2-B52F-9712C476E17A}" destId="{505D5893-9FE6-45D7-A9C6-20F8F98EEBD5}" srcOrd="2" destOrd="0" parTransId="{26CD9928-0B33-4163-A648-D15E72DE6E4C}" sibTransId="{82AD5420-50D6-4A93-A068-F11503F2516E}"/>
    <dgm:cxn modelId="{479FA0C9-683F-457A-963E-1EAF08ABBC03}" type="presParOf" srcId="{0FABD7DB-4257-4982-949D-9408A725F2CA}" destId="{0C2C100E-9FF1-4424-BD00-8562FC416EBC}" srcOrd="0" destOrd="0" presId="urn:microsoft.com/office/officeart/2005/8/layout/pyramid3"/>
    <dgm:cxn modelId="{0A86CFAA-C025-49B7-8DDC-67719914BA77}" type="presParOf" srcId="{0C2C100E-9FF1-4424-BD00-8562FC416EBC}" destId="{DEFA3F61-F888-4F7F-B235-BA3C784094CD}" srcOrd="0" destOrd="0" presId="urn:microsoft.com/office/officeart/2005/8/layout/pyramid3"/>
    <dgm:cxn modelId="{C59828B5-B2B2-4135-B388-0601674A1E0D}" type="presParOf" srcId="{0C2C100E-9FF1-4424-BD00-8562FC416EBC}" destId="{58B9AB4D-3E1A-4775-A8AA-18A75767A6F4}" srcOrd="1" destOrd="0" presId="urn:microsoft.com/office/officeart/2005/8/layout/pyramid3"/>
    <dgm:cxn modelId="{8D8C97B0-9DF9-46BE-AFE7-AE788E49E0F9}" type="presParOf" srcId="{0FABD7DB-4257-4982-949D-9408A725F2CA}" destId="{76AD91B4-F113-4F62-ACA5-9FAB3A20614D}" srcOrd="1" destOrd="0" presId="urn:microsoft.com/office/officeart/2005/8/layout/pyramid3"/>
    <dgm:cxn modelId="{9C1E0C56-D070-4BC5-BA5D-05A7B5D93035}" type="presParOf" srcId="{76AD91B4-F113-4F62-ACA5-9FAB3A20614D}" destId="{C7BA2173-84E0-4BE9-B421-DB0570374F51}" srcOrd="0" destOrd="0" presId="urn:microsoft.com/office/officeart/2005/8/layout/pyramid3"/>
    <dgm:cxn modelId="{66DA52D6-022E-4DA8-BAA6-699BC63416EC}" type="presParOf" srcId="{76AD91B4-F113-4F62-ACA5-9FAB3A20614D}" destId="{728BDD80-19E6-46C4-93D2-E4BBCFB8B3B4}" srcOrd="1" destOrd="0" presId="urn:microsoft.com/office/officeart/2005/8/layout/pyramid3"/>
    <dgm:cxn modelId="{CEBFC1F0-55F5-445B-9E7A-AAB751F83775}" type="presParOf" srcId="{0FABD7DB-4257-4982-949D-9408A725F2CA}" destId="{42CC4102-2C02-4D69-9DAF-BA7C1BFC9C7F}" srcOrd="2" destOrd="0" presId="urn:microsoft.com/office/officeart/2005/8/layout/pyramid3"/>
    <dgm:cxn modelId="{3827A21F-BF63-4CEF-8109-AF47F71BE873}" type="presParOf" srcId="{42CC4102-2C02-4D69-9DAF-BA7C1BFC9C7F}" destId="{3888D899-3524-4146-91CD-591E4A0C1D6E}" srcOrd="0" destOrd="0" presId="urn:microsoft.com/office/officeart/2005/8/layout/pyramid3"/>
    <dgm:cxn modelId="{634619E8-C109-4A63-9D31-B14C92D36015}" type="presParOf" srcId="{42CC4102-2C02-4D69-9DAF-BA7C1BFC9C7F}" destId="{4E53D55C-FA35-4369-8C88-CE46C6C8BA03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A3F61-F888-4F7F-B235-BA3C784094CD}">
      <dsp:nvSpPr>
        <dsp:cNvPr id="0" name=""/>
        <dsp:cNvSpPr/>
      </dsp:nvSpPr>
      <dsp:spPr>
        <a:xfrm rot="10800000">
          <a:off x="0" y="0"/>
          <a:ext cx="9077325" cy="1305619"/>
        </a:xfrm>
        <a:prstGeom prst="trapezoid">
          <a:avLst>
            <a:gd name="adj" fmla="val 1039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Number of Xavier Alumni Invited: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774 Five Year Alumni (Class of 2014)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602 Ten Year Alumni (Class of 2009)</a:t>
          </a:r>
        </a:p>
      </dsp:txBody>
      <dsp:txXfrm rot="-10800000">
        <a:off x="1588531" y="0"/>
        <a:ext cx="5900261" cy="1305619"/>
      </dsp:txXfrm>
    </dsp:sp>
    <dsp:sp modelId="{C7BA2173-84E0-4BE9-B421-DB0570374F51}">
      <dsp:nvSpPr>
        <dsp:cNvPr id="0" name=""/>
        <dsp:cNvSpPr/>
      </dsp:nvSpPr>
      <dsp:spPr>
        <a:xfrm rot="10800000">
          <a:off x="1356921" y="1305619"/>
          <a:ext cx="6363482" cy="1041322"/>
        </a:xfrm>
        <a:prstGeom prst="trapezoid">
          <a:avLst>
            <a:gd name="adj" fmla="val 1039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Number of Respondents:</a:t>
          </a:r>
          <a:endParaRPr lang="en-US" sz="1800" b="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91 Five Year </a:t>
          </a:r>
          <a:r>
            <a:rPr lang="en-US" sz="1800" kern="1200" dirty="0" err="1" smtClean="0"/>
            <a:t>Alumns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90 Ten Year </a:t>
          </a:r>
          <a:r>
            <a:rPr lang="en-US" sz="1800" kern="1200" dirty="0" err="1" smtClean="0"/>
            <a:t>Alumns</a:t>
          </a:r>
          <a:endParaRPr lang="en-US" sz="1800" kern="1200" dirty="0"/>
        </a:p>
      </dsp:txBody>
      <dsp:txXfrm rot="-10800000">
        <a:off x="2470530" y="1305619"/>
        <a:ext cx="4136263" cy="1041322"/>
      </dsp:txXfrm>
    </dsp:sp>
    <dsp:sp modelId="{3888D899-3524-4146-91CD-591E4A0C1D6E}">
      <dsp:nvSpPr>
        <dsp:cNvPr id="0" name=""/>
        <dsp:cNvSpPr/>
      </dsp:nvSpPr>
      <dsp:spPr>
        <a:xfrm rot="10800000">
          <a:off x="2431916" y="2346942"/>
          <a:ext cx="4213491" cy="2020126"/>
        </a:xfrm>
        <a:prstGeom prst="trapezoid">
          <a:avLst>
            <a:gd name="adj" fmla="val 1039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 rot="-10800000">
        <a:off x="2431916" y="2346942"/>
        <a:ext cx="4213491" cy="2020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FF951-6D62-CB4E-866F-40E5C899BB84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4B82A-5292-FA40-A7FB-7C93D521E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6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D65B7-7862-7F47-B99E-B3AB2843FF42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2CE63-AE64-8646-9F3E-7DE0B8E5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1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2CE63-AE64-8646-9F3E-7DE0B8E53F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6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2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9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1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4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8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00734-FF99-944C-8656-684769A3B86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E6DFB-264B-4D4C-9468-2A87659EA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3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501" y="114623"/>
            <a:ext cx="9429347" cy="763295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1541"/>
                </a:solidFill>
              </a:rPr>
              <a:t>Mission Moment – Answer Key</a:t>
            </a:r>
            <a:endParaRPr lang="en-US" dirty="0">
              <a:solidFill>
                <a:srgbClr val="00154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027322" y="877918"/>
            <a:ext cx="9731745" cy="4882220"/>
            <a:chOff x="2086781" y="675688"/>
            <a:chExt cx="13869164" cy="6567694"/>
          </a:xfrm>
        </p:grpSpPr>
        <p:sp>
          <p:nvSpPr>
            <p:cNvPr id="26" name="Freeform 25"/>
            <p:cNvSpPr/>
            <p:nvPr/>
          </p:nvSpPr>
          <p:spPr>
            <a:xfrm>
              <a:off x="2086781" y="675688"/>
              <a:ext cx="3551124" cy="4217227"/>
            </a:xfrm>
            <a:custGeom>
              <a:avLst/>
              <a:gdLst>
                <a:gd name="connsiteX0" fmla="*/ 0 w 3989870"/>
                <a:gd name="connsiteY0" fmla="*/ 0 h 2566575"/>
                <a:gd name="connsiteX1" fmla="*/ 3989870 w 3989870"/>
                <a:gd name="connsiteY1" fmla="*/ 0 h 2566575"/>
                <a:gd name="connsiteX2" fmla="*/ 3989870 w 3989870"/>
                <a:gd name="connsiteY2" fmla="*/ 2566575 h 2566575"/>
                <a:gd name="connsiteX3" fmla="*/ 0 w 3989870"/>
                <a:gd name="connsiteY3" fmla="*/ 2566575 h 2566575"/>
                <a:gd name="connsiteX4" fmla="*/ 0 w 3989870"/>
                <a:gd name="connsiteY4" fmla="*/ 0 h 256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9870" h="2566575">
                  <a:moveTo>
                    <a:pt x="0" y="0"/>
                  </a:moveTo>
                  <a:lnTo>
                    <a:pt x="3989870" y="0"/>
                  </a:lnTo>
                  <a:lnTo>
                    <a:pt x="3989870" y="2566575"/>
                  </a:lnTo>
                  <a:lnTo>
                    <a:pt x="0" y="25665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808" tIns="86360" rIns="241808" bIns="86360" numCol="1" spcCol="1270" anchor="ctr" anchorCtr="0">
              <a:noAutofit/>
            </a:bodyPr>
            <a:lstStyle/>
            <a:p>
              <a:pPr lvl="0" algn="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1541"/>
                  </a:solidFill>
                </a:rPr>
                <a:t>Which are the 4 values Alumni developed most from their time at Xavier?</a:t>
              </a:r>
              <a:endParaRPr lang="en-US" sz="2000" kern="1200" dirty="0">
                <a:solidFill>
                  <a:srgbClr val="001541"/>
                </a:solidFill>
              </a:endParaRPr>
            </a:p>
          </p:txBody>
        </p:sp>
        <p:sp>
          <p:nvSpPr>
            <p:cNvPr id="27" name="Left Brace 26"/>
            <p:cNvSpPr/>
            <p:nvPr/>
          </p:nvSpPr>
          <p:spPr>
            <a:xfrm>
              <a:off x="5611720" y="1332605"/>
              <a:ext cx="620178" cy="4014734"/>
            </a:xfrm>
            <a:prstGeom prst="leftBrace">
              <a:avLst>
                <a:gd name="adj1" fmla="val 35000"/>
                <a:gd name="adj2" fmla="val 37826"/>
              </a:avLst>
            </a:prstGeom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6407497" y="1283101"/>
              <a:ext cx="9548448" cy="5960281"/>
            </a:xfrm>
            <a:custGeom>
              <a:avLst/>
              <a:gdLst>
                <a:gd name="connsiteX0" fmla="*/ 0 w 4900255"/>
                <a:gd name="connsiteY0" fmla="*/ 0 h 5293560"/>
                <a:gd name="connsiteX1" fmla="*/ 4900255 w 4900255"/>
                <a:gd name="connsiteY1" fmla="*/ 0 h 5293560"/>
                <a:gd name="connsiteX2" fmla="*/ 4900255 w 4900255"/>
                <a:gd name="connsiteY2" fmla="*/ 5293560 h 5293560"/>
                <a:gd name="connsiteX3" fmla="*/ 0 w 4900255"/>
                <a:gd name="connsiteY3" fmla="*/ 5293560 h 5293560"/>
                <a:gd name="connsiteX4" fmla="*/ 0 w 4900255"/>
                <a:gd name="connsiteY4" fmla="*/ 0 h 5293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0255" h="5293560">
                  <a:moveTo>
                    <a:pt x="0" y="0"/>
                  </a:moveTo>
                  <a:lnTo>
                    <a:pt x="4900255" y="0"/>
                  </a:lnTo>
                  <a:lnTo>
                    <a:pt x="4900255" y="5293560"/>
                  </a:lnTo>
                  <a:lnTo>
                    <a:pt x="0" y="52935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/>
                <a:t>1. Defining your own values and beliefs</a:t>
              </a:r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kern="1200" dirty="0" smtClean="0"/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/>
                <a:t>2. Demonstrating respect for others’ differences</a:t>
              </a:r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kern="1200" dirty="0" smtClean="0"/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/>
                <a:t>3. Making ethical decisions in professional situations (#1 for the Class of 2014)</a:t>
              </a:r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kern="1200" dirty="0"/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/>
                <a:t>4. Making ethical decisions in personal situations</a:t>
              </a:r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dirty="0" smtClean="0"/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dirty="0"/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dirty="0"/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/>
                <a:t>Actively working to further social justice</a:t>
              </a:r>
            </a:p>
            <a:p>
              <a:pPr marL="0" lvl="1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kern="1200" dirty="0" smtClean="0"/>
            </a:p>
          </p:txBody>
        </p:sp>
      </p:grpSp>
      <p:sp>
        <p:nvSpPr>
          <p:cNvPr id="48" name="Left Brace 47"/>
          <p:cNvSpPr/>
          <p:nvPr/>
        </p:nvSpPr>
        <p:spPr>
          <a:xfrm>
            <a:off x="4775847" y="4880682"/>
            <a:ext cx="240010" cy="798887"/>
          </a:xfrm>
          <a:prstGeom prst="leftBrace">
            <a:avLst>
              <a:gd name="adj1" fmla="val 35000"/>
              <a:gd name="adj2" fmla="val 48033"/>
            </a:avLst>
          </a:prstGeom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Freeform 48"/>
          <p:cNvSpPr/>
          <p:nvPr/>
        </p:nvSpPr>
        <p:spPr>
          <a:xfrm>
            <a:off x="2439880" y="4438042"/>
            <a:ext cx="2386919" cy="1856261"/>
          </a:xfrm>
          <a:custGeom>
            <a:avLst/>
            <a:gdLst>
              <a:gd name="connsiteX0" fmla="*/ 0 w 3989870"/>
              <a:gd name="connsiteY0" fmla="*/ 0 h 2566575"/>
              <a:gd name="connsiteX1" fmla="*/ 3989870 w 3989870"/>
              <a:gd name="connsiteY1" fmla="*/ 0 h 2566575"/>
              <a:gd name="connsiteX2" fmla="*/ 3989870 w 3989870"/>
              <a:gd name="connsiteY2" fmla="*/ 2566575 h 2566575"/>
              <a:gd name="connsiteX3" fmla="*/ 0 w 3989870"/>
              <a:gd name="connsiteY3" fmla="*/ 2566575 h 2566575"/>
              <a:gd name="connsiteX4" fmla="*/ 0 w 3989870"/>
              <a:gd name="connsiteY4" fmla="*/ 0 h 256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9870" h="2566575">
                <a:moveTo>
                  <a:pt x="0" y="0"/>
                </a:moveTo>
                <a:lnTo>
                  <a:pt x="3989870" y="0"/>
                </a:lnTo>
                <a:lnTo>
                  <a:pt x="3989870" y="2566575"/>
                </a:lnTo>
                <a:lnTo>
                  <a:pt x="0" y="25665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86360" rIns="241808" bIns="86360" numCol="1" spcCol="1270" anchor="ctr" anchorCtr="0">
            <a:noAutofit/>
          </a:bodyPr>
          <a:lstStyle/>
          <a:p>
            <a:pPr lvl="0" algn="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rgbClr val="001541"/>
                </a:solidFill>
              </a:rPr>
              <a:t>Which increased the most?</a:t>
            </a:r>
            <a:endParaRPr lang="en-US" sz="2000" kern="1200" dirty="0">
              <a:solidFill>
                <a:srgbClr val="0015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0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044" y="27322"/>
            <a:ext cx="9227966" cy="8404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1541"/>
                </a:solidFill>
              </a:rPr>
              <a:t>2019 HEDS Alumni Survey</a:t>
            </a:r>
            <a:endParaRPr lang="en-US" dirty="0">
              <a:solidFill>
                <a:srgbClr val="001541"/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832950"/>
              </p:ext>
            </p:extLst>
          </p:nvPr>
        </p:nvGraphicFramePr>
        <p:xfrm>
          <a:off x="2417044" y="1452876"/>
          <a:ext cx="9077325" cy="4367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84106" y="3867271"/>
            <a:ext cx="2743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/>
              <a:t>Response Rates</a:t>
            </a:r>
          </a:p>
          <a:p>
            <a:pPr lvl="0" algn="ctr"/>
            <a:r>
              <a:rPr lang="en-US" dirty="0"/>
              <a:t>5 </a:t>
            </a:r>
            <a:r>
              <a:rPr lang="en-US" dirty="0" err="1"/>
              <a:t>Yr</a:t>
            </a:r>
            <a:r>
              <a:rPr lang="en-US" dirty="0"/>
              <a:t>: 13%</a:t>
            </a:r>
          </a:p>
          <a:p>
            <a:pPr lvl="0" algn="ctr"/>
            <a:r>
              <a:rPr lang="en-US" dirty="0"/>
              <a:t>10 </a:t>
            </a:r>
            <a:r>
              <a:rPr lang="en-US" dirty="0" err="1"/>
              <a:t>Yr</a:t>
            </a:r>
            <a:r>
              <a:rPr lang="en-US" dirty="0"/>
              <a:t>: 17%</a:t>
            </a:r>
          </a:p>
          <a:p>
            <a:pPr lvl="0" algn="ctr"/>
            <a:r>
              <a:rPr lang="en-US" sz="2000" b="1" dirty="0"/>
              <a:t>Overall: 15%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7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5640" y="365126"/>
            <a:ext cx="9178159" cy="126187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1541"/>
                </a:solidFill>
              </a:rPr>
              <a:t>Comparisons</a:t>
            </a:r>
            <a:endParaRPr lang="en-US" dirty="0">
              <a:solidFill>
                <a:srgbClr val="00154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440" y="1825625"/>
            <a:ext cx="9178160" cy="4351338"/>
          </a:xfrm>
          <a:ln>
            <a:solidFill>
              <a:srgbClr val="0C2340"/>
            </a:solidFill>
          </a:ln>
        </p:spPr>
        <p:txBody>
          <a:bodyPr/>
          <a:lstStyle/>
          <a:p>
            <a:r>
              <a:rPr lang="en-US" dirty="0" smtClean="0"/>
              <a:t>AJCU Mission &amp; Identity Questions</a:t>
            </a:r>
          </a:p>
          <a:p>
            <a:pPr lvl="1"/>
            <a:r>
              <a:rPr lang="en-US" dirty="0" smtClean="0"/>
              <a:t>Compared 2019 Responses to Xavier Alumni responses from 2017 (and 2015)</a:t>
            </a:r>
          </a:p>
          <a:p>
            <a:pPr lvl="1"/>
            <a:r>
              <a:rPr lang="en-US" i="1" dirty="0" smtClean="0"/>
              <a:t>Xavier is the only Jesuit University who conducts this assessment on alumni</a:t>
            </a:r>
          </a:p>
          <a:p>
            <a:pPr lvl="1"/>
            <a:endParaRPr lang="en-US" dirty="0"/>
          </a:p>
          <a:p>
            <a:r>
              <a:rPr lang="en-US" dirty="0" smtClean="0"/>
              <a:t>All Other Questions</a:t>
            </a:r>
          </a:p>
          <a:p>
            <a:pPr lvl="1"/>
            <a:r>
              <a:rPr lang="en-US" dirty="0" smtClean="0"/>
              <a:t>Compared to 30 small-to-medium private colleges and universities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(Full List Available)</a:t>
            </a:r>
          </a:p>
          <a:p>
            <a:pPr lvl="1"/>
            <a:r>
              <a:rPr lang="en-US" dirty="0" smtClean="0"/>
              <a:t>Pulled the questions related to the AJCU Custom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1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8596" y="365125"/>
            <a:ext cx="9215203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1541"/>
                </a:solidFill>
              </a:rPr>
              <a:t>Xavier Alumni compared to Alumni at Other Institutions</a:t>
            </a:r>
            <a:endParaRPr lang="en-US" sz="3600" dirty="0">
              <a:solidFill>
                <a:srgbClr val="00154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619822" y="1825625"/>
            <a:ext cx="3313971" cy="4481938"/>
          </a:xfrm>
          <a:ln>
            <a:solidFill>
              <a:srgbClr val="9EA2A2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9CC8"/>
                </a:solidFill>
              </a:rPr>
              <a:t>Vocation</a:t>
            </a:r>
          </a:p>
          <a:p>
            <a:pPr marL="0" indent="0">
              <a:buNone/>
            </a:pPr>
            <a:r>
              <a:rPr lang="en-US" sz="2000" dirty="0" smtClean="0"/>
              <a:t>When </a:t>
            </a:r>
            <a:r>
              <a:rPr lang="en-US" sz="2000" dirty="0"/>
              <a:t>asked about their </a:t>
            </a:r>
            <a:r>
              <a:rPr lang="en-US" sz="2000" dirty="0">
                <a:solidFill>
                  <a:srgbClr val="009CC8"/>
                </a:solidFill>
              </a:rPr>
              <a:t>first paying job after graduation</a:t>
            </a:r>
            <a:r>
              <a:rPr lang="en-US" sz="2000" dirty="0"/>
              <a:t>, 68% of Xavier Alumni reported that this was </a:t>
            </a:r>
            <a:r>
              <a:rPr lang="en-US" sz="2000" dirty="0">
                <a:solidFill>
                  <a:srgbClr val="009CC8"/>
                </a:solidFill>
              </a:rPr>
              <a:t>work they found meaningful</a:t>
            </a:r>
            <a:r>
              <a:rPr lang="en-US" sz="2000" dirty="0"/>
              <a:t>, compared to 59% of Alumni at other institutions.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84142236"/>
              </p:ext>
            </p:extLst>
          </p:nvPr>
        </p:nvGraphicFramePr>
        <p:xfrm>
          <a:off x="2263281" y="1808813"/>
          <a:ext cx="6030385" cy="391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63281" y="5722788"/>
            <a:ext cx="6030385" cy="584775"/>
          </a:xfrm>
          <a:prstGeom prst="rect">
            <a:avLst/>
          </a:prstGeom>
          <a:noFill/>
          <a:ln>
            <a:solidFill>
              <a:srgbClr val="9EA2A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1541"/>
                </a:solidFill>
              </a:rPr>
              <a:t>61% of Xavier alumni report that they participate “Several Times a Year” or more, compared to 54% at other Institutions</a:t>
            </a:r>
          </a:p>
        </p:txBody>
      </p:sp>
    </p:spTree>
    <p:extLst>
      <p:ext uri="{BB962C8B-B14F-4D97-AF65-F5344CB8AC3E}">
        <p14:creationId xmlns:p14="http://schemas.microsoft.com/office/powerpoint/2010/main" val="428291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607672"/>
              </p:ext>
            </p:extLst>
          </p:nvPr>
        </p:nvGraphicFramePr>
        <p:xfrm>
          <a:off x="2160780" y="663959"/>
          <a:ext cx="9522573" cy="610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3085" y="0"/>
            <a:ext cx="9388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AJCU Mission and Identity Custom Questions – 2015 to 2019</a:t>
            </a:r>
          </a:p>
          <a:p>
            <a:r>
              <a:rPr lang="en-US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extent has your experience at this institution contributed to your development of…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3216" y="2002909"/>
            <a:ext cx="1781189" cy="2031325"/>
          </a:xfrm>
          <a:prstGeom prst="rect">
            <a:avLst/>
          </a:prstGeom>
          <a:solidFill>
            <a:srgbClr val="000000">
              <a:alpha val="41961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 = Very Little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2= Some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3 = Quite a bit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4 = Very Much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9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586" y="125580"/>
            <a:ext cx="9200213" cy="9839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C2340"/>
                </a:solidFill>
              </a:rPr>
              <a:t>Most Improved: Actively Working to Further Social Justice</a:t>
            </a:r>
            <a:endParaRPr lang="en-US" dirty="0">
              <a:solidFill>
                <a:srgbClr val="0C234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4008" y="5611566"/>
            <a:ext cx="4305803" cy="1015663"/>
          </a:xfrm>
          <a:prstGeom prst="rect">
            <a:avLst/>
          </a:prstGeom>
          <a:noFill/>
          <a:ln>
            <a:solidFill>
              <a:srgbClr val="00154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1541"/>
                </a:solidFill>
              </a:rPr>
              <a:t>Question 8. “To </a:t>
            </a:r>
            <a:r>
              <a:rPr lang="en-US" sz="1200" dirty="0">
                <a:solidFill>
                  <a:srgbClr val="001541"/>
                </a:solidFill>
              </a:rPr>
              <a:t>what extent did your experience as an undergraduate contribute to your </a:t>
            </a:r>
            <a:r>
              <a:rPr lang="en-US" sz="1200" dirty="0" smtClean="0">
                <a:solidFill>
                  <a:srgbClr val="001541"/>
                </a:solidFill>
              </a:rPr>
              <a:t>[…] personal development in…”</a:t>
            </a:r>
          </a:p>
          <a:p>
            <a:endParaRPr lang="en-US" sz="1200" dirty="0" smtClean="0">
              <a:solidFill>
                <a:srgbClr val="001541"/>
              </a:solidFill>
            </a:endParaRPr>
          </a:p>
          <a:p>
            <a:r>
              <a:rPr lang="en-US" sz="1200" b="1" dirty="0" smtClean="0">
                <a:solidFill>
                  <a:srgbClr val="001541"/>
                </a:solidFill>
              </a:rPr>
              <a:t>Civic Engagement: </a:t>
            </a:r>
            <a:r>
              <a:rPr lang="en-US" sz="1200" dirty="0">
                <a:solidFill>
                  <a:srgbClr val="001541"/>
                </a:solidFill>
              </a:rPr>
              <a:t>Promoting the quality of life in a community, through both political and nonpolitical processes. </a:t>
            </a:r>
            <a:endParaRPr lang="en-US" sz="1200" dirty="0" smtClean="0">
              <a:solidFill>
                <a:srgbClr val="001541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301541"/>
              </p:ext>
            </p:extLst>
          </p:nvPr>
        </p:nvGraphicFramePr>
        <p:xfrm>
          <a:off x="2380383" y="1338815"/>
          <a:ext cx="3717559" cy="41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53692" y="1840106"/>
            <a:ext cx="5259256" cy="4247317"/>
          </a:xfrm>
          <a:prstGeom prst="rect">
            <a:avLst/>
          </a:prstGeom>
          <a:solidFill>
            <a:srgbClr val="0C2340"/>
          </a:solidFill>
          <a:ln>
            <a:solidFill>
              <a:srgbClr val="9EA2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9EA2A2"/>
                </a:solidFill>
              </a:rPr>
              <a:t>Open Ended Responses: </a:t>
            </a:r>
          </a:p>
          <a:p>
            <a:endParaRPr lang="en-US" dirty="0">
              <a:solidFill>
                <a:srgbClr val="9EA2A2"/>
              </a:solidFill>
            </a:endParaRPr>
          </a:p>
          <a:p>
            <a:r>
              <a:rPr lang="en-US" dirty="0" smtClean="0">
                <a:solidFill>
                  <a:srgbClr val="9EA2A2"/>
                </a:solidFill>
              </a:rPr>
              <a:t>Question: From </a:t>
            </a:r>
            <a:r>
              <a:rPr lang="en-US" dirty="0">
                <a:solidFill>
                  <a:srgbClr val="9EA2A2"/>
                </a:solidFill>
              </a:rPr>
              <a:t>the perspective you have gained since graduation, what do you especially value about your undergraduate experience at this institution</a:t>
            </a:r>
            <a:r>
              <a:rPr lang="en-US" dirty="0" smtClean="0">
                <a:solidFill>
                  <a:srgbClr val="9EA2A2"/>
                </a:solidFill>
              </a:rPr>
              <a:t>?</a:t>
            </a:r>
          </a:p>
          <a:p>
            <a:endParaRPr lang="en-US" dirty="0" smtClean="0">
              <a:solidFill>
                <a:srgbClr val="9EA2A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9EA2A2"/>
                </a:solidFill>
              </a:rPr>
              <a:t>“I </a:t>
            </a:r>
            <a:r>
              <a:rPr lang="en-US" dirty="0">
                <a:solidFill>
                  <a:srgbClr val="9EA2A2"/>
                </a:solidFill>
              </a:rPr>
              <a:t>especially value that my education was grounded in social justice and being </a:t>
            </a:r>
            <a:r>
              <a:rPr lang="en-US" dirty="0" smtClean="0">
                <a:solidFill>
                  <a:srgbClr val="9EA2A2"/>
                </a:solidFill>
              </a:rPr>
              <a:t>‘men </a:t>
            </a:r>
            <a:r>
              <a:rPr lang="en-US" dirty="0">
                <a:solidFill>
                  <a:srgbClr val="9EA2A2"/>
                </a:solidFill>
              </a:rPr>
              <a:t>and women for </a:t>
            </a:r>
            <a:r>
              <a:rPr lang="en-US" dirty="0" smtClean="0">
                <a:solidFill>
                  <a:srgbClr val="9EA2A2"/>
                </a:solidFill>
              </a:rPr>
              <a:t>others.’”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9EA2A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9EA2A2"/>
                </a:solidFill>
              </a:rPr>
              <a:t>“[I especially value] The </a:t>
            </a:r>
            <a:r>
              <a:rPr lang="en-US" dirty="0">
                <a:solidFill>
                  <a:srgbClr val="9EA2A2"/>
                </a:solidFill>
              </a:rPr>
              <a:t>focus on the Jesuit and Catholic ideals of service to others and the community, </a:t>
            </a:r>
            <a:r>
              <a:rPr lang="en-US" dirty="0" smtClean="0">
                <a:solidFill>
                  <a:srgbClr val="9EA2A2"/>
                </a:solidFill>
              </a:rPr>
              <a:t>[…]the </a:t>
            </a:r>
            <a:r>
              <a:rPr lang="en-US" dirty="0">
                <a:solidFill>
                  <a:srgbClr val="9EA2A2"/>
                </a:solidFill>
              </a:rPr>
              <a:t>focus on social justice work -- it is this training at Xavier that led to my career as a public interest attorney</a:t>
            </a:r>
            <a:r>
              <a:rPr lang="en-US" dirty="0" smtClean="0">
                <a:solidFill>
                  <a:srgbClr val="9EA2A2"/>
                </a:solidFill>
              </a:rPr>
              <a:t>.”</a:t>
            </a:r>
            <a:endParaRPr lang="en-US" dirty="0">
              <a:solidFill>
                <a:srgbClr val="9EA2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0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83" y="108860"/>
            <a:ext cx="9175548" cy="99191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1541"/>
                </a:solidFill>
              </a:rPr>
              <a:t>Ethical Decision Making &amp; Ethical Reasoning</a:t>
            </a:r>
            <a:endParaRPr lang="en-US" dirty="0">
              <a:solidFill>
                <a:srgbClr val="001541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483755"/>
              </p:ext>
            </p:extLst>
          </p:nvPr>
        </p:nvGraphicFramePr>
        <p:xfrm>
          <a:off x="6928472" y="1925234"/>
          <a:ext cx="4184110" cy="479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92760" y="1543413"/>
            <a:ext cx="4076945" cy="4770537"/>
          </a:xfrm>
          <a:prstGeom prst="rect">
            <a:avLst/>
          </a:prstGeom>
          <a:noFill/>
          <a:ln>
            <a:solidFill>
              <a:srgbClr val="00154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1541"/>
                </a:solidFill>
              </a:rPr>
              <a:t>Question 8. “To </a:t>
            </a:r>
            <a:r>
              <a:rPr lang="en-US" sz="1600" dirty="0">
                <a:solidFill>
                  <a:srgbClr val="001541"/>
                </a:solidFill>
              </a:rPr>
              <a:t>what extent did your experience as an undergraduate contribute to your </a:t>
            </a:r>
            <a:r>
              <a:rPr lang="en-US" sz="1600" dirty="0" smtClean="0">
                <a:solidFill>
                  <a:srgbClr val="001541"/>
                </a:solidFill>
              </a:rPr>
              <a:t>[…] personal development in…”</a:t>
            </a:r>
          </a:p>
          <a:p>
            <a:endParaRPr lang="en-US" sz="1600" dirty="0" smtClean="0">
              <a:solidFill>
                <a:srgbClr val="001541"/>
              </a:solidFill>
            </a:endParaRPr>
          </a:p>
          <a:p>
            <a:r>
              <a:rPr lang="en-US" sz="1600" b="1" dirty="0">
                <a:solidFill>
                  <a:srgbClr val="001541"/>
                </a:solidFill>
              </a:rPr>
              <a:t>Ethical Reasoning: </a:t>
            </a:r>
            <a:r>
              <a:rPr lang="en-US" sz="1600" dirty="0">
                <a:solidFill>
                  <a:srgbClr val="001541"/>
                </a:solidFill>
              </a:rPr>
              <a:t>Recognizing ethical issues, examining different ethical perspectives, and considering the ramifications of alternative actions</a:t>
            </a:r>
            <a:r>
              <a:rPr lang="en-US" sz="1600" dirty="0" smtClean="0">
                <a:solidFill>
                  <a:srgbClr val="001541"/>
                </a:solidFill>
              </a:rPr>
              <a:t>.</a:t>
            </a:r>
          </a:p>
          <a:p>
            <a:endParaRPr lang="en-US" sz="1600" dirty="0" smtClean="0">
              <a:solidFill>
                <a:srgbClr val="001541"/>
              </a:solidFill>
            </a:endParaRPr>
          </a:p>
          <a:p>
            <a:endParaRPr lang="en-US" sz="1600" dirty="0">
              <a:solidFill>
                <a:srgbClr val="001541"/>
              </a:solidFill>
            </a:endParaRPr>
          </a:p>
          <a:p>
            <a:endParaRPr lang="en-US" sz="1600" dirty="0" smtClean="0">
              <a:solidFill>
                <a:srgbClr val="001541"/>
              </a:solidFill>
            </a:endParaRPr>
          </a:p>
          <a:p>
            <a:endParaRPr lang="en-US" sz="1600" dirty="0" smtClean="0">
              <a:solidFill>
                <a:srgbClr val="001541"/>
              </a:solidFill>
            </a:endParaRPr>
          </a:p>
          <a:p>
            <a:endParaRPr lang="en-US" sz="1600" dirty="0">
              <a:solidFill>
                <a:srgbClr val="001541"/>
              </a:solidFill>
            </a:endParaRPr>
          </a:p>
          <a:p>
            <a:endParaRPr lang="en-US" sz="1600" dirty="0">
              <a:solidFill>
                <a:srgbClr val="001541"/>
              </a:solidFill>
            </a:endParaRPr>
          </a:p>
          <a:p>
            <a:r>
              <a:rPr lang="en-US" sz="1600" dirty="0" smtClean="0">
                <a:solidFill>
                  <a:srgbClr val="001541"/>
                </a:solidFill>
              </a:rPr>
              <a:t>Recall Mission Moment: “Making ethical decisions in professional situations” and “Making ethical decisions in personal situations” Top 3 and 4 respectively</a:t>
            </a:r>
          </a:p>
          <a:p>
            <a:endParaRPr lang="en-US" sz="1600" dirty="0">
              <a:solidFill>
                <a:srgbClr val="00154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87702" y="1284043"/>
            <a:ext cx="4519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1541"/>
                </a:solidFill>
              </a:rPr>
              <a:t>Personal Development of Ethical Reasoning (“Quite a Bit” or “Very Much”)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252" y="87364"/>
            <a:ext cx="9175548" cy="1015080"/>
          </a:xfrm>
        </p:spPr>
        <p:txBody>
          <a:bodyPr/>
          <a:lstStyle/>
          <a:p>
            <a:r>
              <a:rPr lang="en-US" dirty="0" smtClean="0">
                <a:solidFill>
                  <a:srgbClr val="0C2340"/>
                </a:solidFill>
              </a:rPr>
              <a:t>Respect for Others’ Difference</a:t>
            </a:r>
            <a:endParaRPr lang="en-US" dirty="0">
              <a:solidFill>
                <a:srgbClr val="0C2340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452742"/>
              </p:ext>
            </p:extLst>
          </p:nvPr>
        </p:nvGraphicFramePr>
        <p:xfrm>
          <a:off x="6766026" y="1374302"/>
          <a:ext cx="4688484" cy="5212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694441"/>
              </p:ext>
            </p:extLst>
          </p:nvPr>
        </p:nvGraphicFramePr>
        <p:xfrm>
          <a:off x="2428693" y="1374302"/>
          <a:ext cx="4065294" cy="5212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863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7784" y="2257054"/>
            <a:ext cx="8660402" cy="2862322"/>
          </a:xfrm>
          <a:prstGeom prst="rect">
            <a:avLst/>
          </a:prstGeom>
          <a:noFill/>
          <a:ln>
            <a:solidFill>
              <a:srgbClr val="9EA2A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C2340"/>
                </a:solidFill>
              </a:rPr>
              <a:t>“I </a:t>
            </a:r>
            <a:r>
              <a:rPr lang="en-US" dirty="0">
                <a:solidFill>
                  <a:srgbClr val="0C2340"/>
                </a:solidFill>
              </a:rPr>
              <a:t>left Xavier and complete a year with the Jesuit Volunteer Corps. There, </a:t>
            </a:r>
            <a:r>
              <a:rPr lang="en-US" b="1" dirty="0">
                <a:solidFill>
                  <a:srgbClr val="0C2340"/>
                </a:solidFill>
              </a:rPr>
              <a:t>I applied things that I had been talking about in the classroom </a:t>
            </a:r>
            <a:r>
              <a:rPr lang="en-US" dirty="0">
                <a:solidFill>
                  <a:srgbClr val="0C2340"/>
                </a:solidFill>
              </a:rPr>
              <a:t>for the past four years - social justice, equity, service, community, faith - and found myself being called back to school to further pursue a career in medicine. </a:t>
            </a:r>
            <a:r>
              <a:rPr lang="en-US" b="1" dirty="0">
                <a:solidFill>
                  <a:srgbClr val="0C2340"/>
                </a:solidFill>
              </a:rPr>
              <a:t>The values, relationships, and experiences that I developed and nurtured during my time as a Xavier student have grounded me</a:t>
            </a:r>
            <a:r>
              <a:rPr lang="en-US" dirty="0">
                <a:solidFill>
                  <a:srgbClr val="0C2340"/>
                </a:solidFill>
              </a:rPr>
              <a:t>. Despite the challenges and struggles of life, I have been able to pursue my passions with purpose. </a:t>
            </a:r>
            <a:r>
              <a:rPr lang="en-US" dirty="0">
                <a:solidFill>
                  <a:srgbClr val="009CC8"/>
                </a:solidFill>
              </a:rPr>
              <a:t>I left Xavier knowing that I could use the knowledge and skills that I had acquired to continue to learn, grow, and make a difference in our ever changing world</a:t>
            </a:r>
            <a:r>
              <a:rPr lang="en-US" dirty="0" smtClean="0">
                <a:solidFill>
                  <a:srgbClr val="009CC8"/>
                </a:solidFill>
              </a:rPr>
              <a:t>.”</a:t>
            </a:r>
          </a:p>
          <a:p>
            <a:endParaRPr lang="en-US" dirty="0">
              <a:solidFill>
                <a:srgbClr val="0C2340"/>
              </a:solidFill>
            </a:endParaRPr>
          </a:p>
          <a:p>
            <a:r>
              <a:rPr lang="en-US" dirty="0" smtClean="0">
                <a:solidFill>
                  <a:srgbClr val="0C2340"/>
                </a:solidFill>
              </a:rPr>
              <a:t>– Class of 2014, Psychology Major</a:t>
            </a:r>
            <a:endParaRPr lang="en-US" dirty="0">
              <a:solidFill>
                <a:srgbClr val="0C234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42318" y="365125"/>
            <a:ext cx="9111482" cy="1325563"/>
          </a:xfrm>
        </p:spPr>
        <p:txBody>
          <a:bodyPr/>
          <a:lstStyle/>
          <a:p>
            <a:r>
              <a:rPr lang="en-US" dirty="0" smtClean="0">
                <a:solidFill>
                  <a:srgbClr val="001541"/>
                </a:solidFill>
              </a:rPr>
              <a:t>Defining your own values and beliefs</a:t>
            </a:r>
            <a:endParaRPr lang="en-US" dirty="0">
              <a:solidFill>
                <a:srgbClr val="0015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7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U_PPTtemplate" id="{493A61BD-7838-424D-AC3B-FE1D9BA3543A}" vid="{BBA1A370-FB1C-9C4D-8DB0-813B0F033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xu-powerpoint-template2 (2)</Template>
  <TotalTime>2176</TotalTime>
  <Words>738</Words>
  <Application>Microsoft Office PowerPoint</Application>
  <PresentationFormat>Widescreen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Mission Moment – Answer Key</vt:lpstr>
      <vt:lpstr>2019 HEDS Alumni Survey</vt:lpstr>
      <vt:lpstr>Comparisons</vt:lpstr>
      <vt:lpstr>Xavier Alumni compared to Alumni at Other Institutions</vt:lpstr>
      <vt:lpstr>PowerPoint Presentation</vt:lpstr>
      <vt:lpstr>Most Improved: Actively Working to Further Social Justice</vt:lpstr>
      <vt:lpstr>Ethical Decision Making &amp; Ethical Reasoning</vt:lpstr>
      <vt:lpstr>Respect for Others’ Difference</vt:lpstr>
      <vt:lpstr>Defining your own values and beliefs</vt:lpstr>
    </vt:vector>
  </TitlesOfParts>
  <Company>Xavier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</dc:title>
  <dc:creator>Connelly, Chloe</dc:creator>
  <cp:lastModifiedBy>Windows User</cp:lastModifiedBy>
  <cp:revision>51</cp:revision>
  <cp:lastPrinted>2016-09-29T22:13:00Z</cp:lastPrinted>
  <dcterms:created xsi:type="dcterms:W3CDTF">2019-11-07T19:39:46Z</dcterms:created>
  <dcterms:modified xsi:type="dcterms:W3CDTF">2020-01-14T18:37:00Z</dcterms:modified>
</cp:coreProperties>
</file>