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0"/>
  </p:notesMasterIdLst>
  <p:handoutMasterIdLst>
    <p:handoutMasterId r:id="rId41"/>
  </p:handoutMasterIdLst>
  <p:sldIdLst>
    <p:sldId id="281" r:id="rId3"/>
    <p:sldId id="257" r:id="rId4"/>
    <p:sldId id="264" r:id="rId5"/>
    <p:sldId id="290" r:id="rId6"/>
    <p:sldId id="303" r:id="rId7"/>
    <p:sldId id="292" r:id="rId8"/>
    <p:sldId id="291" r:id="rId9"/>
    <p:sldId id="304" r:id="rId10"/>
    <p:sldId id="263" r:id="rId11"/>
    <p:sldId id="282" r:id="rId12"/>
    <p:sldId id="261" r:id="rId13"/>
    <p:sldId id="283" r:id="rId14"/>
    <p:sldId id="284" r:id="rId15"/>
    <p:sldId id="258" r:id="rId16"/>
    <p:sldId id="265" r:id="rId17"/>
    <p:sldId id="279" r:id="rId18"/>
    <p:sldId id="287" r:id="rId19"/>
    <p:sldId id="288" r:id="rId20"/>
    <p:sldId id="289" r:id="rId21"/>
    <p:sldId id="272" r:id="rId22"/>
    <p:sldId id="276" r:id="rId23"/>
    <p:sldId id="305" r:id="rId24"/>
    <p:sldId id="273" r:id="rId25"/>
    <p:sldId id="285" r:id="rId26"/>
    <p:sldId id="271" r:id="rId27"/>
    <p:sldId id="298" r:id="rId28"/>
    <p:sldId id="294" r:id="rId29"/>
    <p:sldId id="296" r:id="rId30"/>
    <p:sldId id="297" r:id="rId31"/>
    <p:sldId id="306" r:id="rId32"/>
    <p:sldId id="293" r:id="rId33"/>
    <p:sldId id="268" r:id="rId34"/>
    <p:sldId id="302" r:id="rId35"/>
    <p:sldId id="301" r:id="rId36"/>
    <p:sldId id="300" r:id="rId37"/>
    <p:sldId id="299" r:id="rId38"/>
    <p:sldId id="280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26" autoAdjust="0"/>
  </p:normalViewPr>
  <p:slideViewPr>
    <p:cSldViewPr>
      <p:cViewPr>
        <p:scale>
          <a:sx n="68" d="100"/>
          <a:sy n="68" d="100"/>
        </p:scale>
        <p:origin x="-1320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BC5A47-AD3F-4021-A6BE-56A2CAD3BB40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95B2F7-ADCE-4C9E-AAB7-467B7BA6A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47662-1C99-5045-914E-7716F2852B77}" type="datetimeFigureOut">
              <a:rPr lang="en-US" smtClean="0"/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E5A3B-CBA9-884A-963B-CA4BD4BF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1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Legislation introduced on Friday in the U.S. House of Representatives would require colleges either to make instructional technology accessible to disabled students or to provide them with equivalent, alternative resources.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Rep. Tom Petri, a Wisconsin Republican and senior member of the House education committee, said his bill would ensure that disabled students were given equal treatment as technology plays a larger and larger role in instruction. The bill is called the Technology, Equality, and Accessibility in College and Higher Education (Teach) Act.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legislation also calls on the government to develop guidelines for electronic instructional materials used in higher education.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National Federation of the Blind and the Association of American Publishers released a joint statement calling the legislation long overdue.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“Every day, blind college students face devastating setbacks to their education because of inaccessible technology,” Marc Maurer, president of the federation, said in the statement. “The use of e-readers, web content, mobile applications, and learning-management systems by educators is more prevalent than ever, and disabled students are being needlessly left behind.”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E5A3B-CBA9-884A-963B-CA4BD4BF83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8F5D98-4B14-498B-B364-08DB1EB1C60E}" type="datetimeFigureOut">
              <a:rPr lang="en-US" smtClean="0"/>
              <a:pPr/>
              <a:t>11/25/2013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C62FB6-60EC-43DF-8299-D20B6A8B69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3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500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55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98737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307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7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4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40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5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8F5D98-4B14-498B-B364-08DB1EB1C60E}" type="datetimeFigureOut">
              <a:rPr lang="en-US" smtClean="0"/>
              <a:t>11/25/2013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C62FB6-60EC-43DF-8299-D20B6A8B695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8F5D98-4B14-498B-B364-08DB1EB1C60E}" type="datetimeFigureOut">
              <a:rPr lang="en-US" smtClean="0">
                <a:solidFill>
                  <a:prstClr val="black"/>
                </a:solidFill>
              </a:rPr>
              <a:pPr/>
              <a:t>11/25/2013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C62FB6-60EC-43DF-8299-D20B6A8B695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97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UhZf99qXjk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ncam.wgbh.or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bUcv3Bc61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9kwPw0EO5I" TargetMode="External"/><Relationship Id="rId7" Type="http://schemas.openxmlformats.org/officeDocument/2006/relationships/hyperlink" Target="https://support.google.com/youtube/answer/2734796?hl=en" TargetMode="External"/><Relationship Id="rId2" Type="http://schemas.openxmlformats.org/officeDocument/2006/relationships/hyperlink" Target="https://docs.google.com/document/d/1Kwq1EKQqhuLpXqedE6FwlgF6DpTolHVGKQW3YH1iA3w/edi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?pli=1&amp;authuser=0#folders/0BxDsuAOzsD7sYjZmMmMxYzYtZjZlYy00OWYwLTgzNGQtZDUxY2Q4OTMxZTYy" TargetMode="External"/><Relationship Id="rId5" Type="http://schemas.openxmlformats.org/officeDocument/2006/relationships/hyperlink" Target="http://www.youtube.com/watch?v=9rS6KIJ3bi4" TargetMode="External"/><Relationship Id="rId4" Type="http://schemas.openxmlformats.org/officeDocument/2006/relationships/hyperlink" Target="http://wave.webaim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WAI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9811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Universal Web Design:  </a:t>
            </a:r>
            <a:br>
              <a:rPr lang="en-US" dirty="0" smtClean="0"/>
            </a:br>
            <a:r>
              <a:rPr lang="en-US" dirty="0" smtClean="0"/>
              <a:t>Easy Steps to Website Accessibility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371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Elaine Crable</a:t>
            </a:r>
          </a:p>
          <a:p>
            <a:r>
              <a:rPr lang="en-US" dirty="0" smtClean="0"/>
              <a:t>Xavier University</a:t>
            </a:r>
          </a:p>
          <a:p>
            <a:r>
              <a:rPr lang="en-US" dirty="0" smtClean="0"/>
              <a:t>Cincinnati, Ohio</a:t>
            </a:r>
            <a:endParaRPr lang="en-US" dirty="0"/>
          </a:p>
        </p:txBody>
      </p:sp>
      <p:pic>
        <p:nvPicPr>
          <p:cNvPr id="2" name="Picture 1" title="Picture of key with disabled symbo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648200"/>
            <a:ext cx="2895601" cy="196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566737" indent="-457200"/>
            <a:r>
              <a:rPr lang="en-US" dirty="0"/>
              <a:t>What  is web accessibility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>
                <a:hlinkClick r:id="rId2"/>
              </a:rPr>
              <a:t>https://www.youtube.com/watch?v=cUhZf99qXjk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2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Nearly 1 in 5 </a:t>
            </a:r>
            <a:r>
              <a:rPr lang="en-US" dirty="0"/>
              <a:t>Americans have some kind of </a:t>
            </a:r>
            <a:r>
              <a:rPr lang="en-US" dirty="0" smtClean="0"/>
              <a:t>		disability.</a:t>
            </a:r>
          </a:p>
          <a:p>
            <a:pPr marL="341313" indent="-231775">
              <a:spcAft>
                <a:spcPts val="600"/>
              </a:spcAft>
              <a:tabLst>
                <a:tab pos="1433513" algn="l"/>
              </a:tabLst>
            </a:pPr>
            <a:r>
              <a:rPr lang="en-US" dirty="0" smtClean="0"/>
              <a:t>The </a:t>
            </a:r>
            <a:r>
              <a:rPr lang="en-US" dirty="0"/>
              <a:t>major kinds that affect web use include</a:t>
            </a:r>
            <a:r>
              <a:rPr lang="en-US" dirty="0" smtClean="0"/>
              <a:t>:</a:t>
            </a:r>
          </a:p>
          <a:p>
            <a:pPr marL="109538" indent="0">
              <a:buNone/>
              <a:tabLst>
                <a:tab pos="1433513" algn="l"/>
              </a:tabLst>
            </a:pPr>
            <a:r>
              <a:rPr lang="en-US" dirty="0" smtClean="0"/>
              <a:t>  	</a:t>
            </a:r>
            <a:r>
              <a:rPr lang="en-US" b="1" dirty="0" smtClean="0"/>
              <a:t>Visual </a:t>
            </a:r>
            <a:r>
              <a:rPr lang="en-US" dirty="0"/>
              <a:t>– </a:t>
            </a:r>
            <a:r>
              <a:rPr lang="en-US" dirty="0" smtClean="0"/>
              <a:t>blind, </a:t>
            </a:r>
            <a:r>
              <a:rPr lang="en-US" dirty="0"/>
              <a:t>low vision, </a:t>
            </a:r>
            <a:r>
              <a:rPr lang="en-US" dirty="0" smtClean="0"/>
              <a:t>color-blind</a:t>
            </a:r>
          </a:p>
          <a:p>
            <a:pPr marL="109728" indent="0">
              <a:buNone/>
              <a:tabLst>
                <a:tab pos="1487488" algn="l"/>
              </a:tabLst>
            </a:pPr>
            <a:r>
              <a:rPr lang="en-US" dirty="0" smtClean="0"/>
              <a:t>	</a:t>
            </a:r>
            <a:r>
              <a:rPr lang="en-US" b="1" dirty="0" smtClean="0"/>
              <a:t>Hearing</a:t>
            </a:r>
            <a:r>
              <a:rPr lang="en-US" dirty="0" smtClean="0"/>
              <a:t> </a:t>
            </a:r>
            <a:r>
              <a:rPr lang="en-US" dirty="0"/>
              <a:t>– deafness </a:t>
            </a:r>
            <a:r>
              <a:rPr lang="en-US" dirty="0" smtClean="0"/>
              <a:t>level</a:t>
            </a:r>
          </a:p>
          <a:p>
            <a:pPr marL="109728" indent="0">
              <a:buNone/>
              <a:tabLst>
                <a:tab pos="1487488" algn="l"/>
              </a:tabLst>
            </a:pPr>
            <a:r>
              <a:rPr lang="en-US" dirty="0"/>
              <a:t>	</a:t>
            </a:r>
            <a:r>
              <a:rPr lang="en-US" b="1" dirty="0" smtClean="0"/>
              <a:t>Motor</a:t>
            </a:r>
            <a:r>
              <a:rPr lang="en-US" dirty="0" smtClean="0"/>
              <a:t> </a:t>
            </a:r>
            <a:r>
              <a:rPr lang="en-US" dirty="0"/>
              <a:t>– inability to use a mouse, slow </a:t>
            </a:r>
            <a:r>
              <a:rPr lang="en-US" dirty="0" smtClean="0"/>
              <a:t>			response </a:t>
            </a:r>
            <a:r>
              <a:rPr lang="en-US" dirty="0"/>
              <a:t>time, limited </a:t>
            </a:r>
            <a:r>
              <a:rPr lang="en-US" dirty="0" smtClean="0"/>
              <a:t>motor 	</a:t>
            </a:r>
            <a:r>
              <a:rPr lang="en-US" b="1" dirty="0" smtClean="0"/>
              <a:t>Cognitive</a:t>
            </a:r>
            <a:r>
              <a:rPr lang="en-US" dirty="0" smtClean="0"/>
              <a:t> </a:t>
            </a:r>
            <a:r>
              <a:rPr lang="en-US" dirty="0"/>
              <a:t>– includes learning </a:t>
            </a:r>
            <a:r>
              <a:rPr lang="en-US" dirty="0" smtClean="0"/>
              <a:t>			disabilities</a:t>
            </a:r>
            <a:r>
              <a:rPr lang="en-US" dirty="0"/>
              <a:t>, </a:t>
            </a:r>
            <a:r>
              <a:rPr lang="en-US" dirty="0" smtClean="0"/>
              <a:t>unable to focus, PTSD</a:t>
            </a:r>
          </a:p>
          <a:p>
            <a:pPr marL="109728" indent="0">
              <a:buNone/>
              <a:tabLst>
                <a:tab pos="1487488" algn="l"/>
              </a:tabLs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Accessibility</a:t>
            </a:r>
            <a:endParaRPr lang="en-US" dirty="0"/>
          </a:p>
        </p:txBody>
      </p:sp>
      <p:pic>
        <p:nvPicPr>
          <p:cNvPr id="2052" name="Picture 4" descr="picture of 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3964" y="3203707"/>
            <a:ext cx="383549" cy="2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icture of e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0" y="3605317"/>
            <a:ext cx="227298" cy="34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of h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090" y="4149695"/>
            <a:ext cx="289234" cy="43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crable\AppData\Local\Microsoft\Windows\Temporary Internet Files\Content.IE5\92FMKDDQ\MC9002296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964" y="4904867"/>
            <a:ext cx="445805" cy="43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8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oking at the J K Rowling website with the Jaws screen reade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0170" y="990599"/>
            <a:ext cx="7558029" cy="487680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JAWS Demo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49057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pPr marL="109728" indent="0">
              <a:buNone/>
            </a:pPr>
            <a:r>
              <a:rPr lang="en-US" sz="3200" b="1" dirty="0" smtClean="0"/>
              <a:t>    Deaf</a:t>
            </a:r>
            <a:r>
              <a:rPr lang="en-US" dirty="0"/>
              <a:t>: Need captioning </a:t>
            </a:r>
            <a:r>
              <a:rPr lang="en-US" dirty="0" smtClean="0"/>
              <a:t>and/or transcript of 		audio for sound</a:t>
            </a:r>
          </a:p>
          <a:p>
            <a:pPr marL="109728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3200" b="1" dirty="0" smtClean="0"/>
              <a:t>   Motor</a:t>
            </a:r>
            <a:r>
              <a:rPr lang="en-US" dirty="0"/>
              <a:t>: People who don’t have use of their arms or hands sometimes navigate the web via the keyboard, hitting keys with a stick in their mouths.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Accessibility Challenges</a:t>
            </a:r>
            <a:endParaRPr lang="en-US" dirty="0"/>
          </a:p>
        </p:txBody>
      </p:sp>
      <p:pic>
        <p:nvPicPr>
          <p:cNvPr id="4" name="Picture 5" descr="picture of e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44738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icture of h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457200" cy="6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0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/>
              <a:t>Provide appropriate alternative text </a:t>
            </a:r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r>
              <a:rPr lang="en-US" b="1" dirty="0" smtClean="0"/>
              <a:t>Caption </a:t>
            </a:r>
            <a:r>
              <a:rPr lang="en-US" b="1" dirty="0"/>
              <a:t>video, provide transcripts for </a:t>
            </a:r>
            <a:r>
              <a:rPr lang="en-US" b="1" dirty="0" smtClean="0"/>
              <a:t>audio</a:t>
            </a:r>
          </a:p>
          <a:p>
            <a:pPr marL="624078" indent="-51435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/>
              <a:t>Make file downloads (e.g., PDFs) accessible </a:t>
            </a:r>
            <a:endParaRPr lang="en-US" dirty="0"/>
          </a:p>
          <a:p>
            <a:pPr marL="624078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/>
              <a:t>Do </a:t>
            </a:r>
            <a:r>
              <a:rPr lang="en-US" b="1" dirty="0"/>
              <a:t>not rely on color alone </a:t>
            </a:r>
            <a:r>
              <a:rPr lang="en-US" b="1" dirty="0" smtClean="0"/>
              <a:t>for meaning </a:t>
            </a:r>
            <a:endParaRPr lang="en-US" dirty="0"/>
          </a:p>
          <a:p>
            <a:pPr marL="624078" indent="-514350">
              <a:spcBef>
                <a:spcPts val="0"/>
              </a:spcBef>
              <a:buFont typeface="+mj-lt"/>
              <a:buAutoNum type="arabicPeriod"/>
            </a:pPr>
            <a:r>
              <a:rPr lang="en-US" b="1" dirty="0"/>
              <a:t>Make sure content is structured, clearly written and easy to read </a:t>
            </a:r>
            <a:endParaRPr lang="en-US" dirty="0"/>
          </a:p>
          <a:p>
            <a:pPr marL="624078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en-US" i="1" u="sng" dirty="0" smtClean="0"/>
              <a:t>Basic </a:t>
            </a:r>
            <a:r>
              <a:rPr lang="en-US" i="1" u="sng" dirty="0"/>
              <a:t>Accessible Design Principles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r>
              <a:rPr lang="en-US" sz="3200" dirty="0"/>
              <a:t>Create or update the following kinds of files to make them accessible</a:t>
            </a:r>
            <a:r>
              <a:rPr lang="en-US" sz="3200" dirty="0" smtClean="0"/>
              <a:t>:</a:t>
            </a:r>
          </a:p>
          <a:p>
            <a:pPr marL="109728" indent="0">
              <a:buNone/>
            </a:pPr>
            <a:r>
              <a:rPr lang="en-US" sz="3200" dirty="0" smtClean="0"/>
              <a:t> </a:t>
            </a:r>
          </a:p>
          <a:p>
            <a:pPr lvl="1"/>
            <a:r>
              <a:rPr lang="en-US" sz="3200" dirty="0" smtClean="0"/>
              <a:t>Microsoft </a:t>
            </a:r>
            <a:r>
              <a:rPr lang="en-US" sz="3200" dirty="0"/>
              <a:t>Word </a:t>
            </a:r>
            <a:endParaRPr lang="en-US" sz="3200" dirty="0" smtClean="0"/>
          </a:p>
          <a:p>
            <a:pPr lvl="1"/>
            <a:r>
              <a:rPr lang="en-US" sz="3200" dirty="0" smtClean="0"/>
              <a:t>Microsoft </a:t>
            </a:r>
            <a:r>
              <a:rPr lang="en-US" sz="3200" dirty="0"/>
              <a:t>PowerPoint </a:t>
            </a:r>
            <a:endParaRPr lang="en-US" sz="3200" dirty="0" smtClean="0"/>
          </a:p>
          <a:p>
            <a:pPr lvl="1"/>
            <a:r>
              <a:rPr lang="en-US" sz="3200" dirty="0"/>
              <a:t>Adobe PDF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Some Beginning Steps to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How To with Office……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Create Structured Documents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Use Style Attributes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Make Images Accessible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4000" dirty="0" smtClean="0"/>
              <a:t>Make tables Accessible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MS Word – Accessibility Steps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233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Create Main Headings and Sub Headings</a:t>
            </a:r>
          </a:p>
          <a:p>
            <a:pPr marL="109728" indent="0">
              <a:buNone/>
            </a:pPr>
            <a:r>
              <a:rPr lang="en-US" dirty="0" smtClean="0"/>
              <a:t>	(These provide summaries/sign posts)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Structured Documents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1538"/>
              </p:ext>
            </p:extLst>
          </p:nvPr>
        </p:nvGraphicFramePr>
        <p:xfrm>
          <a:off x="1524000" y="2819400"/>
          <a:ext cx="6553200" cy="29717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76600"/>
                <a:gridCol w="3276600"/>
              </a:tblGrid>
              <a:tr h="47520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New</a:t>
                      </a:r>
                      <a:r>
                        <a:rPr lang="en-US" b="0" baseline="0" dirty="0" smtClean="0"/>
                        <a:t> York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New York</a:t>
                      </a:r>
                    </a:p>
                  </a:txBody>
                  <a:tcPr/>
                </a:tc>
              </a:tr>
              <a:tr h="475201">
                <a:tc>
                  <a:txBody>
                    <a:bodyPr/>
                    <a:lstStyle/>
                    <a:p>
                      <a:r>
                        <a:rPr lang="en-US" dirty="0" smtClean="0"/>
                        <a:t>Albany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Albany</a:t>
                      </a:r>
                      <a:endParaRPr lang="en-US" dirty="0"/>
                    </a:p>
                  </a:txBody>
                  <a:tcPr/>
                </a:tc>
              </a:tr>
              <a:tr h="595794">
                <a:tc>
                  <a:txBody>
                    <a:bodyPr/>
                    <a:lstStyle/>
                    <a:p>
                      <a:r>
                        <a:rPr lang="en-US" dirty="0" smtClean="0"/>
                        <a:t>Buffalo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Buffalo</a:t>
                      </a:r>
                      <a:endParaRPr lang="en-US" dirty="0"/>
                    </a:p>
                  </a:txBody>
                  <a:tcPr/>
                </a:tc>
              </a:tr>
              <a:tr h="475201"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Washington</a:t>
                      </a:r>
                      <a:endParaRPr lang="en-US" sz="2400" b="1" dirty="0"/>
                    </a:p>
                  </a:txBody>
                  <a:tcPr/>
                </a:tc>
              </a:tr>
              <a:tr h="475201">
                <a:tc>
                  <a:txBody>
                    <a:bodyPr/>
                    <a:lstStyle/>
                    <a:p>
                      <a:r>
                        <a:rPr lang="en-US" dirty="0" smtClean="0"/>
                        <a:t>Spokane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Spokane</a:t>
                      </a:r>
                      <a:endParaRPr lang="en-US" dirty="0"/>
                    </a:p>
                  </a:txBody>
                  <a:tcPr/>
                </a:tc>
              </a:tr>
              <a:tr h="475201">
                <a:tc>
                  <a:txBody>
                    <a:bodyPr/>
                    <a:lstStyle/>
                    <a:p>
                      <a:r>
                        <a:rPr lang="en-US" dirty="0" smtClean="0"/>
                        <a:t>Seattle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Seattle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2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Chose a STYLE – certain attributes</a:t>
            </a:r>
          </a:p>
          <a:p>
            <a:pPr lvl="1"/>
            <a:r>
              <a:rPr lang="en-US" dirty="0" smtClean="0"/>
              <a:t>Set of commands controlling appearance of text</a:t>
            </a:r>
          </a:p>
          <a:p>
            <a:pPr lvl="1"/>
            <a:endParaRPr lang="en-US" dirty="0"/>
          </a:p>
          <a:p>
            <a:pPr marL="594360" indent="-457200"/>
            <a:r>
              <a:rPr lang="en-US" dirty="0" smtClean="0"/>
              <a:t>Benefits –</a:t>
            </a:r>
          </a:p>
          <a:p>
            <a:pPr marL="850392" lvl="1" indent="-457200"/>
            <a:r>
              <a:rPr lang="en-US" dirty="0" smtClean="0"/>
              <a:t>Consistent/Professional docs</a:t>
            </a:r>
          </a:p>
          <a:p>
            <a:pPr marL="850392" lvl="1" indent="-457200"/>
            <a:r>
              <a:rPr lang="en-US" dirty="0" smtClean="0"/>
              <a:t>Less Effort needed when creating docs</a:t>
            </a:r>
          </a:p>
          <a:p>
            <a:pPr marL="850392" lvl="1" indent="-457200"/>
            <a:r>
              <a:rPr lang="en-US" dirty="0" smtClean="0"/>
              <a:t>Consistent appearance</a:t>
            </a:r>
          </a:p>
          <a:p>
            <a:pPr marL="850392" lvl="1" indent="-457200"/>
            <a:r>
              <a:rPr lang="en-US" dirty="0" smtClean="0"/>
              <a:t>Clear navigation for reader</a:t>
            </a:r>
          </a:p>
          <a:p>
            <a:pPr marL="850392" lvl="1" indent="-457200"/>
            <a:r>
              <a:rPr lang="en-US" dirty="0" smtClean="0"/>
              <a:t>Easily change appearance</a:t>
            </a:r>
          </a:p>
          <a:p>
            <a:pPr marL="850392" lvl="1" indent="-457200"/>
            <a:r>
              <a:rPr lang="en-US" dirty="0" smtClean="0"/>
              <a:t>Automatically create Table of Contents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MS Word and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9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 lnSpcReduction="10000"/>
          </a:bodyPr>
          <a:lstStyle/>
          <a:p>
            <a:pPr marL="365569" lvl="1" indent="0">
              <a:buNone/>
            </a:pPr>
            <a:endParaRPr lang="en-US" dirty="0"/>
          </a:p>
          <a:p>
            <a:pPr marL="566737" indent="-457200"/>
            <a:r>
              <a:rPr lang="en-US" sz="3200" dirty="0" smtClean="0"/>
              <a:t>The barriers </a:t>
            </a:r>
            <a:r>
              <a:rPr lang="en-US" sz="3200" dirty="0"/>
              <a:t>and frustrations people with disabilities face with inaccessible </a:t>
            </a:r>
            <a:r>
              <a:rPr lang="en-US" sz="3200" dirty="0" smtClean="0"/>
              <a:t>websites.</a:t>
            </a:r>
          </a:p>
          <a:p>
            <a:pPr marL="109537" indent="0">
              <a:buNone/>
            </a:pPr>
            <a:endParaRPr lang="en-US" sz="3200" dirty="0" smtClean="0"/>
          </a:p>
          <a:p>
            <a:pPr marL="566737" indent="-457200"/>
            <a:r>
              <a:rPr lang="en-US" sz="3200" dirty="0" smtClean="0"/>
              <a:t>Five Steps:  </a:t>
            </a:r>
            <a:r>
              <a:rPr lang="en-US" sz="3200" dirty="0"/>
              <a:t>H</a:t>
            </a:r>
            <a:r>
              <a:rPr lang="en-US" sz="3200" dirty="0" smtClean="0"/>
              <a:t>ow to make our academic website content more </a:t>
            </a:r>
            <a:r>
              <a:rPr lang="en-US" sz="3200" dirty="0"/>
              <a:t>accessible </a:t>
            </a:r>
            <a:r>
              <a:rPr lang="en-US" sz="3200" dirty="0" smtClean="0"/>
              <a:t>to </a:t>
            </a:r>
            <a:r>
              <a:rPr lang="en-US" sz="3200" dirty="0"/>
              <a:t>people with disabilities, and </a:t>
            </a:r>
            <a:r>
              <a:rPr lang="en-US" sz="3200" dirty="0" smtClean="0"/>
              <a:t>all users in general.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Accessibility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3600" u="sng" dirty="0" smtClean="0"/>
              <a:t>Headings</a:t>
            </a:r>
            <a:endParaRPr lang="en-US" dirty="0" smtClean="0"/>
          </a:p>
          <a:p>
            <a:pPr lvl="1"/>
            <a:r>
              <a:rPr lang="en-US" sz="2800" dirty="0" smtClean="0"/>
              <a:t>Type the Text of your heading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HOME tab/ STYLES group  - click heading want (or Customize one)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Use STYLES rather than Bold/Font changes, etc.</a:t>
            </a:r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MS Word Style Exercise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599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en-US" dirty="0" smtClean="0"/>
              <a:t>Provide </a:t>
            </a:r>
            <a:r>
              <a:rPr lang="en-US" dirty="0"/>
              <a:t>text descriptions of any image </a:t>
            </a:r>
          </a:p>
          <a:p>
            <a:pPr marL="630936" lvl="2" indent="0">
              <a:buNone/>
            </a:pPr>
            <a:r>
              <a:rPr lang="en-US" sz="2200" dirty="0" smtClean="0"/>
              <a:t>Steps: 	1</a:t>
            </a:r>
            <a:r>
              <a:rPr lang="en-US" sz="2200" dirty="0"/>
              <a:t>. Highlight the image. </a:t>
            </a:r>
          </a:p>
          <a:p>
            <a:pPr marL="1487488" lvl="2" indent="0">
              <a:buNone/>
            </a:pPr>
            <a:r>
              <a:rPr lang="en-US" sz="2200" dirty="0" smtClean="0"/>
              <a:t>	2</a:t>
            </a:r>
            <a:r>
              <a:rPr lang="en-US" sz="2200" dirty="0"/>
              <a:t>. Right click and select “Format Picture.” </a:t>
            </a:r>
          </a:p>
          <a:p>
            <a:pPr marL="1487488" lvl="2" indent="0">
              <a:buNone/>
            </a:pPr>
            <a:r>
              <a:rPr lang="en-US" sz="2200" dirty="0" smtClean="0"/>
              <a:t>	3</a:t>
            </a:r>
            <a:r>
              <a:rPr lang="en-US" sz="2200" dirty="0"/>
              <a:t>. Select the </a:t>
            </a:r>
            <a:r>
              <a:rPr lang="en-US" sz="2200" dirty="0" smtClean="0"/>
              <a:t>“Alt Text”  </a:t>
            </a:r>
            <a:r>
              <a:rPr lang="en-US" sz="2200" dirty="0"/>
              <a:t>and enter your </a:t>
            </a:r>
            <a:r>
              <a:rPr lang="en-US" sz="2200" dirty="0" smtClean="0"/>
              <a:t>	descriptive </a:t>
            </a:r>
            <a:r>
              <a:rPr lang="en-US" sz="2200" dirty="0"/>
              <a:t>text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3. Word – Making Images Accessible</a:t>
            </a:r>
            <a:endParaRPr lang="en-US" sz="3200" dirty="0"/>
          </a:p>
        </p:txBody>
      </p:sp>
      <p:pic>
        <p:nvPicPr>
          <p:cNvPr id="4" name="Picture 3" descr="Screenshot showing alternative text added to the image Description field." title="Description Fiel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3276600" cy="326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creenshot showing image context menu with Format Picture selected." title="Image Menu for Wor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624137" cy="3443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3048000" y="6248400"/>
            <a:ext cx="914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0" y="5715000"/>
            <a:ext cx="609600" cy="2289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MS Word Styles/Headings/Alt Text</a:t>
            </a:r>
            <a:br>
              <a:rPr lang="en-US" dirty="0" smtClean="0"/>
            </a:b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Table Command</a:t>
            </a:r>
          </a:p>
          <a:p>
            <a:endParaRPr lang="en-US" dirty="0"/>
          </a:p>
          <a:p>
            <a:pPr lvl="1"/>
            <a:r>
              <a:rPr lang="en-US" dirty="0" smtClean="0"/>
              <a:t>(Provides info on relationship between Column headings and Row Values)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Word Table Accessibility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77564"/>
              </p:ext>
            </p:extLst>
          </p:nvPr>
        </p:nvGraphicFramePr>
        <p:xfrm>
          <a:off x="1143000" y="3733800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Salesperson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Expenses</a:t>
                      </a:r>
                      <a:endParaRPr lang="en-US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/>
                        <a:t>Joe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$345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$234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MS PowerPoint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2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Provide </a:t>
            </a:r>
            <a:r>
              <a:rPr lang="en-US" sz="2800" dirty="0"/>
              <a:t>the Presentation File to </a:t>
            </a:r>
            <a:r>
              <a:rPr lang="en-US" sz="2800" dirty="0" smtClean="0"/>
              <a:t>Students early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Don’t </a:t>
            </a:r>
            <a:r>
              <a:rPr lang="en-US" sz="2800" dirty="0"/>
              <a:t>Overload Slides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Don’t Use Color to Convey Meaning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Alt Text for any graphics</a:t>
            </a:r>
            <a:endParaRPr lang="en-US" sz="28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/>
              <a:t>Avoid over use of </a:t>
            </a:r>
            <a:r>
              <a:rPr lang="en-US" sz="2800" dirty="0"/>
              <a:t>Animation </a:t>
            </a:r>
            <a:endParaRPr lang="en-US" sz="2800" dirty="0" smtClean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800" dirty="0" smtClean="0"/>
              <a:t>Use template when embedding information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Accessibility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mbols used in Powerpoint for templates" title="Template pictures"/>
          <p:cNvPicPr>
            <a:picLocks noGrp="1" noChangeAspect="1"/>
          </p:cNvPicPr>
          <p:nvPr>
            <p:ph idx="1"/>
          </p:nvPr>
        </p:nvPicPr>
        <p:blipFill>
          <a:blip r:embed="rId2"/>
          <a:srcRect l="149" r="14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Use PowerPoint Templates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Accessibility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File&gt;Info&gt;Check for Issues&gt;Check Accessibility</a:t>
            </a:r>
            <a:endParaRPr lang="en-US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Checking MS files for Accessibility </a:t>
            </a:r>
            <a:endParaRPr lang="en-US" dirty="0"/>
          </a:p>
        </p:txBody>
      </p:sp>
      <p:pic>
        <p:nvPicPr>
          <p:cNvPr id="7" name="Picture 6" descr="Picture from menu to show steps for sharing and checking accessibility issues" title="Check doc for Accessibilit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05000"/>
            <a:ext cx="6861321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Word Menu showing Accessibility errors and how to fix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89843" r="-89843"/>
          <a:stretch>
            <a:fillRect/>
          </a:stretch>
        </p:blipFill>
        <p:spPr>
          <a:xfrm>
            <a:off x="0" y="457200"/>
            <a:ext cx="9169400" cy="5943600"/>
          </a:xfr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5715000" y="17526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410200" y="54864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3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internet is a place of equality. It </a:t>
            </a:r>
            <a:r>
              <a:rPr lang="en-US" sz="3000" dirty="0" smtClean="0"/>
              <a:t>can give </a:t>
            </a:r>
            <a:r>
              <a:rPr lang="en-US" sz="3000" dirty="0"/>
              <a:t>us </a:t>
            </a:r>
            <a:r>
              <a:rPr lang="en-US" sz="3000" dirty="0" smtClean="0"/>
              <a:t>power </a:t>
            </a:r>
            <a:r>
              <a:rPr lang="en-US" sz="3000" dirty="0"/>
              <a:t>and choice at the same </a:t>
            </a:r>
            <a:r>
              <a:rPr lang="en-US" sz="3000" dirty="0" smtClean="0"/>
              <a:t>level if accessible. </a:t>
            </a:r>
          </a:p>
          <a:p>
            <a:endParaRPr lang="en-US" sz="3000" dirty="0"/>
          </a:p>
          <a:p>
            <a:r>
              <a:rPr lang="en-US" sz="3000" dirty="0" smtClean="0"/>
              <a:t>Tim Berners-Lee (founder of WWW) says the power of the web is in its universality ….access by everyone regardless of disability is its essential aspect.</a:t>
            </a:r>
          </a:p>
          <a:p>
            <a:pPr marL="109728" indent="0">
              <a:buNone/>
            </a:pPr>
            <a:endParaRPr lang="en-US" sz="3000" dirty="0" smtClean="0"/>
          </a:p>
          <a:p>
            <a:r>
              <a:rPr lang="en-US" sz="3000" dirty="0" smtClean="0"/>
              <a:t>Focus on the concept of </a:t>
            </a:r>
            <a:r>
              <a:rPr lang="en-US" sz="3000" b="1" i="1" dirty="0" smtClean="0"/>
              <a:t>Inclusion</a:t>
            </a:r>
            <a:r>
              <a:rPr lang="en-US" sz="3000" dirty="0" smtClean="0"/>
              <a:t>  and supporting the underserved populations.</a:t>
            </a:r>
          </a:p>
          <a:p>
            <a:endParaRPr lang="en-US" sz="3000" dirty="0" smtClean="0"/>
          </a:p>
          <a:p>
            <a:r>
              <a:rPr lang="en-US" sz="3000" dirty="0" smtClean="0"/>
              <a:t>Law….</a:t>
            </a:r>
            <a:endParaRPr lang="en-US" sz="3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 Accessibility Checking in MS docs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Accessibility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257800" cy="4525963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create </a:t>
            </a:r>
            <a:r>
              <a:rPr lang="en-US" dirty="0" smtClean="0"/>
              <a:t>truly accessible </a:t>
            </a:r>
            <a:r>
              <a:rPr lang="en-US" dirty="0"/>
              <a:t>PDF files, you will need </a:t>
            </a:r>
            <a:r>
              <a:rPr lang="en-US" i="1" dirty="0" smtClean="0"/>
              <a:t>Adobe </a:t>
            </a:r>
            <a:r>
              <a:rPr lang="en-US" i="1" dirty="0"/>
              <a:t>Acrobat Professional</a:t>
            </a:r>
            <a:r>
              <a:rPr lang="en-US" dirty="0"/>
              <a:t>. </a:t>
            </a:r>
          </a:p>
          <a:p>
            <a:endParaRPr lang="en-US" dirty="0" smtClean="0"/>
          </a:p>
          <a:p>
            <a:r>
              <a:rPr lang="en-US" sz="2600" dirty="0" smtClean="0"/>
              <a:t>Substitute for Acrobat:</a:t>
            </a:r>
          </a:p>
          <a:p>
            <a:pPr lvl="1"/>
            <a:r>
              <a:rPr lang="en-US" sz="2600" dirty="0" smtClean="0"/>
              <a:t>MS Word and PowerPoint :  </a:t>
            </a:r>
            <a:r>
              <a:rPr lang="en-US" sz="2600" b="1" dirty="0" smtClean="0"/>
              <a:t>File&gt;Save As, </a:t>
            </a:r>
            <a:r>
              <a:rPr lang="en-US" sz="2600" dirty="0" smtClean="0"/>
              <a:t> </a:t>
            </a:r>
            <a:r>
              <a:rPr lang="en-US" sz="2600" b="1" dirty="0" smtClean="0"/>
              <a:t>PDF</a:t>
            </a:r>
            <a:endParaRPr lang="en-US" sz="2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524000"/>
            <a:ext cx="2895600" cy="448329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PDF Accessibility </a:t>
            </a:r>
            <a:endParaRPr lang="en-US" dirty="0"/>
          </a:p>
        </p:txBody>
      </p:sp>
      <p:pic>
        <p:nvPicPr>
          <p:cNvPr id="2051" name="Picture 3" descr="Menu from Word indicating how to save as PDF and to show how to add tags fro accessibility" title="Word me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57425"/>
            <a:ext cx="2841625" cy="4379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191000" y="4724400"/>
            <a:ext cx="17526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0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Multimedia and Accessibility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Transcripts of Audio</a:t>
            </a:r>
          </a:p>
          <a:p>
            <a:pPr lvl="1"/>
            <a:r>
              <a:rPr lang="en-US" sz="2400" dirty="0" smtClean="0"/>
              <a:t>Helpful for everyone</a:t>
            </a:r>
          </a:p>
          <a:p>
            <a:pPr lvl="1"/>
            <a:r>
              <a:rPr lang="en-US" sz="2400" dirty="0" smtClean="0"/>
              <a:t>No need to synchronize the text with the audio</a:t>
            </a:r>
          </a:p>
          <a:p>
            <a:endParaRPr lang="en-US" sz="2400" dirty="0" smtClean="0"/>
          </a:p>
          <a:p>
            <a:r>
              <a:rPr lang="en-US" sz="2400" dirty="0" smtClean="0"/>
              <a:t>Video Captions</a:t>
            </a:r>
          </a:p>
          <a:p>
            <a:pPr lvl="1"/>
            <a:r>
              <a:rPr lang="en-US" sz="2400" b="1" i="1" dirty="0" err="1" smtClean="0"/>
              <a:t>MAGpie</a:t>
            </a:r>
            <a:r>
              <a:rPr lang="en-US" sz="2400" dirty="0" smtClean="0"/>
              <a:t> Captioning</a:t>
            </a:r>
          </a:p>
          <a:p>
            <a:pPr lvl="2"/>
            <a:r>
              <a:rPr lang="en-US" sz="2400" dirty="0" smtClean="0"/>
              <a:t>Free software download from NCAM </a:t>
            </a:r>
            <a:r>
              <a:rPr lang="en-US" sz="2400" dirty="0" smtClean="0">
                <a:hlinkClick r:id="rId2"/>
              </a:rPr>
              <a:t>http://ncam.wgbh.org</a:t>
            </a:r>
            <a:endParaRPr lang="en-US" sz="2400" dirty="0"/>
          </a:p>
          <a:p>
            <a:pPr lvl="1"/>
            <a:r>
              <a:rPr lang="en-US" sz="2400" b="1" i="1" dirty="0" err="1" smtClean="0"/>
              <a:t>Camtasia</a:t>
            </a:r>
            <a:r>
              <a:rPr lang="en-US" sz="2400" dirty="0" smtClean="0"/>
              <a:t> by Tech Smith</a:t>
            </a:r>
          </a:p>
          <a:p>
            <a:pPr lvl="1"/>
            <a:r>
              <a:rPr lang="en-US" sz="2400" b="1" i="1" dirty="0" err="1" smtClean="0"/>
              <a:t>Youtube</a:t>
            </a:r>
            <a:r>
              <a:rPr lang="en-US" sz="2400" dirty="0" smtClean="0"/>
              <a:t> and add captioning (will need some editing)</a:t>
            </a:r>
          </a:p>
          <a:p>
            <a:pPr lvl="2"/>
            <a:endParaRPr lang="en-US" sz="2200" dirty="0" smtClean="0"/>
          </a:p>
          <a:p>
            <a:pPr lvl="1"/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Multimedia Accessibility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 your own narrated PowerPoint or mini lecture and post as a YouTube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Caption:</a:t>
            </a:r>
          </a:p>
          <a:p>
            <a:pPr lvl="1"/>
            <a:r>
              <a:rPr lang="en-US" dirty="0" smtClean="0"/>
              <a:t>Video </a:t>
            </a:r>
            <a:r>
              <a:rPr lang="en-US" dirty="0"/>
              <a:t>Manager and click the </a:t>
            </a:r>
            <a:r>
              <a:rPr lang="en-US" b="1" dirty="0"/>
              <a:t>drop-down menu</a:t>
            </a:r>
            <a:r>
              <a:rPr lang="en-US" dirty="0"/>
              <a:t> next to the “Edit” button for </a:t>
            </a:r>
            <a:r>
              <a:rPr lang="en-US" dirty="0" smtClean="0"/>
              <a:t>your video</a:t>
            </a:r>
          </a:p>
          <a:p>
            <a:pPr lvl="1"/>
            <a:r>
              <a:rPr lang="en-US" dirty="0" smtClean="0"/>
              <a:t>Select </a:t>
            </a:r>
            <a:r>
              <a:rPr lang="en-US" b="1" dirty="0"/>
              <a:t>Captions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lick </a:t>
            </a:r>
            <a:r>
              <a:rPr lang="en-US" dirty="0"/>
              <a:t>the </a:t>
            </a:r>
            <a:r>
              <a:rPr lang="en-US" b="1" dirty="0"/>
              <a:t>Add captions</a:t>
            </a:r>
            <a:r>
              <a:rPr lang="en-US" dirty="0"/>
              <a:t> button. </a:t>
            </a:r>
            <a:endParaRPr lang="en-US" dirty="0" smtClean="0"/>
          </a:p>
          <a:p>
            <a:pPr lvl="1"/>
            <a:r>
              <a:rPr lang="en-US" dirty="0" smtClean="0"/>
              <a:t>Edit the captions</a:t>
            </a:r>
          </a:p>
          <a:p>
            <a:pPr lvl="1"/>
            <a:endParaRPr lang="en-US" dirty="0" smtClean="0"/>
          </a:p>
          <a:p>
            <a:pPr marL="393192" lvl="1" indent="0">
              <a:buNone/>
            </a:pPr>
            <a:r>
              <a:rPr lang="en-US" dirty="0" smtClean="0">
                <a:hlinkClick r:id="rId2"/>
              </a:rPr>
              <a:t>How to Caption YouTube: </a:t>
            </a:r>
          </a:p>
          <a:p>
            <a:pPr marL="393192" lvl="1" indent="0">
              <a:buNone/>
            </a:pPr>
            <a:r>
              <a:rPr lang="en-US" dirty="0">
                <a:hlinkClick r:id="rId2"/>
              </a:rPr>
              <a:t>http://www.youtube.com/watch?v=qYcj85tBje4</a:t>
            </a:r>
          </a:p>
          <a:p>
            <a:pPr marL="393192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qbUcv3Bc61g</a:t>
            </a:r>
            <a:endParaRPr lang="en-US" dirty="0" smtClean="0"/>
          </a:p>
          <a:p>
            <a:pPr marL="393192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Captioning YouTube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Blackboard</a:t>
            </a:r>
            <a:r>
              <a:rPr lang="en-US" dirty="0" smtClean="0"/>
              <a:t> is constantly improving its Accessibility and has an Accessibility Team regularly improving Bb.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b="1" dirty="0" smtClean="0"/>
              <a:t>Canvas</a:t>
            </a:r>
            <a:r>
              <a:rPr lang="en-US" dirty="0" smtClean="0"/>
              <a:t> is considered “Gold” in Accessibility</a:t>
            </a:r>
          </a:p>
          <a:p>
            <a:endParaRPr lang="en-US" dirty="0"/>
          </a:p>
          <a:p>
            <a:r>
              <a:rPr lang="en-US" dirty="0" smtClean="0"/>
              <a:t>Faculty responsible for the content regardless of LMS accessibility level.  Docs and videos must be created to be accessible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2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References and Related Information on Accessibility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Accessibility </a:t>
            </a:r>
            <a:r>
              <a:rPr lang="en-US" sz="2000" b="1" dirty="0"/>
              <a:t>Standards Summary: </a:t>
            </a:r>
            <a:r>
              <a:rPr lang="en-US" sz="2000" b="1" dirty="0">
                <a:hlinkClick r:id="rId2"/>
              </a:rPr>
              <a:t>https://docs.google.com/document/d/1Kwq1EKQqhuLpXqedE6FwlgF6DpTolHVGKQW3YH1iA3w/</a:t>
            </a:r>
            <a:r>
              <a:rPr lang="en-US" sz="2000" b="1" dirty="0" smtClean="0">
                <a:hlinkClick r:id="rId2"/>
              </a:rPr>
              <a:t>edit</a:t>
            </a:r>
            <a:endParaRPr lang="en-US" sz="2000" b="1" dirty="0"/>
          </a:p>
          <a:p>
            <a:r>
              <a:rPr lang="en-US" sz="2000" b="1" dirty="0" smtClean="0"/>
              <a:t>Coombs, Norman (2010</a:t>
            </a:r>
            <a:r>
              <a:rPr lang="en-US" sz="2000" b="1" i="1" dirty="0" smtClean="0"/>
              <a:t>) Making Online Teaching Accessible</a:t>
            </a:r>
            <a:r>
              <a:rPr lang="en-US" sz="2000" b="1" dirty="0" smtClean="0"/>
              <a:t>. John Wiley. San Francisco, Ca.</a:t>
            </a:r>
          </a:p>
          <a:p>
            <a:r>
              <a:rPr lang="en-US" sz="2000" b="1" dirty="0" smtClean="0"/>
              <a:t>NC </a:t>
            </a:r>
            <a:r>
              <a:rPr lang="en-US" sz="2000" b="1" dirty="0"/>
              <a:t>State Web Site Accessibility Scanning Service Tutorial </a:t>
            </a:r>
            <a:r>
              <a:rPr lang="en-US" sz="2000" b="1" dirty="0" smtClean="0"/>
              <a:t>   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://www.youtube.com/watch?v=</a:t>
            </a:r>
            <a:r>
              <a:rPr lang="en-US" sz="2000" dirty="0" smtClean="0">
                <a:hlinkClick r:id="rId3"/>
              </a:rPr>
              <a:t>29kwPw0EO5I</a:t>
            </a:r>
            <a:endParaRPr lang="en-US" sz="2000" dirty="0"/>
          </a:p>
          <a:p>
            <a:r>
              <a:rPr lang="en-US" sz="2000" b="1" dirty="0" smtClean="0"/>
              <a:t>WAVE Web </a:t>
            </a:r>
            <a:r>
              <a:rPr lang="en-US" sz="2000" b="1" dirty="0"/>
              <a:t>Accessibility Tool  </a:t>
            </a:r>
            <a:r>
              <a:rPr lang="en-US" sz="2000" b="1" dirty="0">
                <a:hlinkClick r:id="rId4"/>
              </a:rPr>
              <a:t>http://wave.webaim.org</a:t>
            </a:r>
            <a:r>
              <a:rPr lang="en-US" sz="2000" b="1" dirty="0" smtClean="0">
                <a:hlinkClick r:id="rId4"/>
              </a:rPr>
              <a:t>/</a:t>
            </a:r>
            <a:endParaRPr lang="en-US" sz="2000" b="1" dirty="0" smtClean="0"/>
          </a:p>
          <a:p>
            <a:r>
              <a:rPr lang="en-US" sz="2000" b="1" dirty="0"/>
              <a:t>Web Page Color Contrast: Web Accessibility Manual Checks   </a:t>
            </a:r>
            <a:r>
              <a:rPr lang="en-US" sz="2000" b="1" dirty="0">
                <a:hlinkClick r:id="rId5"/>
              </a:rPr>
              <a:t>http://www.youtube.com/watch?v=</a:t>
            </a:r>
            <a:r>
              <a:rPr lang="en-US" sz="2000" b="1" dirty="0" smtClean="0">
                <a:hlinkClick r:id="rId5"/>
              </a:rPr>
              <a:t>9rS6KIJ3bi4</a:t>
            </a:r>
            <a:endParaRPr lang="en-US" sz="2000" b="1" dirty="0" smtClean="0"/>
          </a:p>
          <a:p>
            <a:r>
              <a:rPr lang="en-US" sz="2000" b="1" dirty="0" smtClean="0"/>
              <a:t>Word </a:t>
            </a:r>
            <a:r>
              <a:rPr lang="en-US" sz="2000" b="1" dirty="0" err="1" smtClean="0"/>
              <a:t>Accessiblity</a:t>
            </a:r>
            <a:r>
              <a:rPr lang="en-US" sz="2000" b="1" dirty="0" smtClean="0"/>
              <a:t> </a:t>
            </a:r>
            <a:r>
              <a:rPr lang="en-US" sz="2000" b="1" dirty="0"/>
              <a:t>Exercise </a:t>
            </a:r>
            <a:r>
              <a:rPr lang="en-US" sz="2000" b="1" dirty="0">
                <a:hlinkClick r:id="rId6"/>
              </a:rPr>
              <a:t>https://drive.google.com/?pli=1&amp;authuser=0#folders/</a:t>
            </a:r>
            <a:r>
              <a:rPr lang="en-US" sz="2000" b="1" dirty="0" smtClean="0">
                <a:hlinkClick r:id="rId6"/>
              </a:rPr>
              <a:t>0BxDsuAOzsD7sYjZmMmMxYzYtZjZlYy00OWYwLTgzNGQtZDUxY2Q4OTMxZTYy</a:t>
            </a:r>
            <a:endParaRPr lang="en-US" sz="2000" b="1" dirty="0" smtClean="0"/>
          </a:p>
          <a:p>
            <a:r>
              <a:rPr lang="en-US" sz="2000" b="1" dirty="0" err="1" smtClean="0"/>
              <a:t>Youtube</a:t>
            </a:r>
            <a:r>
              <a:rPr lang="en-US" sz="2000" b="1" dirty="0"/>
              <a:t> captions:  </a:t>
            </a:r>
            <a:r>
              <a:rPr lang="en-US" sz="2000" b="1" dirty="0">
                <a:hlinkClick r:id="rId7"/>
              </a:rPr>
              <a:t>https://support.google.com/youtube/answer/2734796?hl=</a:t>
            </a:r>
            <a:r>
              <a:rPr lang="en-US" sz="2000" b="1" dirty="0" smtClean="0">
                <a:hlinkClick r:id="rId7"/>
              </a:rPr>
              <a:t>en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35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Autofit/>
          </a:bodyPr>
          <a:lstStyle/>
          <a:p>
            <a:r>
              <a:rPr lang="en-US" sz="2800" dirty="0"/>
              <a:t>Federal Rehabilitation Act of 1973</a:t>
            </a:r>
          </a:p>
          <a:p>
            <a:pPr lvl="1"/>
            <a:r>
              <a:rPr lang="en-US" sz="2800" dirty="0"/>
              <a:t>Section 504</a:t>
            </a:r>
          </a:p>
          <a:p>
            <a:pPr lvl="2"/>
            <a:r>
              <a:rPr lang="en-US" sz="2800" dirty="0"/>
              <a:t>Anti-discrimination law</a:t>
            </a:r>
          </a:p>
          <a:p>
            <a:pPr lvl="1"/>
            <a:r>
              <a:rPr lang="en-US" sz="2800" dirty="0"/>
              <a:t>Section 508</a:t>
            </a:r>
          </a:p>
          <a:p>
            <a:pPr lvl="2"/>
            <a:r>
              <a:rPr lang="en-US" sz="2800" dirty="0"/>
              <a:t>Applies to federal agencies and organizations with federal subsidies</a:t>
            </a:r>
          </a:p>
          <a:p>
            <a:r>
              <a:rPr lang="en-US" sz="2800" dirty="0"/>
              <a:t>Americans with Disability Act  (ADA) of 1990</a:t>
            </a:r>
          </a:p>
          <a:p>
            <a:pPr lvl="1"/>
            <a:r>
              <a:rPr lang="en-US" sz="2800" dirty="0"/>
              <a:t>For schools –same requirements for Section 504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68891"/>
          </a:xfrm>
        </p:spPr>
        <p:txBody>
          <a:bodyPr/>
          <a:lstStyle/>
          <a:p>
            <a:r>
              <a:rPr lang="en-US" dirty="0" smtClean="0"/>
              <a:t>11/15 – Legislation introduced in U.S. House requiring colleges to make instructional technology accessible to disable students.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Necessary to provide equivalent resources.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Technology</a:t>
            </a:r>
            <a:r>
              <a:rPr lang="en-US" sz="3200" dirty="0">
                <a:solidFill>
                  <a:schemeClr val="tx1"/>
                </a:solidFill>
              </a:rPr>
              <a:t>, Equality, and Accessibility in College and Higher Education (Teach</a:t>
            </a:r>
            <a:r>
              <a:rPr lang="en-US" sz="3200">
                <a:solidFill>
                  <a:schemeClr val="tx1"/>
                </a:solidFill>
              </a:rPr>
              <a:t>) </a:t>
            </a:r>
            <a:r>
              <a:rPr lang="en-US" sz="3200" smtClean="0">
                <a:solidFill>
                  <a:schemeClr val="tx1"/>
                </a:solidFill>
              </a:rPr>
              <a:t>Act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56.7 million report a disability in U.S.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1 in 5 in U.S. have hearing loss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11% post </a:t>
            </a:r>
            <a:r>
              <a:rPr lang="en-US" sz="2800" dirty="0" smtClean="0"/>
              <a:t>secondary report </a:t>
            </a:r>
            <a:r>
              <a:rPr lang="en-US" sz="2800" dirty="0"/>
              <a:t>disability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45% of1.6 million veterans seek disability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177,000+ veterans claimed hearing loss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Growing Concern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Disability Rights Commission</a:t>
            </a:r>
          </a:p>
          <a:p>
            <a:pPr lvl="1"/>
            <a:r>
              <a:rPr lang="en-US" dirty="0"/>
              <a:t>Percent of people </a:t>
            </a:r>
            <a:r>
              <a:rPr lang="en-US" dirty="0" smtClean="0"/>
              <a:t>who </a:t>
            </a:r>
            <a:r>
              <a:rPr lang="en-US" dirty="0"/>
              <a:t>deal with a disability increases with age</a:t>
            </a:r>
          </a:p>
          <a:p>
            <a:pPr lvl="1"/>
            <a:r>
              <a:rPr lang="en-US" dirty="0"/>
              <a:t>Increasingly more older Americans are using the Web</a:t>
            </a:r>
          </a:p>
          <a:p>
            <a:r>
              <a:rPr lang="en-US" i="1" dirty="0"/>
              <a:t>Administration on Aging</a:t>
            </a:r>
          </a:p>
          <a:p>
            <a:pPr lvl="1"/>
            <a:r>
              <a:rPr lang="en-US" dirty="0"/>
              <a:t>20% of US population will consist of older adults by 2030</a:t>
            </a:r>
          </a:p>
          <a:p>
            <a:r>
              <a:rPr lang="en-US" dirty="0"/>
              <a:t>Web Accessibility Initiative (WAI) – W3C Guidelines </a:t>
            </a:r>
            <a:r>
              <a:rPr lang="en-US" sz="2400" dirty="0">
                <a:hlinkClick r:id="rId2"/>
              </a:rPr>
              <a:t>http://www.w3.org/</a:t>
            </a:r>
            <a:r>
              <a:rPr lang="en-US" sz="2400" dirty="0" smtClean="0">
                <a:hlinkClick r:id="rId2"/>
              </a:rPr>
              <a:t>WAI/</a:t>
            </a:r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Accessibility Advocates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5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/>
          </a:bodyPr>
          <a:lstStyle/>
          <a:p>
            <a:r>
              <a:rPr lang="en-US" dirty="0" smtClean="0"/>
              <a:t>Best College </a:t>
            </a:r>
            <a:br>
              <a:rPr lang="en-US" dirty="0" smtClean="0"/>
            </a:br>
            <a:r>
              <a:rPr lang="en-US" dirty="0" smtClean="0"/>
              <a:t>Web Sites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44391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6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Accessibility is </a:t>
            </a:r>
            <a:r>
              <a:rPr lang="en-US" b="1" dirty="0" smtClean="0"/>
              <a:t>not…</a:t>
            </a:r>
          </a:p>
          <a:p>
            <a:pPr lvl="1"/>
            <a:r>
              <a:rPr lang="en-US" dirty="0" smtClean="0"/>
              <a:t>Text-only </a:t>
            </a:r>
            <a:r>
              <a:rPr lang="en-US" dirty="0"/>
              <a:t>pages</a:t>
            </a:r>
          </a:p>
          <a:p>
            <a:pPr lvl="1"/>
            <a:r>
              <a:rPr lang="en-US" dirty="0"/>
              <a:t>Separate accessible versions (except in multimedia)</a:t>
            </a:r>
          </a:p>
          <a:p>
            <a:pPr lvl="1"/>
            <a:r>
              <a:rPr lang="en-US" dirty="0"/>
              <a:t>Boring</a:t>
            </a:r>
          </a:p>
          <a:p>
            <a:pPr lvl="1"/>
            <a:r>
              <a:rPr lang="en-US" dirty="0" smtClean="0"/>
              <a:t>Difficult</a:t>
            </a:r>
          </a:p>
          <a:p>
            <a:pPr marL="393192" lvl="1" indent="0">
              <a:buNone/>
            </a:pPr>
            <a:endParaRPr lang="en-US" dirty="0"/>
          </a:p>
          <a:p>
            <a:r>
              <a:rPr lang="en-US" b="1" dirty="0"/>
              <a:t>Accessibility is</a:t>
            </a:r>
            <a:r>
              <a:rPr lang="en-US" b="1" dirty="0" smtClean="0"/>
              <a:t>…</a:t>
            </a:r>
            <a:endParaRPr lang="en-US" b="1" dirty="0"/>
          </a:p>
          <a:p>
            <a:pPr lvl="1"/>
            <a:r>
              <a:rPr lang="en-US" dirty="0"/>
              <a:t>Accessibility is about building web pages that can be navigated and read by </a:t>
            </a:r>
            <a:r>
              <a:rPr lang="en-US" b="1" dirty="0"/>
              <a:t>everyone</a:t>
            </a:r>
            <a:r>
              <a:rPr lang="en-US" dirty="0"/>
              <a:t>, regardless of disability, location, experience or technology.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</a:t>
            </a:r>
            <a:r>
              <a:rPr lang="en-US" dirty="0" smtClean="0"/>
              <a:t> 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2622</TotalTime>
  <Words>949</Words>
  <Application>Microsoft Office PowerPoint</Application>
  <PresentationFormat>On-screen Show (4:3)</PresentationFormat>
  <Paragraphs>207</Paragraphs>
  <Slides>37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Concourse</vt:lpstr>
      <vt:lpstr>1_Concourse</vt:lpstr>
      <vt:lpstr>Universal Web Design:   Easy Steps to Website Accessibility</vt:lpstr>
      <vt:lpstr>Accessibility Agenda</vt:lpstr>
      <vt:lpstr>Accessibility</vt:lpstr>
      <vt:lpstr>Law</vt:lpstr>
      <vt:lpstr>Technology, Equality, and Accessibility in College and Higher Education (Teach) Act</vt:lpstr>
      <vt:lpstr>Growing Concern</vt:lpstr>
      <vt:lpstr>Accessibility Advocates</vt:lpstr>
      <vt:lpstr>Best College  Web Sites </vt:lpstr>
      <vt:lpstr>Accessibility  ….</vt:lpstr>
      <vt:lpstr>What  is web accessibility?  </vt:lpstr>
      <vt:lpstr>Web Accessibility</vt:lpstr>
      <vt:lpstr>JAWS Demo Comparison</vt:lpstr>
      <vt:lpstr>Accessibility Challenges</vt:lpstr>
      <vt:lpstr> Basic Accessible Design Principles </vt:lpstr>
      <vt:lpstr>Some Beginning Steps to Accessibility</vt:lpstr>
      <vt:lpstr>How To with Office……</vt:lpstr>
      <vt:lpstr>MS Word – Accessibility Steps</vt:lpstr>
      <vt:lpstr>1. Structured Documents</vt:lpstr>
      <vt:lpstr>2. MS Word and Styles</vt:lpstr>
      <vt:lpstr>MS Word Style Exercise</vt:lpstr>
      <vt:lpstr>3. Word – Making Images Accessible</vt:lpstr>
      <vt:lpstr>MS Word Styles/Headings/Alt Text Demo</vt:lpstr>
      <vt:lpstr>4. Word Table Accessibility</vt:lpstr>
      <vt:lpstr>MS PowerPoint</vt:lpstr>
      <vt:lpstr>PowerPoint Accessibility Steps</vt:lpstr>
      <vt:lpstr>Use PowerPoint Templates</vt:lpstr>
      <vt:lpstr>Checking Accessibility</vt:lpstr>
      <vt:lpstr>Checking MS files for Accessibility </vt:lpstr>
      <vt:lpstr>PowerPoint Presentation</vt:lpstr>
      <vt:lpstr>Demo Accessibility Checking in MS docs</vt:lpstr>
      <vt:lpstr>PDF Accessibility</vt:lpstr>
      <vt:lpstr>PDF Accessibility </vt:lpstr>
      <vt:lpstr>Multimedia and Accessibility </vt:lpstr>
      <vt:lpstr>Multimedia Accessibility</vt:lpstr>
      <vt:lpstr>Captioning YouTube Videos</vt:lpstr>
      <vt:lpstr>Learning Management Systems</vt:lpstr>
      <vt:lpstr>References and Related Information on Accessibility</vt:lpstr>
    </vt:vector>
  </TitlesOfParts>
  <Company>Xavier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115</cp:revision>
  <cp:lastPrinted>2012-02-22T18:03:09Z</cp:lastPrinted>
  <dcterms:created xsi:type="dcterms:W3CDTF">2012-02-18T20:46:44Z</dcterms:created>
  <dcterms:modified xsi:type="dcterms:W3CDTF">2013-11-25T23:31:01Z</dcterms:modified>
</cp:coreProperties>
</file>