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20"/>
  </p:handoutMasterIdLst>
  <p:sldIdLst>
    <p:sldId id="257" r:id="rId3"/>
    <p:sldId id="264" r:id="rId4"/>
    <p:sldId id="263" r:id="rId5"/>
    <p:sldId id="261" r:id="rId6"/>
    <p:sldId id="262" r:id="rId7"/>
    <p:sldId id="258" r:id="rId8"/>
    <p:sldId id="265" r:id="rId9"/>
    <p:sldId id="272" r:id="rId10"/>
    <p:sldId id="276" r:id="rId11"/>
    <p:sldId id="273" r:id="rId12"/>
    <p:sldId id="274" r:id="rId13"/>
    <p:sldId id="277" r:id="rId14"/>
    <p:sldId id="278" r:id="rId15"/>
    <p:sldId id="271" r:id="rId16"/>
    <p:sldId id="275" r:id="rId17"/>
    <p:sldId id="268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BC5A47-AD3F-4021-A6BE-56A2CAD3BB40}" type="datetimeFigureOut">
              <a:rPr lang="en-US" smtClean="0"/>
              <a:t>7/30/12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95B2F7-ADCE-4C9E-AAB7-467B7BA6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1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/>
              <a:pPr/>
              <a:t>7/30/12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C62FB6-60EC-43DF-8299-D20B6A8B69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37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5000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55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8737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4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3072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77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61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43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40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5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/>
              <a:t>7/30/12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C62FB6-60EC-43DF-8299-D20B6A8B695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B8F5D98-4B14-498B-B364-08DB1EB1C60E}" type="datetimeFigureOut">
              <a:rPr lang="en-US" smtClean="0">
                <a:solidFill>
                  <a:prstClr val="black"/>
                </a:solidFill>
              </a:rPr>
              <a:pPr/>
              <a:t>7/30/12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C62FB6-60EC-43DF-8299-D20B6A8B695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7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kziXJX6a7E4" TargetMode="External"/><Relationship Id="rId3" Type="http://schemas.openxmlformats.org/officeDocument/2006/relationships/hyperlink" Target="http://www.youtube.com/watch?v=2j2x2miPPDQ&amp;feature=relate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jpeg"/><Relationship Id="rId5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ebaim.org/simulations/screenreader-sim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lnSpcReduction="10000"/>
          </a:bodyPr>
          <a:lstStyle/>
          <a:p>
            <a:pPr marL="566737" indent="-457200"/>
            <a:r>
              <a:rPr lang="en-US" dirty="0" smtClean="0"/>
              <a:t>What  is web accessibility?</a:t>
            </a:r>
          </a:p>
          <a:p>
            <a:pPr marL="365569" lvl="1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www.youtube.com/watch?v=kziXJX6a7E4</a:t>
            </a:r>
            <a:endParaRPr lang="en-US" dirty="0" smtClean="0"/>
          </a:p>
          <a:p>
            <a:pPr marL="365569" lvl="1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www.youtube.com/watch?v=2j2x2miPPDQ&amp;feature=related</a:t>
            </a:r>
            <a:r>
              <a:rPr lang="en-US" dirty="0" smtClean="0"/>
              <a:t>  (demo of JAWS )</a:t>
            </a:r>
          </a:p>
          <a:p>
            <a:pPr marL="109537" indent="0">
              <a:buNone/>
            </a:pPr>
            <a:endParaRPr lang="en-US" dirty="0"/>
          </a:p>
          <a:p>
            <a:pPr marL="566737" indent="-457200"/>
            <a:r>
              <a:rPr lang="en-US" dirty="0"/>
              <a:t>Barriers and frustrations people with disabilities face with inaccessible </a:t>
            </a:r>
            <a:r>
              <a:rPr lang="en-US" dirty="0" smtClean="0"/>
              <a:t>websites.</a:t>
            </a:r>
          </a:p>
          <a:p>
            <a:pPr marL="109537" indent="0">
              <a:buNone/>
            </a:pPr>
            <a:endParaRPr lang="en-US" dirty="0" smtClean="0"/>
          </a:p>
          <a:p>
            <a:pPr marL="566737" indent="-457200"/>
            <a:r>
              <a:rPr lang="en-US" dirty="0" smtClean="0"/>
              <a:t>Quick look at how to make website content more </a:t>
            </a:r>
            <a:r>
              <a:rPr lang="en-US" dirty="0"/>
              <a:t>accessible to both people with disabilities, and </a:t>
            </a:r>
            <a:r>
              <a:rPr lang="en-US" dirty="0" smtClean="0"/>
              <a:t>users in general.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Accessibility 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91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Word’s built-in style features for bullet and number </a:t>
            </a:r>
            <a:r>
              <a:rPr lang="en-US" dirty="0" smtClean="0"/>
              <a:t>lists provided in 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HOME/PARAGRAPH  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	or </a:t>
            </a:r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INSERT/ ILLUSTRATIONS/SMARTART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4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Links – After adding link, right click and “Edit Hyperlink” with descriptive text</a:t>
            </a:r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Checking for Accessibility within Word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r>
              <a:rPr lang="en-US" b="1" i="1" dirty="0" smtClean="0"/>
              <a:t>File &gt; Info&gt;Check for Issues&gt; Check Accessibility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27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59893"/>
            <a:ext cx="6300787" cy="508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914400" y="4267200"/>
            <a:ext cx="3352800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15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138113"/>
            <a:ext cx="4248150" cy="658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 flipV="1">
            <a:off x="6477000" y="1905000"/>
            <a:ext cx="1219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5638800" y="5410200"/>
            <a:ext cx="2209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54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Provide </a:t>
            </a:r>
            <a:r>
              <a:rPr lang="en-US" sz="2800" dirty="0"/>
              <a:t>the Presentation File to </a:t>
            </a:r>
            <a:r>
              <a:rPr lang="en-US" sz="2800" dirty="0" smtClean="0"/>
              <a:t>Students early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Don’t </a:t>
            </a:r>
            <a:r>
              <a:rPr lang="en-US" sz="2800" dirty="0"/>
              <a:t>Overload Slides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Don’t Use Color to Convey Meaning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Carefully Select Colors and Fonts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800" dirty="0"/>
              <a:t>Avoid Animation and </a:t>
            </a:r>
            <a:r>
              <a:rPr lang="en-US" sz="2800" dirty="0" smtClean="0"/>
              <a:t>Transitions</a:t>
            </a:r>
            <a:endParaRPr lang="en-US" sz="2800" dirty="0"/>
          </a:p>
          <a:p>
            <a:r>
              <a:rPr lang="en-US" sz="2800" dirty="0"/>
              <a:t>Embedded Content may not be </a:t>
            </a:r>
            <a:r>
              <a:rPr lang="en-US" sz="2800" dirty="0" smtClean="0"/>
              <a:t>Accessible-use template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43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standard templates listed below increases accessibility use in the presentation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Point Templates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14600"/>
            <a:ext cx="4911631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00200" y="3276600"/>
            <a:ext cx="899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Wingdings"/>
                <a:ea typeface="Wingdings"/>
                <a:cs typeface="Wingdings"/>
              </a:rPr>
              <a:t>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3358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52578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create </a:t>
            </a:r>
            <a:r>
              <a:rPr lang="en-US" dirty="0" smtClean="0"/>
              <a:t>truly accessible </a:t>
            </a:r>
            <a:r>
              <a:rPr lang="en-US" dirty="0"/>
              <a:t>PDF files, you will need </a:t>
            </a:r>
            <a:r>
              <a:rPr lang="en-US" i="1" dirty="0" smtClean="0"/>
              <a:t>Adobe </a:t>
            </a:r>
            <a:r>
              <a:rPr lang="en-US" i="1" dirty="0"/>
              <a:t>Acrobat Professional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r>
              <a:rPr lang="en-US" sz="2600" dirty="0" smtClean="0"/>
              <a:t>Substitute for Acrobat:</a:t>
            </a:r>
          </a:p>
          <a:p>
            <a:pPr lvl="1"/>
            <a:r>
              <a:rPr lang="en-US" sz="2600" dirty="0" smtClean="0"/>
              <a:t>MS Word and PowerPoint :  </a:t>
            </a:r>
            <a:r>
              <a:rPr lang="en-US" sz="2600" b="1" dirty="0" smtClean="0"/>
              <a:t>File&gt;Save As, </a:t>
            </a:r>
            <a:r>
              <a:rPr lang="en-US" sz="2600" dirty="0" smtClean="0"/>
              <a:t> </a:t>
            </a:r>
            <a:r>
              <a:rPr lang="en-US" sz="2600" b="1" dirty="0" smtClean="0"/>
              <a:t>PDF</a:t>
            </a:r>
            <a:endParaRPr lang="en-US" sz="2600" b="1" dirty="0"/>
          </a:p>
          <a:p>
            <a:pPr lvl="2"/>
            <a:r>
              <a:rPr lang="en-US" sz="2600" dirty="0" smtClean="0"/>
              <a:t>Before saving, select </a:t>
            </a:r>
            <a:r>
              <a:rPr lang="en-US" sz="2600" i="1" dirty="0" smtClean="0"/>
              <a:t>Options</a:t>
            </a:r>
            <a:r>
              <a:rPr lang="en-US" sz="2600" dirty="0" smtClean="0"/>
              <a:t>, </a:t>
            </a:r>
            <a:r>
              <a:rPr lang="en-US" sz="2600" b="1" dirty="0" smtClean="0"/>
              <a:t>Document structure tags for accessibility</a:t>
            </a:r>
            <a:endParaRPr lang="en-US" sz="2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PDF Accessibility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2323"/>
            <a:ext cx="2689225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4191000" y="4724400"/>
            <a:ext cx="1752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07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BlackBoard is not as accessible as it could </a:t>
            </a:r>
            <a:r>
              <a:rPr lang="en-US" dirty="0" smtClean="0"/>
              <a:t>	be…but getting better</a:t>
            </a:r>
          </a:p>
          <a:p>
            <a:endParaRPr lang="en-US" dirty="0"/>
          </a:p>
          <a:p>
            <a:r>
              <a:rPr lang="en-US" dirty="0" smtClean="0"/>
              <a:t>Until then…</a:t>
            </a:r>
          </a:p>
          <a:p>
            <a:pPr lvl="1" defTabSz="515938"/>
            <a:r>
              <a:rPr lang="en-US" dirty="0" smtClean="0"/>
              <a:t>…make </a:t>
            </a:r>
            <a:r>
              <a:rPr lang="en-US" dirty="0"/>
              <a:t>sure any </a:t>
            </a:r>
            <a:r>
              <a:rPr lang="en-US" dirty="0" smtClean="0"/>
              <a:t>files </a:t>
            </a:r>
            <a:r>
              <a:rPr lang="en-US" dirty="0"/>
              <a:t>(e.g., </a:t>
            </a:r>
            <a:r>
              <a:rPr lang="en-US" dirty="0" smtClean="0"/>
              <a:t>PDFs, Word, 					PowerPoint) </a:t>
            </a:r>
            <a:r>
              <a:rPr lang="en-US" dirty="0"/>
              <a:t>you </a:t>
            </a:r>
            <a:r>
              <a:rPr lang="en-US" dirty="0" smtClean="0"/>
              <a:t>upload </a:t>
            </a:r>
            <a:r>
              <a:rPr lang="en-US" dirty="0"/>
              <a:t>are accessible </a:t>
            </a:r>
            <a:endParaRPr lang="en-US" dirty="0" smtClean="0"/>
          </a:p>
          <a:p>
            <a:pPr lvl="1"/>
            <a:r>
              <a:rPr lang="en-US" dirty="0" smtClean="0"/>
              <a:t>… do not use unnecessary graphics</a:t>
            </a:r>
          </a:p>
          <a:p>
            <a:pPr lvl="1"/>
            <a:r>
              <a:rPr lang="en-US" dirty="0" smtClean="0"/>
              <a:t>… keep number of ‘clicks’ to minimum</a:t>
            </a:r>
          </a:p>
          <a:p>
            <a:pPr lvl="1"/>
            <a:endParaRPr lang="en-US" dirty="0"/>
          </a:p>
          <a:p>
            <a:r>
              <a:rPr lang="en-US" dirty="0" smtClean="0"/>
              <a:t>Just be AWARE…. And we will have universal 	accessibility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5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internet is a place of equality. It </a:t>
            </a:r>
            <a:r>
              <a:rPr lang="en-US" dirty="0" smtClean="0"/>
              <a:t>can give </a:t>
            </a:r>
            <a:r>
              <a:rPr lang="en-US" dirty="0"/>
              <a:t>us </a:t>
            </a:r>
            <a:r>
              <a:rPr lang="en-US" dirty="0" smtClean="0"/>
              <a:t>power </a:t>
            </a:r>
            <a:r>
              <a:rPr lang="en-US" dirty="0"/>
              <a:t>and choice at the same </a:t>
            </a:r>
            <a:r>
              <a:rPr lang="en-US" dirty="0" smtClean="0"/>
              <a:t>level if accessible. </a:t>
            </a:r>
          </a:p>
          <a:p>
            <a:endParaRPr lang="en-US" dirty="0"/>
          </a:p>
          <a:p>
            <a:r>
              <a:rPr lang="en-US" dirty="0" smtClean="0"/>
              <a:t>Tim Berners-Lee (founder of WWW) says the power of the web is in its universality ….access by everyone regardless of disability is its essential aspect.</a:t>
            </a:r>
          </a:p>
          <a:p>
            <a:endParaRPr lang="en-US" dirty="0"/>
          </a:p>
          <a:p>
            <a:r>
              <a:rPr lang="en-US" dirty="0" smtClean="0"/>
              <a:t>Ignatian concept of </a:t>
            </a:r>
            <a:r>
              <a:rPr lang="en-US" b="1" i="1" dirty="0" smtClean="0"/>
              <a:t>Inclusion</a:t>
            </a:r>
            <a:r>
              <a:rPr lang="en-US" dirty="0" smtClean="0"/>
              <a:t>  and supporting the underserved populations.</a:t>
            </a:r>
          </a:p>
          <a:p>
            <a:endParaRPr lang="en-US" dirty="0" smtClean="0"/>
          </a:p>
          <a:p>
            <a:r>
              <a:rPr lang="en-US" dirty="0"/>
              <a:t>Federal Section </a:t>
            </a:r>
            <a:r>
              <a:rPr lang="en-US" dirty="0" smtClean="0"/>
              <a:t>508 </a:t>
            </a:r>
            <a:r>
              <a:rPr lang="en-US" dirty="0"/>
              <a:t>standards </a:t>
            </a:r>
            <a:r>
              <a:rPr lang="en-US" dirty="0" smtClean="0"/>
              <a:t>– ADA law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5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Accessibility is </a:t>
            </a:r>
            <a:r>
              <a:rPr lang="en-US" b="1" dirty="0" smtClean="0"/>
              <a:t>not…</a:t>
            </a:r>
          </a:p>
          <a:p>
            <a:pPr lvl="1"/>
            <a:r>
              <a:rPr lang="en-US" dirty="0" smtClean="0"/>
              <a:t>Text-only </a:t>
            </a:r>
            <a:r>
              <a:rPr lang="en-US" dirty="0"/>
              <a:t>pages</a:t>
            </a:r>
          </a:p>
          <a:p>
            <a:pPr lvl="1"/>
            <a:r>
              <a:rPr lang="en-US" dirty="0"/>
              <a:t>Separate accessible versions (except in multimedia)</a:t>
            </a:r>
          </a:p>
          <a:p>
            <a:pPr lvl="1"/>
            <a:r>
              <a:rPr lang="en-US" dirty="0"/>
              <a:t>Boring</a:t>
            </a:r>
          </a:p>
          <a:p>
            <a:pPr lvl="1"/>
            <a:r>
              <a:rPr lang="en-US" dirty="0" smtClean="0"/>
              <a:t>Difficult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b="1" dirty="0"/>
              <a:t>Accessibility is</a:t>
            </a:r>
            <a:r>
              <a:rPr lang="en-US" b="1" dirty="0" smtClean="0"/>
              <a:t>…</a:t>
            </a:r>
            <a:endParaRPr lang="en-US" b="1" dirty="0"/>
          </a:p>
          <a:p>
            <a:pPr lvl="1"/>
            <a:r>
              <a:rPr lang="en-US" dirty="0"/>
              <a:t>Accessibility is about building web pages that can be navigated and read by </a:t>
            </a:r>
            <a:r>
              <a:rPr lang="en-US" b="1" dirty="0"/>
              <a:t>everyone</a:t>
            </a:r>
            <a:r>
              <a:rPr lang="en-US" dirty="0"/>
              <a:t>, regardless of disability, location, experience or technology.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is </a:t>
            </a:r>
            <a:r>
              <a:rPr lang="en-US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29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Up to 20% of Americans have some kind of </a:t>
            </a:r>
            <a:r>
              <a:rPr lang="en-US" dirty="0" smtClean="0"/>
              <a:t>		disability.</a:t>
            </a:r>
          </a:p>
          <a:p>
            <a:pPr marL="341313" indent="-231775">
              <a:spcAft>
                <a:spcPts val="600"/>
              </a:spcAft>
              <a:tabLst>
                <a:tab pos="1433513" algn="l"/>
              </a:tabLst>
            </a:pPr>
            <a:r>
              <a:rPr lang="en-US" dirty="0" smtClean="0"/>
              <a:t>The </a:t>
            </a:r>
            <a:r>
              <a:rPr lang="en-US" dirty="0"/>
              <a:t>major kinds that affect web use include</a:t>
            </a:r>
            <a:r>
              <a:rPr lang="en-US" dirty="0" smtClean="0"/>
              <a:t>:</a:t>
            </a:r>
          </a:p>
          <a:p>
            <a:pPr marL="109538" indent="0">
              <a:buNone/>
              <a:tabLst>
                <a:tab pos="1433513" algn="l"/>
              </a:tabLst>
            </a:pPr>
            <a:r>
              <a:rPr lang="en-US" dirty="0" smtClean="0"/>
              <a:t>  	</a:t>
            </a:r>
            <a:r>
              <a:rPr lang="en-US" b="1" dirty="0" smtClean="0"/>
              <a:t>Visual </a:t>
            </a:r>
            <a:r>
              <a:rPr lang="en-US" dirty="0"/>
              <a:t>– </a:t>
            </a:r>
            <a:r>
              <a:rPr lang="en-US" dirty="0" smtClean="0"/>
              <a:t>blind, </a:t>
            </a:r>
            <a:r>
              <a:rPr lang="en-US" dirty="0"/>
              <a:t>low vision, </a:t>
            </a:r>
            <a:r>
              <a:rPr lang="en-US" dirty="0" smtClean="0"/>
              <a:t>color-blind</a:t>
            </a:r>
          </a:p>
          <a:p>
            <a:pPr marL="109728" indent="0">
              <a:buNone/>
              <a:tabLst>
                <a:tab pos="1487488" algn="l"/>
              </a:tabLst>
            </a:pPr>
            <a:r>
              <a:rPr lang="en-US" dirty="0" smtClean="0"/>
              <a:t>	</a:t>
            </a:r>
            <a:r>
              <a:rPr lang="en-US" b="1" dirty="0" smtClean="0"/>
              <a:t>Hearing</a:t>
            </a:r>
            <a:r>
              <a:rPr lang="en-US" dirty="0" smtClean="0"/>
              <a:t> </a:t>
            </a:r>
            <a:r>
              <a:rPr lang="en-US" dirty="0"/>
              <a:t>– deafness </a:t>
            </a:r>
            <a:endParaRPr lang="en-US" dirty="0" smtClean="0"/>
          </a:p>
          <a:p>
            <a:pPr marL="109728" indent="0">
              <a:buNone/>
              <a:tabLst>
                <a:tab pos="1487488" algn="l"/>
              </a:tabLst>
            </a:pPr>
            <a:r>
              <a:rPr lang="en-US" dirty="0"/>
              <a:t>	</a:t>
            </a:r>
            <a:r>
              <a:rPr lang="en-US" b="1" dirty="0" smtClean="0"/>
              <a:t>Motor</a:t>
            </a:r>
            <a:r>
              <a:rPr lang="en-US" dirty="0" smtClean="0"/>
              <a:t> </a:t>
            </a:r>
            <a:r>
              <a:rPr lang="en-US" dirty="0"/>
              <a:t>– inability to use a mouse, slow </a:t>
            </a:r>
            <a:r>
              <a:rPr lang="en-US" dirty="0" smtClean="0"/>
              <a:t>		response </a:t>
            </a:r>
            <a:r>
              <a:rPr lang="en-US" dirty="0"/>
              <a:t>time, limited fine motor </a:t>
            </a:r>
            <a:r>
              <a:rPr lang="en-US" dirty="0" smtClean="0"/>
              <a:t>	</a:t>
            </a:r>
            <a:r>
              <a:rPr lang="en-US" b="1" dirty="0" smtClean="0"/>
              <a:t>Cognitive</a:t>
            </a:r>
            <a:r>
              <a:rPr lang="en-US" dirty="0" smtClean="0"/>
              <a:t> </a:t>
            </a:r>
            <a:r>
              <a:rPr lang="en-US" dirty="0"/>
              <a:t>– includes learning </a:t>
            </a:r>
            <a:r>
              <a:rPr lang="en-US" dirty="0" smtClean="0"/>
              <a:t>		disabilities</a:t>
            </a:r>
            <a:r>
              <a:rPr lang="en-US" dirty="0"/>
              <a:t>, </a:t>
            </a:r>
            <a:r>
              <a:rPr lang="en-US" dirty="0" smtClean="0"/>
              <a:t>unable to focus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Accessibility</a:t>
            </a:r>
            <a:endParaRPr lang="en-US" dirty="0"/>
          </a:p>
        </p:txBody>
      </p:sp>
      <p:pic>
        <p:nvPicPr>
          <p:cNvPr id="2052" name="Picture 4" descr="picture of ey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43964" y="3203707"/>
            <a:ext cx="383549" cy="26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picture of e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090" y="3605317"/>
            <a:ext cx="227298" cy="34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icture of ha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090" y="4149695"/>
            <a:ext cx="289234" cy="4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crable\AppData\Local\Microsoft\Windows\Temporary Internet Files\Content.IE5\92FMKDDQ\MC90022968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964" y="4904867"/>
            <a:ext cx="445805" cy="4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877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Accessibility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Visual</a:t>
            </a:r>
            <a:r>
              <a:rPr lang="en-US" b="1" dirty="0"/>
              <a:t>: </a:t>
            </a:r>
            <a:r>
              <a:rPr lang="en-US" dirty="0"/>
              <a:t>Screen readers, </a:t>
            </a:r>
            <a:r>
              <a:rPr lang="en-US" dirty="0" smtClean="0"/>
              <a:t>read </a:t>
            </a:r>
            <a:r>
              <a:rPr lang="en-US" dirty="0"/>
              <a:t>web page content aloud for people who have low or no vision. </a:t>
            </a:r>
            <a:endParaRPr lang="en-US" dirty="0" smtClean="0"/>
          </a:p>
          <a:p>
            <a:pPr lvl="1"/>
            <a:r>
              <a:rPr lang="en-US" dirty="0" smtClean="0"/>
              <a:t>Simulation: </a:t>
            </a:r>
            <a:r>
              <a:rPr lang="en-US" dirty="0" smtClean="0">
                <a:hlinkClick r:id="rId2"/>
              </a:rPr>
              <a:t>www.webaim.org/simulations/screenreader-sim.htm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Deaf</a:t>
            </a:r>
            <a:r>
              <a:rPr lang="en-US" dirty="0" smtClean="0"/>
              <a:t>: Need captioning for sound.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b="1" dirty="0" smtClean="0"/>
              <a:t>Motor</a:t>
            </a:r>
            <a:r>
              <a:rPr lang="en-US" dirty="0"/>
              <a:t>: People who don’t have use of their arms or hands sometimes navigate the web via the keyboard, hitting keys with a stick in their mouths. </a:t>
            </a:r>
            <a:endParaRPr lang="en-US" dirty="0" smtClean="0"/>
          </a:p>
          <a:p>
            <a:pPr marL="968375" indent="-858838">
              <a:buNone/>
            </a:pPr>
            <a:r>
              <a:rPr lang="en-US" dirty="0"/>
              <a:t>	</a:t>
            </a:r>
            <a:r>
              <a:rPr lang="en-US" dirty="0" smtClean="0"/>
              <a:t>Requires site </a:t>
            </a:r>
            <a:r>
              <a:rPr lang="en-US" dirty="0"/>
              <a:t>design that allows for exclusive keyboard </a:t>
            </a:r>
            <a:r>
              <a:rPr lang="en-US" dirty="0" smtClean="0"/>
              <a:t>navigation…(try </a:t>
            </a:r>
            <a:r>
              <a:rPr lang="en-US" dirty="0"/>
              <a:t>getting around </a:t>
            </a:r>
            <a:r>
              <a:rPr lang="en-US" dirty="0" smtClean="0"/>
              <a:t>a web page </a:t>
            </a:r>
            <a:r>
              <a:rPr lang="en-US" dirty="0"/>
              <a:t>using just the keyboard, without using a mouse</a:t>
            </a:r>
            <a:r>
              <a:rPr lang="en-US" dirty="0" smtClean="0"/>
              <a:t>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32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Provide appropriate alternative text 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Caption </a:t>
            </a:r>
            <a:r>
              <a:rPr lang="en-US" b="1" dirty="0"/>
              <a:t>video, provide transcripts for </a:t>
            </a:r>
            <a:r>
              <a:rPr lang="en-US" b="1" dirty="0" smtClean="0"/>
              <a:t>audio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b="1" dirty="0"/>
              <a:t>Make file downloads (e.g., PDFs) accessible </a:t>
            </a:r>
            <a:endParaRPr lang="en-US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b="1" dirty="0" smtClean="0"/>
              <a:t>Do </a:t>
            </a:r>
            <a:r>
              <a:rPr lang="en-US" b="1" dirty="0"/>
              <a:t>not rely on color alone to convey meaning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Make sure content is structured, clearly written and easy to read </a:t>
            </a:r>
            <a:endParaRPr lang="en-US" dirty="0"/>
          </a:p>
          <a:p>
            <a:pPr marL="109728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smtClean="0"/>
              <a:t/>
            </a:r>
            <a:br>
              <a:rPr lang="en-US" i="1" u="sng" dirty="0" smtClean="0"/>
            </a:br>
            <a:r>
              <a:rPr lang="en-US" i="1" u="sng" dirty="0" smtClean="0"/>
              <a:t>Basic </a:t>
            </a:r>
            <a:r>
              <a:rPr lang="en-US" i="1" u="sng" dirty="0"/>
              <a:t>Accessible Design Principles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3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dirty="0"/>
              <a:t>Create or update the following kinds of files to make them accessible</a:t>
            </a:r>
            <a:r>
              <a:rPr lang="en-US" dirty="0" smtClean="0"/>
              <a:t>: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sz="2800" dirty="0" smtClean="0"/>
              <a:t>Microsoft </a:t>
            </a:r>
            <a:r>
              <a:rPr lang="en-US" sz="2800" dirty="0"/>
              <a:t>Word </a:t>
            </a:r>
            <a:endParaRPr lang="en-US" sz="2800" dirty="0" smtClean="0"/>
          </a:p>
          <a:p>
            <a:pPr lvl="1"/>
            <a:r>
              <a:rPr lang="en-US" sz="2800" dirty="0" smtClean="0"/>
              <a:t>Microsoft </a:t>
            </a:r>
            <a:r>
              <a:rPr lang="en-US" sz="2800" dirty="0"/>
              <a:t>PowerPoint </a:t>
            </a:r>
            <a:endParaRPr lang="en-US" sz="2800" dirty="0" smtClean="0"/>
          </a:p>
          <a:p>
            <a:pPr lvl="1"/>
            <a:r>
              <a:rPr lang="en-US" sz="2800" dirty="0"/>
              <a:t>Adobe PDF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Some Beginning Steps to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62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Word Style Headings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Type the Text of your heading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HOME tab/ STYLES group  - click heading want (or Customize one)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Use this rather than Bold/Font changes, etc.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Accessibility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9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Provide </a:t>
            </a:r>
            <a:r>
              <a:rPr lang="en-US" dirty="0"/>
              <a:t>text descriptions of any image </a:t>
            </a:r>
          </a:p>
          <a:p>
            <a:pPr marL="630936" lvl="2" indent="0">
              <a:buNone/>
            </a:pPr>
            <a:r>
              <a:rPr lang="en-US" sz="2200" dirty="0" smtClean="0"/>
              <a:t>Steps: 	1</a:t>
            </a:r>
            <a:r>
              <a:rPr lang="en-US" sz="2200" dirty="0"/>
              <a:t>. Highlight the image. </a:t>
            </a:r>
          </a:p>
          <a:p>
            <a:pPr marL="1487488" lvl="2" indent="0">
              <a:buNone/>
            </a:pPr>
            <a:r>
              <a:rPr lang="en-US" sz="2200" dirty="0" smtClean="0"/>
              <a:t>	2</a:t>
            </a:r>
            <a:r>
              <a:rPr lang="en-US" sz="2200" dirty="0"/>
              <a:t>. Right click and select “Format Picture.” </a:t>
            </a:r>
          </a:p>
          <a:p>
            <a:pPr marL="1487488" lvl="2" indent="0">
              <a:buNone/>
            </a:pPr>
            <a:r>
              <a:rPr lang="en-US" sz="2200" dirty="0" smtClean="0"/>
              <a:t>	3</a:t>
            </a:r>
            <a:r>
              <a:rPr lang="en-US" sz="2200" dirty="0"/>
              <a:t>. Select the </a:t>
            </a:r>
            <a:r>
              <a:rPr lang="en-US" sz="2200" dirty="0" smtClean="0"/>
              <a:t>“Alt Text”  </a:t>
            </a:r>
            <a:r>
              <a:rPr lang="en-US" sz="2200" dirty="0"/>
              <a:t>and enter your </a:t>
            </a:r>
            <a:r>
              <a:rPr lang="en-US" sz="2200" dirty="0" smtClean="0"/>
              <a:t>	descriptive </a:t>
            </a:r>
            <a:r>
              <a:rPr lang="en-US" sz="2200" dirty="0"/>
              <a:t>text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Word Accessibility</a:t>
            </a:r>
            <a:endParaRPr lang="en-US" sz="3200" dirty="0"/>
          </a:p>
        </p:txBody>
      </p:sp>
      <p:pic>
        <p:nvPicPr>
          <p:cNvPr id="4" name="Picture 3" descr="Screenshot showing alternative text added to the image Description field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352800"/>
            <a:ext cx="3276600" cy="3268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creenshot showing image context menu with Format Picture selected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2624137" cy="34432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traight Arrow Connector 7"/>
          <p:cNvCxnSpPr/>
          <p:nvPr/>
        </p:nvCxnSpPr>
        <p:spPr>
          <a:xfrm flipH="1">
            <a:off x="3048000" y="6248400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572000" y="5715000"/>
            <a:ext cx="609600" cy="2289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72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1341</TotalTime>
  <Words>536</Words>
  <Application>Microsoft Macintosh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Concourse</vt:lpstr>
      <vt:lpstr>1_Concourse</vt:lpstr>
      <vt:lpstr>Accessibility Agenda</vt:lpstr>
      <vt:lpstr>Accessibility</vt:lpstr>
      <vt:lpstr>Accessibility is ….</vt:lpstr>
      <vt:lpstr>Web Accessibility</vt:lpstr>
      <vt:lpstr>Barriers to Accessibility</vt:lpstr>
      <vt:lpstr> Basic Accessible Design Principles </vt:lpstr>
      <vt:lpstr>Some Beginning Steps to Accessibility</vt:lpstr>
      <vt:lpstr>Word Accessibility</vt:lpstr>
      <vt:lpstr>Word Accessibility</vt:lpstr>
      <vt:lpstr>Word Accessibility</vt:lpstr>
      <vt:lpstr>Word Accessibility</vt:lpstr>
      <vt:lpstr>PowerPoint Presentation</vt:lpstr>
      <vt:lpstr>PowerPoint Presentation</vt:lpstr>
      <vt:lpstr>PowerPoint Accessibility</vt:lpstr>
      <vt:lpstr>Power Point Templates</vt:lpstr>
      <vt:lpstr>PDF Accessibility </vt:lpstr>
      <vt:lpstr>Blackboard</vt:lpstr>
    </vt:vector>
  </TitlesOfParts>
  <Company>Xavier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Elaine Crable</cp:lastModifiedBy>
  <cp:revision>55</cp:revision>
  <cp:lastPrinted>2012-02-22T18:03:09Z</cp:lastPrinted>
  <dcterms:created xsi:type="dcterms:W3CDTF">2012-02-18T20:46:44Z</dcterms:created>
  <dcterms:modified xsi:type="dcterms:W3CDTF">2012-07-30T16:31:41Z</dcterms:modified>
</cp:coreProperties>
</file>