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850" r:id="rId2"/>
    <p:sldMasterId id="2147483840" r:id="rId3"/>
    <p:sldMasterId id="2147483830" r:id="rId4"/>
    <p:sldMasterId id="2147483821" r:id="rId5"/>
    <p:sldMasterId id="2147483696" r:id="rId6"/>
    <p:sldMasterId id="2147483715" r:id="rId7"/>
  </p:sldMasterIdLst>
  <p:notesMasterIdLst>
    <p:notesMasterId r:id="rId26"/>
  </p:notesMasterIdLst>
  <p:sldIdLst>
    <p:sldId id="267" r:id="rId8"/>
    <p:sldId id="281" r:id="rId9"/>
    <p:sldId id="272" r:id="rId10"/>
    <p:sldId id="271" r:id="rId11"/>
    <p:sldId id="273" r:id="rId12"/>
    <p:sldId id="274" r:id="rId13"/>
    <p:sldId id="275" r:id="rId14"/>
    <p:sldId id="276" r:id="rId15"/>
    <p:sldId id="277" r:id="rId16"/>
    <p:sldId id="280" r:id="rId17"/>
    <p:sldId id="278" r:id="rId18"/>
    <p:sldId id="256" r:id="rId19"/>
    <p:sldId id="262" r:id="rId20"/>
    <p:sldId id="264" r:id="rId21"/>
    <p:sldId id="265" r:id="rId22"/>
    <p:sldId id="266" r:id="rId23"/>
    <p:sldId id="257" r:id="rId24"/>
    <p:sldId id="260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AC3ED-CDB3-4B1B-8B55-8E9049AE2871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F1C7D-27A1-44D7-AC20-A4E41FD95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</a:t>
            </a:r>
            <a:r>
              <a:rPr lang="en-US" baseline="0" dirty="0"/>
              <a:t> – Welcome and housekeeping items (remain on mute, put questions in the chat)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7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Cheyenne &amp; Matescia monitor chat and pose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23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– kick off</a:t>
            </a:r>
            <a:r>
              <a:rPr lang="en-US" baseline="0" dirty="0"/>
              <a:t> introductions, invite each team member to introduce themselves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7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9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 (normally ER Grad Intern)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3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Cheyenne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0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Cheyenne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7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Cheyenne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73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Cheyenne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2CE63-AE64-8646-9F3E-7DE0B8E53F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1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6106" y="1122363"/>
            <a:ext cx="50320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6106" y="3602038"/>
            <a:ext cx="503209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6008-CB7B-A2E6-B49E-592E9FA4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0C5D82-C29B-E84F-945D-D3823B2A262A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D415-3D6C-8FBE-4CD5-B4DC25E9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0AE0-43DA-D3BE-45CC-E184AC34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639601-1697-7B4E-ADBF-5E84362D3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2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6106" y="1122363"/>
            <a:ext cx="50320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6106" y="3602038"/>
            <a:ext cx="503209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6008-CB7B-A2E6-B49E-592E9FA4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0C5D82-C29B-E84F-945D-D3823B2A262A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D415-3D6C-8FBE-4CD5-B4DC25E9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0AE0-43DA-D3BE-45CC-E184AC34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639601-1697-7B4E-ADBF-5E84362D3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78B36-A608-6416-A933-CED27D64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AACD35-CE2F-6045-95CB-460CF6377C2D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9344-2267-FF04-8C64-BD621084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5F895-4AFC-D5E1-85C0-087A4FDC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16EF46-43BD-3B45-8C60-FEEDB9B9A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7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5554" y="1709739"/>
            <a:ext cx="501503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5554" y="4589464"/>
            <a:ext cx="50150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CA0B-053B-8B5F-D4CC-426F0D7E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0CE1EC-D321-EB44-AAD5-E330F5D0BD71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4AA9F-5283-38E5-79A8-2FF15839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3215-0D0B-FEE2-CD1A-FCA9B163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8B9119-3E9E-0444-85E7-9D7C6BFBB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9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09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99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08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519A1-1F90-CBF2-4D57-D6405643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442718-3A78-A543-BE88-D207946BB008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0941B-2D67-DDB5-A2C6-0C324D18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A9667-1789-45D4-37C0-C40E28B2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E04918-FDF9-2545-9907-C4C41A5D5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74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D07D8-F6D8-92B6-69C0-26A8A8E5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766A41-6ABC-D144-86AC-1884F54647E2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C8D1F-42E7-16D1-FAE0-9CB59070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F8260-132C-9A81-B0D7-39B87676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A73A1B-858B-6345-8D96-9D120B6D1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5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17B9B-8601-1359-2419-C396AC3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1ABCD75-6B8E-214B-9950-E0264394BBA0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CBB1D-19CC-7DE0-9E67-85D9E67C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9D97E-1CA9-646B-29E9-8F2C937B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273D45-DBF8-6341-84A1-57A1E0E2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6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365" y="1122363"/>
            <a:ext cx="601083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7365" y="3602038"/>
            <a:ext cx="601083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8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78B36-A608-6416-A933-CED27D64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AACD35-CE2F-6045-95CB-460CF6377C2D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9344-2267-FF04-8C64-BD621084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5F895-4AFC-D5E1-85C0-087A4FDC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16EF46-43BD-3B45-8C60-FEEDB9B9A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98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78B36-A608-6416-A933-CED27D64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AACD35-CE2F-6045-95CB-460CF6377C2D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9344-2267-FF04-8C64-BD621084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5F895-4AFC-D5E1-85C0-087A4FDC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16EF46-43BD-3B45-8C60-FEEDB9B9A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67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5554" y="1709739"/>
            <a:ext cx="501503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5554" y="4589464"/>
            <a:ext cx="50150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CA0B-053B-8B5F-D4CC-426F0D7E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0CE1EC-D321-EB44-AAD5-E330F5D0BD71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4AA9F-5283-38E5-79A8-2FF15839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3215-0D0B-FEE2-CD1A-FCA9B163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8B9119-3E9E-0444-85E7-9D7C6BFBB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12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74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519A1-1F90-CBF2-4D57-D6405643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442718-3A78-A543-BE88-D207946BB008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0941B-2D67-DDB5-A2C6-0C324D18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A9667-1789-45D4-37C0-C40E28B2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E04918-FDF9-2545-9907-C4C41A5D5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9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D07D8-F6D8-92B6-69C0-26A8A8E5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766A41-6ABC-D144-86AC-1884F54647E2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C8D1F-42E7-16D1-FAE0-9CB59070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F8260-132C-9A81-B0D7-39B87676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A73A1B-858B-6345-8D96-9D120B6D1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17B9B-8601-1359-2419-C396AC3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1ABCD75-6B8E-214B-9950-E0264394BBA0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CBB1D-19CC-7DE0-9E67-85D9E67C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9D97E-1CA9-646B-29E9-8F2C937B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273D45-DBF8-6341-84A1-57A1E0E2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13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365" y="1122363"/>
            <a:ext cx="601083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7365" y="3602038"/>
            <a:ext cx="601083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77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78B36-A608-6416-A933-CED27D64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AACD35-CE2F-6045-95CB-460CF6377C2D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9344-2267-FF04-8C64-BD621084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5F895-4AFC-D5E1-85C0-087A4FDC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16EF46-43BD-3B45-8C60-FEEDB9B9A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5554" y="1709739"/>
            <a:ext cx="501503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5554" y="4589464"/>
            <a:ext cx="50150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CA0B-053B-8B5F-D4CC-426F0D7E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0CE1EC-D321-EB44-AAD5-E330F5D0BD71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4AA9F-5283-38E5-79A8-2FF15839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3215-0D0B-FEE2-CD1A-FCA9B163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8B9119-3E9E-0444-85E7-9D7C6BFBB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91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5554" y="1709739"/>
            <a:ext cx="501503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5554" y="4589464"/>
            <a:ext cx="50150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CA0B-053B-8B5F-D4CC-426F0D7E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0CE1EC-D321-EB44-AAD5-E330F5D0BD71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4AA9F-5283-38E5-79A8-2FF15839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3215-0D0B-FEE2-CD1A-FCA9B163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8B9119-3E9E-0444-85E7-9D7C6BFBB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27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585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63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82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519A1-1F90-CBF2-4D57-D6405643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442718-3A78-A543-BE88-D207946BB008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0941B-2D67-DDB5-A2C6-0C324D18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A9667-1789-45D4-37C0-C40E28B2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E04918-FDF9-2545-9907-C4C41A5D5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3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D07D8-F6D8-92B6-69C0-26A8A8E5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766A41-6ABC-D144-86AC-1884F54647E2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C8D1F-42E7-16D1-FAE0-9CB59070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F8260-132C-9A81-B0D7-39B87676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A73A1B-858B-6345-8D96-9D120B6D1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8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17B9B-8601-1359-2419-C396AC3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1ABCD75-6B8E-214B-9950-E0264394BBA0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CBB1D-19CC-7DE0-9E67-85D9E67C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9D97E-1CA9-646B-29E9-8F2C937B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273D45-DBF8-6341-84A1-57A1E0E2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4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8732" y="1122363"/>
            <a:ext cx="639661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8732" y="3602038"/>
            <a:ext cx="639661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4D3D1-99C8-A36D-1938-415680EE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0304AF-34DF-9E40-96F2-38F869D07C51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16E98-43C4-92E7-6D0D-213404D7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5C41-4714-499B-A462-5212BE26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606428-6B4B-6C4E-9D5F-6AA7E4ED3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37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788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672" y="1709738"/>
            <a:ext cx="64699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0672" y="4589463"/>
            <a:ext cx="64699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6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20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1847850"/>
            <a:ext cx="301687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0065" y="1847850"/>
            <a:ext cx="30168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92344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594" y="365125"/>
            <a:ext cx="645775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594" y="1681163"/>
            <a:ext cx="3072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594" y="2505075"/>
            <a:ext cx="3072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1795" y="1681163"/>
            <a:ext cx="308749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1795" y="2505075"/>
            <a:ext cx="308749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0485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3714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552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917" y="457200"/>
            <a:ext cx="177304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4917" y="2057400"/>
            <a:ext cx="17730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5778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8732" y="1122363"/>
            <a:ext cx="639661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8732" y="3602038"/>
            <a:ext cx="639661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4D3D1-99C8-A36D-1938-415680EE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0304AF-34DF-9E40-96F2-38F869D07C51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16E98-43C4-92E7-6D0D-213404D7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5C41-4714-499B-A462-5212BE26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606428-6B4B-6C4E-9D5F-6AA7E4ED3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78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6585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672" y="1709738"/>
            <a:ext cx="64699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0672" y="4589463"/>
            <a:ext cx="64699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189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1847850"/>
            <a:ext cx="301687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0065" y="1847850"/>
            <a:ext cx="30168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526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594" y="365125"/>
            <a:ext cx="645775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594" y="1681163"/>
            <a:ext cx="3072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594" y="2505075"/>
            <a:ext cx="3072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1795" y="1681163"/>
            <a:ext cx="308749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1795" y="2505075"/>
            <a:ext cx="308749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7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77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1934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97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917" y="457200"/>
            <a:ext cx="177304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4917" y="2057400"/>
            <a:ext cx="17730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383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35FD3E9-15FE-B162-BD9C-0A08BF68B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0035" y="2103437"/>
            <a:ext cx="31782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DA3BE9-965F-3788-4171-FC48C51FAA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50035" y="3563937"/>
            <a:ext cx="371609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76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0734-FF99-944C-8656-684769A3B86B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E6DFB-264B-4D4C-9468-2A87659EA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3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519A1-1F90-CBF2-4D57-D6405643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442718-3A78-A543-BE88-D207946BB008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0941B-2D67-DDB5-A2C6-0C324D18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A9667-1789-45D4-37C0-C40E28B2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E04918-FDF9-2545-9907-C4C41A5D5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7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D07D8-F6D8-92B6-69C0-26A8A8E5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766A41-6ABC-D144-86AC-1884F54647E2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C8D1F-42E7-16D1-FAE0-9CB59070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F8260-132C-9A81-B0D7-39B87676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A73A1B-858B-6345-8D96-9D120B6D1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17B9B-8601-1359-2419-C396AC3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1ABCD75-6B8E-214B-9950-E0264394BBA0}" type="datetimeFigureOut">
              <a:rPr lang="en-US"/>
              <a:pPr>
                <a:defRPr/>
              </a:pPr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CBB1D-19CC-7DE0-9E67-85D9E67C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9D97E-1CA9-646B-29E9-8F2C937B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273D45-DBF8-6341-84A1-57A1E0E2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9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F322A-0F74-6B4B-9BD8-549883FC51D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527361" y="-2695073"/>
            <a:ext cx="12593054" cy="1259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A184A-0F79-8FFE-2224-FC359B221DC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07313" y="5634042"/>
            <a:ext cx="1143000" cy="889000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A39DE288-1718-02EE-C983-22DB09645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81136" y="1628859"/>
            <a:ext cx="50342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C8039D80-965D-209A-4064-5EE5CEADE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81136" y="3089359"/>
            <a:ext cx="50342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bg2"/>
          </a:solidFill>
          <a:latin typeface="PP Neue Montreal SemiBold" pitchFamily="2" charset="77"/>
          <a:ea typeface="PP Neue Montreal SemiBold" pitchFamily="2" charset="77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sz="2800"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400"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000"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AB6EF7-A61C-DC6E-9743-E4D825403F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618564" y="-2762307"/>
            <a:ext cx="12711152" cy="12711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572A0-2906-E4F6-DBCB-BC0CFDE88E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07313" y="5634042"/>
            <a:ext cx="1143000" cy="889000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A39DE288-1718-02EE-C983-22DB09645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81136" y="1628859"/>
            <a:ext cx="50342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C8039D80-965D-209A-4064-5EE5CEADE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81136" y="3089359"/>
            <a:ext cx="50342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4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tx2"/>
          </a:solidFill>
          <a:latin typeface="PP Neue Montreal SemiBold" pitchFamily="2" charset="77"/>
          <a:ea typeface="PP Neue Montreal SemiBold" pitchFamily="2" charset="77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sz="28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4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0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F322A-0F74-6B4B-9BD8-549883FC51D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122253" y="-3590718"/>
            <a:ext cx="14241734" cy="14241734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A39DE288-1718-02EE-C983-22DB09645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74260" y="1628859"/>
            <a:ext cx="604109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C8039D80-965D-209A-4064-5EE5CEADE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74260" y="3089359"/>
            <a:ext cx="604109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80CE1-F8D7-4CE6-D889-4BD683AAAB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8771" y="2756647"/>
            <a:ext cx="1384692" cy="10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0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bg2"/>
          </a:solidFill>
          <a:latin typeface="PP Neue Montreal SemiBold" pitchFamily="2" charset="77"/>
          <a:ea typeface="PP Neue Montreal SemiBold" pitchFamily="2" charset="77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sz="2800"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400"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000"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bg1"/>
          </a:solidFill>
          <a:latin typeface="PP Neue Montreal" pitchFamily="2" charset="77"/>
          <a:ea typeface="PP Neue Montreal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3EA04-EB69-0BB4-7869-49D1D9FBA89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122253" y="-3590718"/>
            <a:ext cx="14241734" cy="14241734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A39DE288-1718-02EE-C983-22DB09645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74260" y="1628859"/>
            <a:ext cx="604109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C8039D80-965D-209A-4064-5EE5CEADE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74260" y="3089359"/>
            <a:ext cx="604109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80CE1-F8D7-4CE6-D889-4BD683AAAB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8771" y="2756647"/>
            <a:ext cx="1384692" cy="10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0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accent2"/>
          </a:solidFill>
          <a:latin typeface="PP Neue Montreal SemiBold" pitchFamily="2" charset="77"/>
          <a:ea typeface="PP Neue Montreal SemiBold" pitchFamily="2" charset="77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sz="28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4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0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7E015F-8778-5261-A9A8-EF3175AFB60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931673" y="0"/>
            <a:ext cx="3470456" cy="6858000"/>
          </a:xfrm>
          <a:prstGeom prst="rect">
            <a:avLst/>
          </a:prstGeom>
        </p:spPr>
      </p:pic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443276F2-6CBF-64F3-EFA9-6DD299F1F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08200" y="365125"/>
            <a:ext cx="64071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8A58B06-AD12-D5FB-86EE-B78547893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08200" y="1825625"/>
            <a:ext cx="64071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627F0-7773-C2CA-B6CC-686AD6927B5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0240" y="5021263"/>
            <a:ext cx="11811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8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tx2"/>
          </a:solidFill>
          <a:latin typeface="PP Neue Montreal" pitchFamily="2" charset="77"/>
          <a:ea typeface="PP Neue Montreal" pitchFamily="2" charset="77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sz="28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4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0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9EF43-EA3C-E13A-11CD-555EBD7E0A7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931673" y="0"/>
            <a:ext cx="347045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D8E65-0443-841C-A30F-1E87DAE76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0240" y="5021263"/>
            <a:ext cx="1181100" cy="1524000"/>
          </a:xfrm>
          <a:prstGeom prst="rect">
            <a:avLst/>
          </a:prstGeom>
        </p:spPr>
      </p:pic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443276F2-6CBF-64F3-EFA9-6DD299F1F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08200" y="365125"/>
            <a:ext cx="64071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8A58B06-AD12-D5FB-86EE-B78547893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08200" y="1825625"/>
            <a:ext cx="64071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bg2"/>
          </a:solidFill>
          <a:latin typeface="PP Neue Montreal SemiBold" pitchFamily="2" charset="77"/>
          <a:ea typeface="PP Neue Montreal SemiBold" pitchFamily="2" charset="77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sz="28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4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2000"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b="0" i="0" kern="1200">
          <a:solidFill>
            <a:schemeClr val="tx1"/>
          </a:solidFill>
          <a:latin typeface="PP Neue Montreal" pitchFamily="2" charset="77"/>
          <a:ea typeface="PP Neue Montreal" pitchFamily="2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6A94A-2D63-0CEF-AAF8-4FF50682D5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212" y="0"/>
            <a:ext cx="915642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24C4E-3660-C6BC-2DFD-8ED8A1F46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91383" y="-107576"/>
            <a:ext cx="7355541" cy="7355541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E619BB2-82C1-4272-66B8-1E8351800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0035" y="2103437"/>
            <a:ext cx="31782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81CB4A-D889-D543-C160-FA0644E7A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50035" y="3563937"/>
            <a:ext cx="3716094" cy="258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0D876-F708-B013-4BD0-DDF29B15BC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99341" y="5752353"/>
            <a:ext cx="939800" cy="749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60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i="0" kern="1200">
          <a:solidFill>
            <a:schemeClr val="tx2"/>
          </a:solidFill>
          <a:latin typeface="PP Neue Montreal" pitchFamily="2" charset="77"/>
          <a:ea typeface="PP Neue Montreal" pitchFamily="2" charset="77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sz="4000" b="1" i="0" kern="1200">
          <a:solidFill>
            <a:schemeClr val="accent2"/>
          </a:solidFill>
          <a:latin typeface="PP Neue Montreal" pitchFamily="2" charset="77"/>
          <a:ea typeface="PP Neue Montreal" pitchFamily="2" charset="77"/>
          <a:cs typeface="+mn-cs"/>
        </a:defRPr>
      </a:lvl1pPr>
      <a:lvl2pPr marL="457200" indent="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4400" b="1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914400" indent="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4400" b="1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371600" indent="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4400" b="1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828800" indent="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4400" b="1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9020" y="1626599"/>
            <a:ext cx="7427934" cy="2442287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Recruiting at Xavier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3987" y="4295074"/>
            <a:ext cx="6858000" cy="124182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Xavier University Career Development Office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745" y="0"/>
            <a:ext cx="5034213" cy="13255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734" y="1157863"/>
            <a:ext cx="5632788" cy="504091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</a:rPr>
              <a:t>Connect with Xavier University on Handshake: </a:t>
            </a:r>
            <a:r>
              <a:rPr lang="en-US" b="1" dirty="0">
                <a:solidFill>
                  <a:srgbClr val="00B0F0"/>
                </a:solidFill>
              </a:rPr>
              <a:t>xavier.joinhandshake.com</a:t>
            </a:r>
          </a:p>
          <a:p>
            <a:r>
              <a:rPr lang="en-US" dirty="0">
                <a:solidFill>
                  <a:srgbClr val="002060"/>
                </a:solidFill>
              </a:rPr>
              <a:t>Post your internships and jobs on Handshake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Register for this semester’s recruiting events</a:t>
            </a:r>
          </a:p>
          <a:p>
            <a:r>
              <a:rPr lang="en-US" dirty="0">
                <a:solidFill>
                  <a:srgbClr val="002060"/>
                </a:solidFill>
              </a:rPr>
              <a:t>Request your information table/pre-interview night on Handshake</a:t>
            </a:r>
          </a:p>
          <a:p>
            <a:r>
              <a:rPr lang="en-US" dirty="0">
                <a:solidFill>
                  <a:srgbClr val="002060"/>
                </a:solidFill>
              </a:rPr>
              <a:t>Request your interview schedule and host your interviews on campus</a:t>
            </a:r>
          </a:p>
          <a:p>
            <a:r>
              <a:rPr lang="en-US" dirty="0">
                <a:solidFill>
                  <a:srgbClr val="002060"/>
                </a:solidFill>
              </a:rPr>
              <a:t>Sign up to be a mentor:  </a:t>
            </a:r>
            <a:r>
              <a:rPr lang="en-US" b="1" dirty="0">
                <a:solidFill>
                  <a:srgbClr val="00B0F0"/>
                </a:solidFill>
              </a:rPr>
              <a:t>xavier.edu/mentor</a:t>
            </a:r>
          </a:p>
        </p:txBody>
      </p:sp>
    </p:spTree>
    <p:extLst>
      <p:ext uri="{BB962C8B-B14F-4D97-AF65-F5344CB8AC3E}">
        <p14:creationId xmlns:p14="http://schemas.microsoft.com/office/powerpoint/2010/main" val="39677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855" y="2106088"/>
            <a:ext cx="3561907" cy="308617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QUESTIONS</a:t>
            </a:r>
          </a:p>
          <a:p>
            <a:pPr algn="ctr"/>
            <a:r>
              <a:rPr lang="en-US" sz="3000" i="1" dirty="0">
                <a:solidFill>
                  <a:srgbClr val="002060"/>
                </a:solidFill>
              </a:rPr>
              <a:t>Please add your questions to the chat, or unmute yourself to ask.</a:t>
            </a:r>
          </a:p>
        </p:txBody>
      </p:sp>
    </p:spTree>
    <p:extLst>
      <p:ext uri="{BB962C8B-B14F-4D97-AF65-F5344CB8AC3E}">
        <p14:creationId xmlns:p14="http://schemas.microsoft.com/office/powerpoint/2010/main" val="26232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F9590869-DA9A-E5EA-7533-585BD62419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0" name="Subtitle 2">
            <a:extLst>
              <a:ext uri="{FF2B5EF4-FFF2-40B4-BE49-F238E27FC236}">
                <a16:creationId xmlns:a16="http://schemas.microsoft.com/office/drawing/2014/main" id="{E199C6E5-6839-3631-A571-B9D643DB6AB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820C-0950-11F3-FBB9-A8003120A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01378-CE6A-C5B5-B3E0-E242F3CE3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EB21-56EC-5CF9-C752-DC187D4D7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7282A-3BA3-9B91-2FE3-A799BC9098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8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1AEC-25AB-AEF4-A550-AE9553CB0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3ABDB-3C6C-79C8-87FE-99391D5054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2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0805-D3E7-030B-E70B-443F841C4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8EF62-507B-4A9E-5879-297635732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8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A40AD96-F8E9-A314-9BAF-2DCB229A32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19313" y="1122363"/>
            <a:ext cx="6396037" cy="23876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4818" name="Subtitle 2">
            <a:extLst>
              <a:ext uri="{FF2B5EF4-FFF2-40B4-BE49-F238E27FC236}">
                <a16:creationId xmlns:a16="http://schemas.microsoft.com/office/drawing/2014/main" id="{7E8335D7-196B-0EBA-AB67-5FD034DC075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19313" y="3602038"/>
            <a:ext cx="6396037" cy="1655762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A621593-6CF3-0F7E-F506-A44C89DACB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97474" y="1572418"/>
            <a:ext cx="3376986" cy="2387600"/>
          </a:xfrm>
        </p:spPr>
        <p:txBody>
          <a:bodyPr/>
          <a:lstStyle/>
          <a:p>
            <a:endParaRPr lang="en-US" altLang="en-US" dirty="0"/>
          </a:p>
        </p:txBody>
      </p:sp>
      <p:sp>
        <p:nvSpPr>
          <p:cNvPr id="36866" name="Subtitle 2">
            <a:extLst>
              <a:ext uri="{FF2B5EF4-FFF2-40B4-BE49-F238E27FC236}">
                <a16:creationId xmlns:a16="http://schemas.microsoft.com/office/drawing/2014/main" id="{7ECF45E9-0108-B8C1-8165-089F999C8BD9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97473" y="3423764"/>
            <a:ext cx="3376986" cy="1655762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0E032-5F85-51FB-5807-71F656CCB55F}"/>
              </a:ext>
            </a:extLst>
          </p:cNvPr>
          <p:cNvSpPr txBox="1"/>
          <p:nvPr/>
        </p:nvSpPr>
        <p:spPr>
          <a:xfrm>
            <a:off x="6881606" y="2766218"/>
            <a:ext cx="1425389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Helvetica" pitchFamily="2" charset="0"/>
              </a:rPr>
              <a:t>Replace with your image on the Master or delete this box to use this image.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CDCB-33B6-4B33-83DB-91556EB8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440" y="1628859"/>
            <a:ext cx="6645909" cy="1325562"/>
          </a:xfrm>
        </p:spPr>
        <p:txBody>
          <a:bodyPr/>
          <a:lstStyle/>
          <a:p>
            <a:pPr algn="ctr"/>
            <a:r>
              <a:rPr lang="en-US" dirty="0"/>
              <a:t>Discussion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8EC3-8566-4852-9905-EB936CE0B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3089359"/>
            <a:ext cx="8788400" cy="2356401"/>
          </a:xfrm>
        </p:spPr>
        <p:txBody>
          <a:bodyPr numCol="2"/>
          <a:lstStyle/>
          <a:p>
            <a:r>
              <a:rPr lang="en-US" sz="2400" dirty="0"/>
              <a:t>Meet the team</a:t>
            </a:r>
          </a:p>
          <a:p>
            <a:r>
              <a:rPr lang="en-US" sz="2400" dirty="0"/>
              <a:t>XU Points of Pride</a:t>
            </a:r>
          </a:p>
          <a:p>
            <a:r>
              <a:rPr lang="en-US" sz="2400" dirty="0"/>
              <a:t>Handshake Overview</a:t>
            </a:r>
          </a:p>
          <a:p>
            <a:r>
              <a:rPr lang="en-US" sz="2400" dirty="0"/>
              <a:t>Employer Engagement Opportunities</a:t>
            </a:r>
          </a:p>
          <a:p>
            <a:r>
              <a:rPr lang="en-US" sz="2400" dirty="0"/>
              <a:t>Career Fairs</a:t>
            </a:r>
          </a:p>
          <a:p>
            <a:r>
              <a:rPr lang="en-US" sz="2400" dirty="0"/>
              <a:t>Mentor Programs</a:t>
            </a:r>
          </a:p>
          <a:p>
            <a:r>
              <a:rPr lang="en-US" sz="2400" dirty="0"/>
              <a:t>Employer Campus Presence </a:t>
            </a:r>
          </a:p>
          <a:p>
            <a:r>
              <a:rPr lang="en-US" sz="2400" dirty="0"/>
              <a:t>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8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1" y="754410"/>
            <a:ext cx="10730242" cy="1402769"/>
          </a:xfrm>
        </p:spPr>
        <p:txBody>
          <a:bodyPr/>
          <a:lstStyle/>
          <a:p>
            <a:r>
              <a:rPr lang="en-US" sz="4000" b="1" dirty="0">
                <a:solidFill>
                  <a:srgbClr val="00B0F0"/>
                </a:solidFill>
              </a:rPr>
              <a:t>MEET THE CAREER DEVELOPMENT TEAM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75112" y="3861355"/>
            <a:ext cx="1566426" cy="6927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29F0DA-04EE-47C5-B9C9-BB8431DC833B}"/>
              </a:ext>
            </a:extLst>
          </p:cNvPr>
          <p:cNvSpPr txBox="1">
            <a:spLocks/>
          </p:cNvSpPr>
          <p:nvPr/>
        </p:nvSpPr>
        <p:spPr>
          <a:xfrm>
            <a:off x="2406232" y="3845025"/>
            <a:ext cx="1770290" cy="6927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90B9BD0-571B-481C-9082-CE8961DA73C8}"/>
              </a:ext>
            </a:extLst>
          </p:cNvPr>
          <p:cNvSpPr txBox="1">
            <a:spLocks/>
          </p:cNvSpPr>
          <p:nvPr/>
        </p:nvSpPr>
        <p:spPr>
          <a:xfrm>
            <a:off x="1891900" y="3175965"/>
            <a:ext cx="1417629" cy="13781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02060"/>
                </a:solidFill>
              </a:rPr>
              <a:t>Matescia Stroud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Associate Director 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Employer Relations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A5143-D4FF-4883-AAC6-E76B5C864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6" b="18636"/>
          <a:stretch/>
        </p:blipFill>
        <p:spPr>
          <a:xfrm>
            <a:off x="2014050" y="1849865"/>
            <a:ext cx="1173328" cy="1173329"/>
          </a:xfrm>
          <a:prstGeom prst="rect">
            <a:avLst/>
          </a:prstGeom>
        </p:spPr>
      </p:pic>
      <p:pic>
        <p:nvPicPr>
          <p:cNvPr id="1026" name="Picture 2" descr="https://www.xavier.edu/career/images/headshot.jpg">
            <a:extLst>
              <a:ext uri="{FF2B5EF4-FFF2-40B4-BE49-F238E27FC236}">
                <a16:creationId xmlns:a16="http://schemas.microsoft.com/office/drawing/2014/main" id="{511E10EA-CB42-4140-90F3-1E58D351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7" y="1856397"/>
            <a:ext cx="1173779" cy="11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xavier.edu/career/images/deters-headshot.jpg">
            <a:extLst>
              <a:ext uri="{FF2B5EF4-FFF2-40B4-BE49-F238E27FC236}">
                <a16:creationId xmlns:a16="http://schemas.microsoft.com/office/drawing/2014/main" id="{51B54CAC-3C63-42FA-B278-A791B62F2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53" y="1910950"/>
            <a:ext cx="1152005" cy="11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855903-A477-4E62-8F6D-508041D1D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07" y="4666237"/>
            <a:ext cx="1202196" cy="1184664"/>
          </a:xfrm>
          <a:prstGeom prst="rect">
            <a:avLst/>
          </a:prstGeom>
        </p:spPr>
      </p:pic>
      <p:pic>
        <p:nvPicPr>
          <p:cNvPr id="1032" name="Picture 8" descr="https://www.xavier.edu/career/images/nick24.jpg">
            <a:extLst>
              <a:ext uri="{FF2B5EF4-FFF2-40B4-BE49-F238E27FC236}">
                <a16:creationId xmlns:a16="http://schemas.microsoft.com/office/drawing/2014/main" id="{D6BD8D36-053E-4E50-BED2-027A94DC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89" y="4668882"/>
            <a:ext cx="1173329" cy="11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xavier.edu/career/images/kurt25.jpg">
            <a:extLst>
              <a:ext uri="{FF2B5EF4-FFF2-40B4-BE49-F238E27FC236}">
                <a16:creationId xmlns:a16="http://schemas.microsoft.com/office/drawing/2014/main" id="{744BBEAB-93CA-41AA-8163-0DD08402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79" y="4674925"/>
            <a:ext cx="1167285" cy="11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xavier.edu/career/images/edo25.jpg">
            <a:extLst>
              <a:ext uri="{FF2B5EF4-FFF2-40B4-BE49-F238E27FC236}">
                <a16:creationId xmlns:a16="http://schemas.microsoft.com/office/drawing/2014/main" id="{4E853355-86E1-4757-BC0E-80C6A7FA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20" y="4666237"/>
            <a:ext cx="1202196" cy="117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828901E-BCB9-484E-93F7-70FC9D6F2DE7}"/>
              </a:ext>
            </a:extLst>
          </p:cNvPr>
          <p:cNvSpPr txBox="1">
            <a:spLocks/>
          </p:cNvSpPr>
          <p:nvPr/>
        </p:nvSpPr>
        <p:spPr>
          <a:xfrm>
            <a:off x="419928" y="3149392"/>
            <a:ext cx="1230815" cy="12109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02060"/>
                </a:solidFill>
              </a:rPr>
              <a:t>Terri Carr, </a:t>
            </a:r>
            <a:r>
              <a:rPr lang="en-US" sz="1400" b="1" dirty="0" err="1">
                <a:solidFill>
                  <a:srgbClr val="002060"/>
                </a:solidFill>
              </a:rPr>
              <a:t>Ed.D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Director of Career Development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A6F9FF0-3457-49BB-98CB-C63B914E1F9B}"/>
              </a:ext>
            </a:extLst>
          </p:cNvPr>
          <p:cNvSpPr txBox="1">
            <a:spLocks/>
          </p:cNvSpPr>
          <p:nvPr/>
        </p:nvSpPr>
        <p:spPr>
          <a:xfrm>
            <a:off x="3627327" y="3227907"/>
            <a:ext cx="1173331" cy="16069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02060"/>
                </a:solidFill>
              </a:rPr>
              <a:t>Heather Deters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i="1" dirty="0">
                <a:solidFill>
                  <a:srgbClr val="002060"/>
                </a:solidFill>
              </a:rPr>
              <a:t>Sr. </a:t>
            </a:r>
            <a:r>
              <a:rPr lang="en-US" sz="1400" dirty="0">
                <a:solidFill>
                  <a:srgbClr val="002060"/>
                </a:solidFill>
              </a:rPr>
              <a:t>Assistant Career Development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6AABAB8-B0F7-42EC-9A49-87248F1CCC52}"/>
              </a:ext>
            </a:extLst>
          </p:cNvPr>
          <p:cNvSpPr txBox="1">
            <a:spLocks/>
          </p:cNvSpPr>
          <p:nvPr/>
        </p:nvSpPr>
        <p:spPr>
          <a:xfrm flipH="1">
            <a:off x="337907" y="6006399"/>
            <a:ext cx="1354496" cy="13962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>
                <a:solidFill>
                  <a:srgbClr val="002060"/>
                </a:solidFill>
              </a:rPr>
              <a:t>Alson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McyAdams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Assistant Director </a:t>
            </a:r>
            <a:br>
              <a:rPr lang="en-US" sz="1400" dirty="0">
                <a:solidFill>
                  <a:srgbClr val="002060"/>
                </a:solidFill>
              </a:rPr>
            </a:b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20071-4519-4E3A-95D6-CA73249FBB90}"/>
              </a:ext>
            </a:extLst>
          </p:cNvPr>
          <p:cNvSpPr txBox="1"/>
          <p:nvPr/>
        </p:nvSpPr>
        <p:spPr>
          <a:xfrm>
            <a:off x="1891900" y="6006399"/>
            <a:ext cx="1417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Nick Andriole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Assistant Director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CBC18-DBD5-404A-8DD3-55FED110AF04}"/>
              </a:ext>
            </a:extLst>
          </p:cNvPr>
          <p:cNvSpPr txBox="1"/>
          <p:nvPr/>
        </p:nvSpPr>
        <p:spPr>
          <a:xfrm>
            <a:off x="3485385" y="6011371"/>
            <a:ext cx="1457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Kurt Hollender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Assistant Director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6F573-078F-4FFE-82E9-D3B7A5ED55C6}"/>
              </a:ext>
            </a:extLst>
          </p:cNvPr>
          <p:cNvSpPr txBox="1"/>
          <p:nvPr/>
        </p:nvSpPr>
        <p:spPr>
          <a:xfrm>
            <a:off x="5242520" y="6006399"/>
            <a:ext cx="1278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Cheyenne Edo-Osagie</a:t>
            </a:r>
          </a:p>
          <a:p>
            <a:r>
              <a:rPr lang="en-US" sz="1400" dirty="0">
                <a:solidFill>
                  <a:srgbClr val="002060"/>
                </a:solidFill>
              </a:rPr>
              <a:t>Assistant Director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081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PHOTOS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CHOOSE A OR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1F4B3-5FA2-43F6-A620-73D492817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4" y="-164906"/>
            <a:ext cx="9220104" cy="71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HANDSHAKE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Post internships and full/part-time jobs in a centralized platform.</a:t>
            </a:r>
          </a:p>
          <a:p>
            <a:r>
              <a:rPr lang="en-US" dirty="0">
                <a:solidFill>
                  <a:srgbClr val="002060"/>
                </a:solidFill>
              </a:rPr>
              <a:t>Manage candidate applications; receive email notifications when applicants apply for your positions.</a:t>
            </a:r>
          </a:p>
          <a:p>
            <a:r>
              <a:rPr lang="en-US" dirty="0">
                <a:solidFill>
                  <a:srgbClr val="002060"/>
                </a:solidFill>
              </a:rPr>
              <a:t>Submit campus recruiting requests; host virtual events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Information sessions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Pre-Interview nights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Information tables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Career Connections</a:t>
            </a:r>
          </a:p>
          <a:p>
            <a:r>
              <a:rPr lang="en-US" dirty="0">
                <a:solidFill>
                  <a:srgbClr val="002060"/>
                </a:solidFill>
              </a:rPr>
              <a:t>Coordinate interview schedules and request on-campus interview space.</a:t>
            </a:r>
          </a:p>
          <a:p>
            <a:r>
              <a:rPr lang="en-US" dirty="0">
                <a:solidFill>
                  <a:srgbClr val="002060"/>
                </a:solidFill>
              </a:rPr>
              <a:t>Register for career fairs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and networking events</a:t>
            </a:r>
          </a:p>
          <a:p>
            <a:r>
              <a:rPr lang="en-US" dirty="0">
                <a:solidFill>
                  <a:srgbClr val="00B0F0"/>
                </a:solidFill>
              </a:rPr>
              <a:t>Connect with Xavier University on Handshake:  </a:t>
            </a:r>
            <a:r>
              <a:rPr lang="en-US" b="1" dirty="0">
                <a:solidFill>
                  <a:srgbClr val="00B0F0"/>
                </a:solidFill>
              </a:rPr>
              <a:t>xavier.joinhandshake.com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260" y="544337"/>
            <a:ext cx="6041090" cy="132556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EMPLOYER ENGAGEMENT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260" y="2185591"/>
            <a:ext cx="6041090" cy="19780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Information Sessions, Pre-Interview Nights</a:t>
            </a:r>
          </a:p>
          <a:p>
            <a:r>
              <a:rPr lang="en-US" dirty="0">
                <a:solidFill>
                  <a:srgbClr val="FFFF00"/>
                </a:solidFill>
              </a:rPr>
              <a:t>On-Campus Interviews</a:t>
            </a:r>
          </a:p>
          <a:p>
            <a:r>
              <a:rPr lang="en-US" dirty="0">
                <a:solidFill>
                  <a:srgbClr val="FFFF00"/>
                </a:solidFill>
              </a:rPr>
              <a:t>Career Fairs</a:t>
            </a:r>
          </a:p>
          <a:p>
            <a:r>
              <a:rPr lang="en-US" dirty="0">
                <a:solidFill>
                  <a:srgbClr val="FFFF00"/>
                </a:solidFill>
              </a:rPr>
              <a:t>Networking Events</a:t>
            </a:r>
          </a:p>
          <a:p>
            <a:r>
              <a:rPr lang="en-US" dirty="0">
                <a:solidFill>
                  <a:srgbClr val="FFFF00"/>
                </a:solidFill>
              </a:rPr>
              <a:t>Resume Reviews</a:t>
            </a:r>
          </a:p>
          <a:p>
            <a:r>
              <a:rPr lang="en-US" dirty="0">
                <a:solidFill>
                  <a:srgbClr val="FFFF00"/>
                </a:solidFill>
              </a:rPr>
              <a:t>Mock Interviews</a:t>
            </a:r>
          </a:p>
          <a:p>
            <a:r>
              <a:rPr lang="en-US" dirty="0">
                <a:solidFill>
                  <a:srgbClr val="FFFF00"/>
                </a:solidFill>
              </a:rPr>
              <a:t>Workshops and panels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CAREER 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419" y="1340528"/>
            <a:ext cx="4030955" cy="5517472"/>
          </a:xfrm>
        </p:spPr>
        <p:txBody>
          <a:bodyPr lIns="91440" rIns="91440" bIns="0" anchor="t">
            <a:noAutofit/>
          </a:bodyPr>
          <a:lstStyle/>
          <a:p>
            <a:pPr marL="342900">
              <a:spcBef>
                <a:spcPts val="600"/>
              </a:spcBef>
              <a:buSzPts val="1200"/>
            </a:pPr>
            <a:r>
              <a:rPr lang="en-US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Inclusive Networking Event</a:t>
            </a:r>
          </a:p>
          <a:p>
            <a:pPr marL="114300" indent="0">
              <a:spcBef>
                <a:spcPts val="600"/>
              </a:spcBef>
              <a:buSzPts val="1200"/>
              <a:buNone/>
            </a:pPr>
            <a:r>
              <a:rPr lang="en-US" sz="1800" b="1" i="1" dirty="0">
                <a:solidFill>
                  <a:srgbClr val="002060"/>
                </a:solidFill>
              </a:rPr>
              <a:t>   </a:t>
            </a:r>
            <a:r>
              <a:rPr lang="en-US" sz="1800" i="1" dirty="0">
                <a:solidFill>
                  <a:srgbClr val="002060"/>
                </a:solidFill>
              </a:rPr>
              <a:t>Thurs, September 11, 2025 4:00 -               6:00 PM (ET)        </a:t>
            </a:r>
          </a:p>
          <a:p>
            <a:pPr marL="342900">
              <a:spcBef>
                <a:spcPts val="600"/>
              </a:spcBef>
              <a:buSzPts val="1200"/>
            </a:pPr>
            <a:r>
              <a:rPr lang="en-US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Fall Career Fair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Wed, September 17, 2025 1:30-4:30 PM (ET)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i="1" dirty="0">
                <a:solidFill>
                  <a:srgbClr val="002060"/>
                </a:solidFill>
              </a:rPr>
              <a:t>All majors, all class levels, including alumni.</a:t>
            </a:r>
          </a:p>
          <a:p>
            <a:pPr marL="342900">
              <a:spcBef>
                <a:spcPts val="600"/>
              </a:spcBef>
              <a:buSzPts val="1200"/>
            </a:pPr>
            <a:r>
              <a:rPr lang="en-US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Internships and Part-Time Jobs Fairs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Oct 9, 2025/ Spring 2026 TBD 1:30 AM-4:30 PM (ET)</a:t>
            </a:r>
            <a:endParaRPr lang="en-US" sz="1800" i="1" dirty="0">
              <a:solidFill>
                <a:srgbClr val="002060"/>
              </a:solidFill>
            </a:endParaRPr>
          </a:p>
          <a:p>
            <a:pPr marL="342900">
              <a:spcBef>
                <a:spcPts val="0"/>
              </a:spcBef>
              <a:buSzPts val="1200"/>
            </a:pPr>
            <a:r>
              <a:rPr lang="en-US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Spring Career Fair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TBD March 2026, 1:30-4:30 PM (ET)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i="1" dirty="0">
                <a:solidFill>
                  <a:srgbClr val="002060"/>
                </a:solidFill>
              </a:rPr>
              <a:t>All majors, all class levels, including alumni.</a:t>
            </a:r>
            <a:endParaRPr lang="en-US" sz="1800" dirty="0">
              <a:solidFill>
                <a:srgbClr val="002060"/>
              </a:solidFill>
            </a:endParaRPr>
          </a:p>
          <a:p>
            <a:pPr marL="342900">
              <a:spcBef>
                <a:spcPts val="0"/>
              </a:spcBef>
              <a:buSzPts val="1200"/>
            </a:pPr>
            <a:r>
              <a:rPr lang="en-US" sz="1800" b="1" dirty="0">
                <a:solidFill>
                  <a:srgbClr val="002060"/>
                </a:solidFill>
                <a:highlight>
                  <a:srgbClr val="FFFF00"/>
                </a:highlight>
              </a:rPr>
              <a:t>Southwest Ohio/Northern Kentucky Education Career Fair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TBD March/April 2026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i="1" dirty="0">
                <a:solidFill>
                  <a:srgbClr val="002060"/>
                </a:solidFill>
              </a:rPr>
              <a:t>Collaborative event among 6 area campuses.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5374" y="2383487"/>
            <a:ext cx="3358627" cy="232888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4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MENTORING AT XAVIER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556" y="1690688"/>
            <a:ext cx="5928438" cy="5167312"/>
          </a:xfrm>
        </p:spPr>
        <p:txBody>
          <a:bodyPr>
            <a:noAutofit/>
          </a:bodyPr>
          <a:lstStyle/>
          <a:p>
            <a:pPr marL="342900" indent="-238125">
              <a:spcBef>
                <a:spcPts val="600"/>
              </a:spcBef>
              <a:buSzPts val="1400"/>
            </a:pPr>
            <a:r>
              <a:rPr lang="en-US" sz="2400" dirty="0">
                <a:solidFill>
                  <a:srgbClr val="002060"/>
                </a:solidFill>
              </a:rPr>
              <a:t>Professional Mentor Program</a:t>
            </a:r>
          </a:p>
          <a:p>
            <a:pPr lvl="1" indent="-238125">
              <a:spcBef>
                <a:spcPts val="0"/>
              </a:spcBef>
              <a:buSzPts val="1400"/>
            </a:pPr>
            <a:r>
              <a:rPr lang="en-US" dirty="0">
                <a:solidFill>
                  <a:srgbClr val="002060"/>
                </a:solidFill>
              </a:rPr>
              <a:t>Pairs students with an industry professional with 3+ years of experience</a:t>
            </a:r>
          </a:p>
          <a:p>
            <a:pPr lvl="1" indent="-238125">
              <a:spcBef>
                <a:spcPts val="0"/>
              </a:spcBef>
              <a:buSzPts val="1400"/>
            </a:pPr>
            <a:r>
              <a:rPr lang="en-US" dirty="0">
                <a:solidFill>
                  <a:srgbClr val="002060"/>
                </a:solidFill>
              </a:rPr>
              <a:t>Serves as a long-term mentor, guiding students in their career journey</a:t>
            </a:r>
          </a:p>
          <a:p>
            <a:pPr lvl="1" indent="-238125">
              <a:spcBef>
                <a:spcPts val="0"/>
              </a:spcBef>
              <a:buSzPts val="1400"/>
            </a:pPr>
            <a:r>
              <a:rPr lang="en-US" dirty="0">
                <a:solidFill>
                  <a:srgbClr val="002060"/>
                </a:solidFill>
              </a:rPr>
              <a:t>Open to sophomores and first semester juniors</a:t>
            </a:r>
          </a:p>
          <a:p>
            <a:pPr marL="342900" indent="-238125">
              <a:spcBef>
                <a:spcPts val="0"/>
              </a:spcBef>
              <a:buSzPts val="1400"/>
            </a:pPr>
            <a:r>
              <a:rPr lang="en-US" sz="2400" dirty="0">
                <a:solidFill>
                  <a:srgbClr val="002060"/>
                </a:solidFill>
              </a:rPr>
              <a:t>Flash Mentoring</a:t>
            </a:r>
          </a:p>
          <a:p>
            <a:pPr lvl="1" indent="-238125">
              <a:spcBef>
                <a:spcPts val="0"/>
              </a:spcBef>
              <a:buSzPts val="1400"/>
            </a:pPr>
            <a:r>
              <a:rPr lang="en-US" dirty="0">
                <a:solidFill>
                  <a:srgbClr val="002060"/>
                </a:solidFill>
              </a:rPr>
              <a:t>Open to students of all class years</a:t>
            </a:r>
          </a:p>
          <a:p>
            <a:pPr lvl="1" indent="-238125">
              <a:spcBef>
                <a:spcPts val="0"/>
              </a:spcBef>
              <a:buSzPts val="1400"/>
            </a:pPr>
            <a:r>
              <a:rPr lang="en-US" dirty="0">
                <a:solidFill>
                  <a:srgbClr val="002060"/>
                </a:solidFill>
              </a:rPr>
              <a:t>Connect with industry professionals for one time conversations about careers, industries, needed skill sets, and more</a:t>
            </a:r>
            <a:endParaRPr lang="en-US" dirty="0">
              <a:solidFill>
                <a:schemeClr val="bg1"/>
              </a:solidFill>
            </a:endParaRPr>
          </a:p>
          <a:p>
            <a:pPr marL="342900" indent="-238125">
              <a:spcBef>
                <a:spcPts val="0"/>
              </a:spcBef>
              <a:buSzPts val="1400"/>
            </a:pPr>
            <a:r>
              <a:rPr lang="en-US" sz="2400" dirty="0">
                <a:solidFill>
                  <a:srgbClr val="00B0F0"/>
                </a:solidFill>
              </a:rPr>
              <a:t>Sign up to be a mentor at:  </a:t>
            </a:r>
            <a:r>
              <a:rPr lang="en-US" sz="2400" b="1" dirty="0">
                <a:solidFill>
                  <a:srgbClr val="00B0F0"/>
                </a:solidFill>
              </a:rPr>
              <a:t>xavier.edu/mentor</a:t>
            </a:r>
          </a:p>
        </p:txBody>
      </p:sp>
    </p:spTree>
    <p:extLst>
      <p:ext uri="{BB962C8B-B14F-4D97-AF65-F5344CB8AC3E}">
        <p14:creationId xmlns:p14="http://schemas.microsoft.com/office/powerpoint/2010/main" val="13699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BUILDING YOUR ORGANIZATION’S PRESENCE AT XAVIER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Layered engagement</a:t>
            </a:r>
          </a:p>
          <a:p>
            <a:r>
              <a:rPr lang="en-US" dirty="0">
                <a:solidFill>
                  <a:srgbClr val="002060"/>
                </a:solidFill>
              </a:rPr>
              <a:t>Planning ahead allows Career Development to help promote to campus community</a:t>
            </a:r>
          </a:p>
          <a:p>
            <a:r>
              <a:rPr lang="en-US" dirty="0">
                <a:solidFill>
                  <a:srgbClr val="002060"/>
                </a:solidFill>
              </a:rPr>
              <a:t>Approachability, incentives, and personalized student outreach</a:t>
            </a:r>
          </a:p>
          <a:p>
            <a:r>
              <a:rPr lang="en-US" dirty="0">
                <a:solidFill>
                  <a:srgbClr val="002060"/>
                </a:solidFill>
              </a:rPr>
              <a:t>Engage with Career Development social media accounts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Recruiting videos, Instagram takeovers</a:t>
            </a:r>
          </a:p>
          <a:p>
            <a:r>
              <a:rPr lang="en-US" dirty="0">
                <a:solidFill>
                  <a:srgbClr val="002060"/>
                </a:solidFill>
              </a:rPr>
              <a:t>Let us know when you hire Xavier students and alumni!</a:t>
            </a:r>
          </a:p>
        </p:txBody>
      </p:sp>
    </p:spTree>
    <p:extLst>
      <p:ext uri="{BB962C8B-B14F-4D97-AF65-F5344CB8AC3E}">
        <p14:creationId xmlns:p14="http://schemas.microsoft.com/office/powerpoint/2010/main" val="33683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758C8A3B-3744-E743-AB7D-95C3E523D249}"/>
    </a:ext>
  </a:extLst>
</a:theme>
</file>

<file path=ppt/theme/theme2.xml><?xml version="1.0" encoding="utf-8"?>
<a:theme xmlns:a="http://schemas.openxmlformats.org/drawingml/2006/main" name="2_Office Theme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745BEDD7-D4BD-2A4F-861C-09D621DAFF5A}"/>
    </a:ext>
  </a:extLst>
</a:theme>
</file>

<file path=ppt/theme/theme3.xml><?xml version="1.0" encoding="utf-8"?>
<a:theme xmlns:a="http://schemas.openxmlformats.org/drawingml/2006/main" name="4_Office Theme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FE3179B0-6F45-ED41-80A5-5DEA7A0A5641}"/>
    </a:ext>
  </a:extLst>
</a:theme>
</file>

<file path=ppt/theme/theme4.xml><?xml version="1.0" encoding="utf-8"?>
<a:theme xmlns:a="http://schemas.openxmlformats.org/drawingml/2006/main" name="3_Office Theme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725AA18F-2076-404C-BBBB-A0071235D5D7}"/>
    </a:ext>
  </a:extLst>
</a:theme>
</file>

<file path=ppt/theme/theme5.xml><?xml version="1.0" encoding="utf-8"?>
<a:theme xmlns:a="http://schemas.openxmlformats.org/drawingml/2006/main" name="1_Custom Design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9E5C75FB-294B-0048-B55D-CEA8EB72DB83}"/>
    </a:ext>
  </a:extLst>
</a:theme>
</file>

<file path=ppt/theme/theme6.xml><?xml version="1.0" encoding="utf-8"?>
<a:theme xmlns:a="http://schemas.openxmlformats.org/drawingml/2006/main" name="Custom Design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033B92CB-3C36-4D4B-8630-3D327D23F144}"/>
    </a:ext>
  </a:extLst>
</a:theme>
</file>

<file path=ppt/theme/theme7.xml><?xml version="1.0" encoding="utf-8"?>
<a:theme xmlns:a="http://schemas.openxmlformats.org/drawingml/2006/main" name="2_Custom Design">
  <a:themeElements>
    <a:clrScheme name="Xavier 2023">
      <a:dk1>
        <a:srgbClr val="000000"/>
      </a:dk1>
      <a:lt1>
        <a:srgbClr val="FFFFFF"/>
      </a:lt1>
      <a:dk2>
        <a:srgbClr val="0C2340"/>
      </a:dk2>
      <a:lt2>
        <a:srgbClr val="1A1AFF"/>
      </a:lt2>
      <a:accent1>
        <a:srgbClr val="9DA1A1"/>
      </a:accent1>
      <a:accent2>
        <a:srgbClr val="FCD612"/>
      </a:accent2>
      <a:accent3>
        <a:srgbClr val="9EA1A2"/>
      </a:accent3>
      <a:accent4>
        <a:srgbClr val="0033A0"/>
      </a:accent4>
      <a:accent5>
        <a:srgbClr val="61ABE8"/>
      </a:accent5>
      <a:accent6>
        <a:srgbClr val="D8B0E0"/>
      </a:accent6>
      <a:hlink>
        <a:srgbClr val="EDB04F"/>
      </a:hlink>
      <a:folHlink>
        <a:srgbClr val="93DE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avier +xA standard" id="{107EFDF0-3DB7-3842-8B35-53580633C291}" vid="{E98C7B40-56C1-694C-9F66-DF8CA7C3816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xavier4standard</Template>
  <TotalTime>1715</TotalTime>
  <Words>574</Words>
  <Application>Microsoft Office PowerPoint</Application>
  <PresentationFormat>On-screen Show (4:3)</PresentationFormat>
  <Paragraphs>94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Helvetica</vt:lpstr>
      <vt:lpstr>PP Neue Montreal</vt:lpstr>
      <vt:lpstr>PP Neue Montreal SemiBold</vt:lpstr>
      <vt:lpstr>Wingdings</vt:lpstr>
      <vt:lpstr>1_Office Theme</vt:lpstr>
      <vt:lpstr>2_Office Theme</vt:lpstr>
      <vt:lpstr>4_Office Theme</vt:lpstr>
      <vt:lpstr>3_Office Theme</vt:lpstr>
      <vt:lpstr>1_Custom Design</vt:lpstr>
      <vt:lpstr>Custom Design</vt:lpstr>
      <vt:lpstr>2_Custom Design</vt:lpstr>
      <vt:lpstr>Recruiting at Xavier University</vt:lpstr>
      <vt:lpstr>Discussion Points</vt:lpstr>
      <vt:lpstr>MEET THE CAREER DEVELOPMENT TEAM</vt:lpstr>
      <vt:lpstr>PHOTOS</vt:lpstr>
      <vt:lpstr>HANDSHAKE</vt:lpstr>
      <vt:lpstr>EMPLOYER ENGAGEMENT OPPORTUNITIES</vt:lpstr>
      <vt:lpstr>CAREER FAIRS</vt:lpstr>
      <vt:lpstr>MENTORING AT XAVIER</vt:lpstr>
      <vt:lpstr>BUILDING YOUR ORGANIZATION’S PRESENCE AT XAVIER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Vogelgesang, Victoria</dc:creator>
  <cp:lastModifiedBy>Stroud, Matescia</cp:lastModifiedBy>
  <cp:revision>22</cp:revision>
  <dcterms:created xsi:type="dcterms:W3CDTF">2023-10-19T14:49:17Z</dcterms:created>
  <dcterms:modified xsi:type="dcterms:W3CDTF">2025-07-23T15:40:45Z</dcterms:modified>
</cp:coreProperties>
</file>