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5" r:id="rId4"/>
    <p:sldMasterId id="2147483811" r:id="rId5"/>
    <p:sldMasterId id="2147483838" r:id="rId6"/>
  </p:sldMasterIdLst>
  <p:sldIdLst>
    <p:sldId id="264" r:id="rId7"/>
    <p:sldId id="257" r:id="rId8"/>
    <p:sldId id="258" r:id="rId9"/>
    <p:sldId id="295" r:id="rId10"/>
    <p:sldId id="259" r:id="rId11"/>
    <p:sldId id="260" r:id="rId12"/>
    <p:sldId id="261" r:id="rId13"/>
    <p:sldId id="265" r:id="rId14"/>
    <p:sldId id="266" r:id="rId15"/>
    <p:sldId id="267" r:id="rId16"/>
    <p:sldId id="293" r:id="rId17"/>
    <p:sldId id="294" r:id="rId18"/>
    <p:sldId id="270" r:id="rId19"/>
    <p:sldId id="271" r:id="rId20"/>
    <p:sldId id="273" r:id="rId21"/>
    <p:sldId id="274" r:id="rId22"/>
    <p:sldId id="296" r:id="rId23"/>
    <p:sldId id="298" r:id="rId24"/>
    <p:sldId id="299" r:id="rId25"/>
    <p:sldId id="275" r:id="rId26"/>
    <p:sldId id="303"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300" r:id="rId42"/>
    <p:sldId id="302" r:id="rId43"/>
    <p:sldId id="290" r:id="rId44"/>
    <p:sldId id="291" r:id="rId45"/>
    <p:sldId id="292" r:id="rId46"/>
    <p:sldId id="304" r:id="rId47"/>
  </p:sldIdLst>
  <p:sldSz cx="9144000" cy="6858000" type="screen4x3"/>
  <p:notesSz cx="6858000" cy="9144000"/>
  <p:embeddedFontLst>
    <p:embeddedFont>
      <p:font typeface="Cambria" panose="02040503050406030204" pitchFamily="18"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Helvetica" panose="020B0604020202020204" pitchFamily="34" charset="0"/>
      <p:regular r:id="rId56"/>
      <p:bold r:id="rId57"/>
      <p:italic r:id="rId58"/>
      <p:boldItalic r:id="rId59"/>
    </p:embeddedFont>
    <p:embeddedFont>
      <p:font typeface="PP Neue Montreal" panose="020B0604020202020204" charset="0"/>
      <p:regular r:id="rId60"/>
      <p:bold r:id="rId61"/>
      <p:italic r:id="rId62"/>
      <p:boldItalic r:id="rId63"/>
    </p:embeddedFont>
    <p:embeddedFont>
      <p:font typeface="PP Neue Montreal Medium" panose="020B0604020202020204" charset="0"/>
      <p:regular r:id="rId64"/>
      <p:italic r:id="rId65"/>
    </p:embeddedFont>
    <p:embeddedFont>
      <p:font typeface="PP Neue Montreal SemiBold" panose="020B0604020202020204" charset="0"/>
      <p:regular r:id="rId66"/>
      <p:bold r:id="rId67"/>
      <p:italic r:id="rId68"/>
      <p:boldItalic r:id="rId69"/>
    </p:embeddedFont>
    <p:embeddedFont>
      <p:font typeface="Segoe UI" panose="020B0502040204020203" pitchFamily="34" charset="0"/>
      <p:regular r:id="rId70"/>
      <p:bold r:id="rId71"/>
      <p:italic r:id="rId72"/>
      <p:boldItalic r:id="rId73"/>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743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E3BA50-A1D3-3893-09AA-1E4C4C7CFD22}" v="156" dt="2026-03-12T17:37:48.396"/>
    <p1510:client id="{C09B6201-574B-820A-BE01-0AA013ACABB1}" v="1194" dt="2026-03-12T16:12:24.649"/>
    <p1510:client id="{EDDF4485-6D69-0446-9204-3DFDB507A1E4}" v="4" dt="2026-03-12T14:24:54.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1444" y="1122363"/>
            <a:ext cx="7669129" cy="2387600"/>
          </a:xfrm>
        </p:spPr>
        <p:txBody>
          <a:bodyPr anchor="b"/>
          <a:lstStyle>
            <a:lvl1pPr algn="ctr">
              <a:defRPr sz="6000" b="1" i="0">
                <a:latin typeface="PP Neue Montreal" pitchFamily="2" charset="77"/>
                <a:ea typeface="PP Neue Montreal" pitchFamily="2" charset="77"/>
              </a:defRPr>
            </a:lvl1pPr>
          </a:lstStyle>
          <a:p>
            <a:r>
              <a:rPr lang="en-US"/>
              <a:t>Click to edit Master title style</a:t>
            </a:r>
          </a:p>
        </p:txBody>
      </p:sp>
      <p:sp>
        <p:nvSpPr>
          <p:cNvPr id="3" name="Subtitle 2"/>
          <p:cNvSpPr>
            <a:spLocks noGrp="1"/>
          </p:cNvSpPr>
          <p:nvPr>
            <p:ph type="subTitle" idx="1"/>
          </p:nvPr>
        </p:nvSpPr>
        <p:spPr>
          <a:xfrm>
            <a:off x="401444" y="3602038"/>
            <a:ext cx="7669129" cy="1655762"/>
          </a:xfrm>
        </p:spPr>
        <p:txBody>
          <a:bodyPr/>
          <a:lstStyle>
            <a:lvl1pPr marL="0" indent="0" algn="ctr">
              <a:buNone/>
              <a:defRPr sz="2400" b="0" i="0">
                <a:latin typeface="PP Neue Montreal Medium" pitchFamily="2" charset="77"/>
                <a:ea typeface="PP Neue Montreal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2219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1445" y="1122363"/>
            <a:ext cx="6396618"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401445" y="3602038"/>
            <a:ext cx="639661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D7DAF9-C9AB-D706-2DC2-37B34E0E7039}"/>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BA0043D-2011-6E4A-B198-51D5FF055E64}" type="datetimeFigureOut">
              <a:rPr lang="en-US"/>
              <a:pPr>
                <a:defRPr/>
              </a:pPr>
              <a:t>3/12/2026</a:t>
            </a:fld>
            <a:endParaRPr lang="en-US"/>
          </a:p>
        </p:txBody>
      </p:sp>
      <p:sp>
        <p:nvSpPr>
          <p:cNvPr id="5" name="Footer Placeholder 4">
            <a:extLst>
              <a:ext uri="{FF2B5EF4-FFF2-40B4-BE49-F238E27FC236}">
                <a16:creationId xmlns:a16="http://schemas.microsoft.com/office/drawing/2014/main" id="{38F06903-B354-71E4-EB20-7F20DA511380}"/>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EF50045-CD10-485E-0762-E0EA7E3BE15D}"/>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A2B221C-3512-C24E-9CA6-8071A72B1E78}" type="slidenum">
              <a:rPr lang="en-US"/>
              <a:pPr>
                <a:defRPr/>
              </a:pPr>
              <a:t>‹#›</a:t>
            </a:fld>
            <a:endParaRPr lang="en-US"/>
          </a:p>
        </p:txBody>
      </p:sp>
    </p:spTree>
    <p:extLst>
      <p:ext uri="{BB962C8B-B14F-4D97-AF65-F5344CB8AC3E}">
        <p14:creationId xmlns:p14="http://schemas.microsoft.com/office/powerpoint/2010/main" val="198672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587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443" y="1709738"/>
            <a:ext cx="646991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01443" y="4589463"/>
            <a:ext cx="646991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26365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4960"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9525"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185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6062" y="365125"/>
            <a:ext cx="6457756" cy="1325563"/>
          </a:xfrm>
        </p:spPr>
        <p:txBody>
          <a:bodyPr/>
          <a:lstStyle/>
          <a:p>
            <a:r>
              <a:rPr lang="en-US"/>
              <a:t>Click to edit Master title style</a:t>
            </a:r>
          </a:p>
        </p:txBody>
      </p:sp>
      <p:sp>
        <p:nvSpPr>
          <p:cNvPr id="3" name="Text Placeholder 2"/>
          <p:cNvSpPr>
            <a:spLocks noGrp="1"/>
          </p:cNvSpPr>
          <p:nvPr>
            <p:ph type="body" idx="1"/>
          </p:nvPr>
        </p:nvSpPr>
        <p:spPr>
          <a:xfrm>
            <a:off x="396062" y="1681163"/>
            <a:ext cx="3072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6062" y="2505075"/>
            <a:ext cx="3072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80263" y="1681163"/>
            <a:ext cx="30874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780263" y="2505075"/>
            <a:ext cx="308749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686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753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72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6048" y="457200"/>
            <a:ext cx="1773044"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2348919"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46048" y="2057400"/>
            <a:ext cx="177304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5271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4643" y="1122363"/>
            <a:ext cx="7315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874643" y="3602038"/>
            <a:ext cx="7315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32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8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6696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443" y="1709738"/>
            <a:ext cx="646991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01443" y="4589463"/>
            <a:ext cx="646991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45931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4960"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9525"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933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6062" y="365125"/>
            <a:ext cx="6457756" cy="1325563"/>
          </a:xfrm>
        </p:spPr>
        <p:txBody>
          <a:bodyPr/>
          <a:lstStyle/>
          <a:p>
            <a:r>
              <a:rPr lang="en-US"/>
              <a:t>Click to edit Master title style</a:t>
            </a:r>
          </a:p>
        </p:txBody>
      </p:sp>
      <p:sp>
        <p:nvSpPr>
          <p:cNvPr id="3" name="Text Placeholder 2"/>
          <p:cNvSpPr>
            <a:spLocks noGrp="1"/>
          </p:cNvSpPr>
          <p:nvPr>
            <p:ph type="body" idx="1"/>
          </p:nvPr>
        </p:nvSpPr>
        <p:spPr>
          <a:xfrm>
            <a:off x="396062" y="1681163"/>
            <a:ext cx="3072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6062" y="2505075"/>
            <a:ext cx="3072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80263" y="1681163"/>
            <a:ext cx="30874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780263" y="2505075"/>
            <a:ext cx="308749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341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7648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551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6048" y="457200"/>
            <a:ext cx="2505874"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233502"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46048" y="2057400"/>
            <a:ext cx="25058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675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443" y="1709738"/>
            <a:ext cx="646991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401443" y="4589463"/>
            <a:ext cx="646991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49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4960"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9525"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88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96062" y="365125"/>
            <a:ext cx="6457756" cy="1325563"/>
          </a:xfrm>
        </p:spPr>
        <p:txBody>
          <a:bodyPr/>
          <a:lstStyle/>
          <a:p>
            <a:r>
              <a:rPr lang="en-US"/>
              <a:t>Click to edit Master title style</a:t>
            </a:r>
          </a:p>
        </p:txBody>
      </p:sp>
      <p:sp>
        <p:nvSpPr>
          <p:cNvPr id="3" name="Text Placeholder 2"/>
          <p:cNvSpPr>
            <a:spLocks noGrp="1"/>
          </p:cNvSpPr>
          <p:nvPr>
            <p:ph type="body" idx="1"/>
          </p:nvPr>
        </p:nvSpPr>
        <p:spPr>
          <a:xfrm>
            <a:off x="396062" y="1681163"/>
            <a:ext cx="3072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6062" y="2505075"/>
            <a:ext cx="3072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80263" y="1681163"/>
            <a:ext cx="30874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780263" y="2505075"/>
            <a:ext cx="308749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43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1460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91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6048" y="457200"/>
            <a:ext cx="259532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362710"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46048" y="2057400"/>
            <a:ext cx="259532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530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2657" y="2623678"/>
            <a:ext cx="1859992" cy="248722"/>
          </a:xfrm>
          <a:prstGeom prst="rect">
            <a:avLst/>
          </a:prstGeom>
        </p:spPr>
        <p:txBody>
          <a:bodyPr wrap="square" lIns="0" tIns="0" rIns="0" bIns="0">
            <a:spAutoFit/>
          </a:bodyPr>
          <a:lstStyle>
            <a:lvl1pPr>
              <a:defRPr sz="1796" b="1" i="0">
                <a:solidFill>
                  <a:srgbClr val="BEBEBE"/>
                </a:solidFill>
                <a:latin typeface="Segoe UI"/>
                <a:cs typeface="Segoe UI"/>
              </a:defRPr>
            </a:lvl1pPr>
          </a:lstStyle>
          <a:p>
            <a:endParaRPr/>
          </a:p>
        </p:txBody>
      </p:sp>
      <p:sp>
        <p:nvSpPr>
          <p:cNvPr id="3" name="Holder 3"/>
          <p:cNvSpPr>
            <a:spLocks noGrp="1"/>
          </p:cNvSpPr>
          <p:nvPr>
            <p:ph type="subTitle" idx="4"/>
          </p:nvPr>
        </p:nvSpPr>
        <p:spPr>
          <a:xfrm>
            <a:off x="2384402" y="4005049"/>
            <a:ext cx="4377047" cy="166905"/>
          </a:xfrm>
          <a:prstGeom prst="rect">
            <a:avLst/>
          </a:prstGeom>
        </p:spPr>
        <p:txBody>
          <a:bodyPr wrap="square" lIns="0" tIns="0" rIns="0" bIns="0">
            <a:spAutoFit/>
          </a:bodyPr>
          <a:lstStyle>
            <a:lvl1pPr>
              <a:defRPr sz="1205" b="0" i="0">
                <a:solidFill>
                  <a:srgbClr val="9A7439"/>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830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emf"/><Relationship Id="rId5" Type="http://schemas.openxmlformats.org/officeDocument/2006/relationships/slideLayout" Target="../slideLayouts/slideLayout14.xml"/><Relationship Id="rId10" Type="http://schemas.openxmlformats.org/officeDocument/2006/relationships/image" Target="../media/image1.e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6.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5.emf"/><Relationship Id="rId5" Type="http://schemas.openxmlformats.org/officeDocument/2006/relationships/slideLayout" Target="../slideLayouts/slideLayout22.xml"/><Relationship Id="rId10" Type="http://schemas.openxmlformats.org/officeDocument/2006/relationships/image" Target="../media/image4.emf"/><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9E77C-647A-FBE6-C660-9FEE90B68FD9}"/>
              </a:ext>
            </a:extLst>
          </p:cNvPr>
          <p:cNvPicPr>
            <a:picLocks noChangeAspect="1"/>
          </p:cNvPicPr>
          <p:nvPr userDrawn="1"/>
        </p:nvPicPr>
        <p:blipFill>
          <a:blip r:embed="rId11"/>
          <a:stretch>
            <a:fillRect/>
          </a:stretch>
        </p:blipFill>
        <p:spPr>
          <a:xfrm>
            <a:off x="0" y="4305300"/>
            <a:ext cx="6769100" cy="2552700"/>
          </a:xfrm>
          <a:prstGeom prst="rect">
            <a:avLst/>
          </a:prstGeom>
        </p:spPr>
      </p:pic>
      <p:sp>
        <p:nvSpPr>
          <p:cNvPr id="5123" name="Title Placeholder 1">
            <a:extLst>
              <a:ext uri="{FF2B5EF4-FFF2-40B4-BE49-F238E27FC236}">
                <a16:creationId xmlns:a16="http://schemas.microsoft.com/office/drawing/2014/main" id="{4D6D2405-860B-4F8A-6FBE-3BB020863982}"/>
              </a:ext>
            </a:extLst>
          </p:cNvPr>
          <p:cNvSpPr>
            <a:spLocks noGrp="1" noChangeArrowheads="1"/>
          </p:cNvSpPr>
          <p:nvPr>
            <p:ph type="title"/>
          </p:nvPr>
        </p:nvSpPr>
        <p:spPr bwMode="auto">
          <a:xfrm>
            <a:off x="374650" y="365125"/>
            <a:ext cx="764622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66ABC593-933A-194F-A9CB-D4B31E01412F}"/>
              </a:ext>
            </a:extLst>
          </p:cNvPr>
          <p:cNvSpPr>
            <a:spLocks noGrp="1" noChangeArrowheads="1"/>
          </p:cNvSpPr>
          <p:nvPr>
            <p:ph type="body" idx="1"/>
          </p:nvPr>
        </p:nvSpPr>
        <p:spPr bwMode="auto">
          <a:xfrm>
            <a:off x="374650" y="1825625"/>
            <a:ext cx="764622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a:extLst>
              <a:ext uri="{FF2B5EF4-FFF2-40B4-BE49-F238E27FC236}">
                <a16:creationId xmlns:a16="http://schemas.microsoft.com/office/drawing/2014/main" id="{A53BDFFA-0BDB-0806-4661-1E53806E9F2D}"/>
              </a:ext>
            </a:extLst>
          </p:cNvPr>
          <p:cNvSpPr/>
          <p:nvPr userDrawn="1"/>
        </p:nvSpPr>
        <p:spPr>
          <a:xfrm>
            <a:off x="8537713" y="0"/>
            <a:ext cx="606287"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5EB0DA-76E0-4CC9-8D8F-AA35B6212B70}"/>
              </a:ext>
            </a:extLst>
          </p:cNvPr>
          <p:cNvPicPr>
            <a:picLocks noChangeAspect="1"/>
          </p:cNvPicPr>
          <p:nvPr userDrawn="1"/>
        </p:nvPicPr>
        <p:blipFill>
          <a:blip r:embed="rId12"/>
          <a:stretch>
            <a:fillRect/>
          </a:stretch>
        </p:blipFill>
        <p:spPr>
          <a:xfrm>
            <a:off x="8704745" y="274638"/>
            <a:ext cx="292100" cy="2832100"/>
          </a:xfrm>
          <a:prstGeom prst="rect">
            <a:avLst/>
          </a:prstGeom>
        </p:spPr>
      </p:pic>
      <p:pic>
        <p:nvPicPr>
          <p:cNvPr id="6" name="Picture 5">
            <a:extLst>
              <a:ext uri="{FF2B5EF4-FFF2-40B4-BE49-F238E27FC236}">
                <a16:creationId xmlns:a16="http://schemas.microsoft.com/office/drawing/2014/main" id="{8B4154AF-EE9A-A0AB-576E-1CB8A6CA27DB}"/>
              </a:ext>
            </a:extLst>
          </p:cNvPr>
          <p:cNvPicPr>
            <a:picLocks noChangeAspect="1"/>
          </p:cNvPicPr>
          <p:nvPr userDrawn="1"/>
        </p:nvPicPr>
        <p:blipFill>
          <a:blip r:embed="rId13"/>
          <a:stretch>
            <a:fillRect/>
          </a:stretch>
        </p:blipFill>
        <p:spPr>
          <a:xfrm>
            <a:off x="374650" y="6192751"/>
            <a:ext cx="1782141" cy="352511"/>
          </a:xfrm>
          <a:prstGeom prst="rect">
            <a:avLst/>
          </a:prstGeom>
        </p:spPr>
      </p:pic>
    </p:spTree>
  </p:cSld>
  <p:clrMap bg1="lt1" tx1="dk1" bg2="lt2" tx2="dk2" accent1="accent1" accent2="accent2" accent3="accent3" accent4="accent4" accent5="accent5" accent6="accent6" hlink="hlink" folHlink="folHlink"/>
  <p:sldLayoutIdLst>
    <p:sldLayoutId id="2147483809" r:id="rId1"/>
    <p:sldLayoutId id="2147483772" r:id="rId2"/>
    <p:sldLayoutId id="2147483773" r:id="rId3"/>
    <p:sldLayoutId id="2147483774" r:id="rId4"/>
    <p:sldLayoutId id="2147483775" r:id="rId5"/>
    <p:sldLayoutId id="2147483776" r:id="rId6"/>
    <p:sldLayoutId id="2147483777" r:id="rId7"/>
    <p:sldLayoutId id="2147483778" r:id="rId8"/>
    <p:sldLayoutId id="2147483847" r:id="rId9"/>
  </p:sldLayoutIdLst>
  <p:txStyles>
    <p:titleStyle>
      <a:lvl1pPr algn="l" rtl="0" eaLnBrk="1" fontAlgn="base" hangingPunct="1">
        <a:lnSpc>
          <a:spcPct val="90000"/>
        </a:lnSpc>
        <a:spcBef>
          <a:spcPct val="0"/>
        </a:spcBef>
        <a:spcAft>
          <a:spcPct val="0"/>
        </a:spcAft>
        <a:defRPr sz="4400" b="1" i="0" kern="1200">
          <a:solidFill>
            <a:schemeClr val="tx1"/>
          </a:solidFill>
          <a:latin typeface="PP Neue Montreal" pitchFamily="2" charset="77"/>
          <a:ea typeface="PP Neue Montreal" pitchFamily="2" charset="77"/>
          <a:cs typeface="+mj-cs"/>
        </a:defRPr>
      </a:lvl1pPr>
      <a:lvl2pPr algn="l" rtl="0" eaLnBrk="1" fontAlgn="base" hangingPunct="1">
        <a:lnSpc>
          <a:spcPct val="90000"/>
        </a:lnSpc>
        <a:spcBef>
          <a:spcPct val="0"/>
        </a:spcBef>
        <a:spcAft>
          <a:spcPct val="0"/>
        </a:spcAft>
        <a:defRPr sz="4400">
          <a:solidFill>
            <a:schemeClr val="tx1"/>
          </a:solidFill>
          <a:latin typeface="Helvetica" pitchFamily="2" charset="0"/>
        </a:defRPr>
      </a:lvl2pPr>
      <a:lvl3pPr algn="l" rtl="0" eaLnBrk="1" fontAlgn="base" hangingPunct="1">
        <a:lnSpc>
          <a:spcPct val="90000"/>
        </a:lnSpc>
        <a:spcBef>
          <a:spcPct val="0"/>
        </a:spcBef>
        <a:spcAft>
          <a:spcPct val="0"/>
        </a:spcAft>
        <a:defRPr sz="4400">
          <a:solidFill>
            <a:schemeClr val="tx1"/>
          </a:solidFill>
          <a:latin typeface="Helvetica" pitchFamily="2" charset="0"/>
        </a:defRPr>
      </a:lvl3pPr>
      <a:lvl4pPr algn="l" rtl="0" eaLnBrk="1" fontAlgn="base" hangingPunct="1">
        <a:lnSpc>
          <a:spcPct val="90000"/>
        </a:lnSpc>
        <a:spcBef>
          <a:spcPct val="0"/>
        </a:spcBef>
        <a:spcAft>
          <a:spcPct val="0"/>
        </a:spcAft>
        <a:defRPr sz="4400">
          <a:solidFill>
            <a:schemeClr val="tx1"/>
          </a:solidFill>
          <a:latin typeface="Helvetica" pitchFamily="2" charset="0"/>
        </a:defRPr>
      </a:lvl4pPr>
      <a:lvl5pPr algn="l" rtl="0" eaLnBrk="1" fontAlgn="base" hangingPunct="1">
        <a:lnSpc>
          <a:spcPct val="90000"/>
        </a:lnSpc>
        <a:spcBef>
          <a:spcPct val="0"/>
        </a:spcBef>
        <a:spcAft>
          <a:spcPct val="0"/>
        </a:spcAft>
        <a:defRPr sz="4400">
          <a:solidFill>
            <a:schemeClr val="tx1"/>
          </a:solidFill>
          <a:latin typeface="Helvetica" pitchFamily="2" charset="0"/>
        </a:defRPr>
      </a:lvl5pPr>
      <a:lvl6pPr marL="457200" algn="l" rtl="0" eaLnBrk="1" fontAlgn="base" hangingPunct="1">
        <a:lnSpc>
          <a:spcPct val="90000"/>
        </a:lnSpc>
        <a:spcBef>
          <a:spcPct val="0"/>
        </a:spcBef>
        <a:spcAft>
          <a:spcPct val="0"/>
        </a:spcAft>
        <a:defRPr sz="4400">
          <a:solidFill>
            <a:schemeClr val="tx1"/>
          </a:solidFill>
          <a:latin typeface="Helvetica" pitchFamily="2" charset="0"/>
        </a:defRPr>
      </a:lvl6pPr>
      <a:lvl7pPr marL="914400" algn="l" rtl="0" eaLnBrk="1" fontAlgn="base" hangingPunct="1">
        <a:lnSpc>
          <a:spcPct val="90000"/>
        </a:lnSpc>
        <a:spcBef>
          <a:spcPct val="0"/>
        </a:spcBef>
        <a:spcAft>
          <a:spcPct val="0"/>
        </a:spcAft>
        <a:defRPr sz="4400">
          <a:solidFill>
            <a:schemeClr val="tx1"/>
          </a:solidFill>
          <a:latin typeface="Helvetica" pitchFamily="2" charset="0"/>
        </a:defRPr>
      </a:lvl7pPr>
      <a:lvl8pPr marL="1371600" algn="l" rtl="0" eaLnBrk="1" fontAlgn="base" hangingPunct="1">
        <a:lnSpc>
          <a:spcPct val="90000"/>
        </a:lnSpc>
        <a:spcBef>
          <a:spcPct val="0"/>
        </a:spcBef>
        <a:spcAft>
          <a:spcPct val="0"/>
        </a:spcAft>
        <a:defRPr sz="4400">
          <a:solidFill>
            <a:schemeClr val="tx1"/>
          </a:solidFill>
          <a:latin typeface="Helvetica" pitchFamily="2" charset="0"/>
        </a:defRPr>
      </a:lvl8pPr>
      <a:lvl9pPr marL="1828800" algn="l" rtl="0" eaLnBrk="1" fontAlgn="base" hangingPunct="1">
        <a:lnSpc>
          <a:spcPct val="90000"/>
        </a:lnSpc>
        <a:spcBef>
          <a:spcPct val="0"/>
        </a:spcBef>
        <a:spcAft>
          <a:spcPct val="0"/>
        </a:spcAft>
        <a:defRPr sz="4400">
          <a:solidFill>
            <a:schemeClr val="tx1"/>
          </a:solidFill>
          <a:latin typeface="Helvetica"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PP Neue Montreal" pitchFamily="2" charset="77"/>
          <a:ea typeface="PP Neue Montreal" pitchFamily="2" charset="77"/>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PP Neue Montreal" pitchFamily="2" charset="77"/>
          <a:ea typeface="PP Neue Montreal" pitchFamily="2" charset="77"/>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PP Neue Montreal" pitchFamily="2" charset="77"/>
          <a:ea typeface="PP Neue Montreal" pitchFamily="2" charset="77"/>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PP Neue Montreal" pitchFamily="2" charset="77"/>
          <a:ea typeface="PP Neue Montreal" pitchFamily="2" charset="77"/>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9E77C-647A-FBE6-C660-9FEE90B68FD9}"/>
              </a:ext>
            </a:extLst>
          </p:cNvPr>
          <p:cNvPicPr>
            <a:picLocks noChangeAspect="1"/>
          </p:cNvPicPr>
          <p:nvPr userDrawn="1"/>
        </p:nvPicPr>
        <p:blipFill>
          <a:blip r:embed="rId10"/>
          <a:stretch>
            <a:fillRect/>
          </a:stretch>
        </p:blipFill>
        <p:spPr>
          <a:xfrm>
            <a:off x="0" y="4305300"/>
            <a:ext cx="6769100" cy="2552700"/>
          </a:xfrm>
          <a:prstGeom prst="rect">
            <a:avLst/>
          </a:prstGeom>
        </p:spPr>
      </p:pic>
      <p:pic>
        <p:nvPicPr>
          <p:cNvPr id="5" name="Picture 4">
            <a:extLst>
              <a:ext uri="{FF2B5EF4-FFF2-40B4-BE49-F238E27FC236}">
                <a16:creationId xmlns:a16="http://schemas.microsoft.com/office/drawing/2014/main" id="{76426319-C737-707D-B534-969EAE7FD6D1}"/>
              </a:ext>
            </a:extLst>
          </p:cNvPr>
          <p:cNvPicPr>
            <a:picLocks noChangeAspect="1"/>
          </p:cNvPicPr>
          <p:nvPr userDrawn="1"/>
        </p:nvPicPr>
        <p:blipFill>
          <a:blip r:embed="rId11"/>
          <a:stretch>
            <a:fillRect/>
          </a:stretch>
        </p:blipFill>
        <p:spPr>
          <a:xfrm>
            <a:off x="374650" y="6192751"/>
            <a:ext cx="1782141" cy="352511"/>
          </a:xfrm>
          <a:prstGeom prst="rect">
            <a:avLst/>
          </a:prstGeom>
        </p:spPr>
      </p:pic>
      <p:sp>
        <p:nvSpPr>
          <p:cNvPr id="5123" name="Title Placeholder 1">
            <a:extLst>
              <a:ext uri="{FF2B5EF4-FFF2-40B4-BE49-F238E27FC236}">
                <a16:creationId xmlns:a16="http://schemas.microsoft.com/office/drawing/2014/main" id="{4D6D2405-860B-4F8A-6FBE-3BB020863982}"/>
              </a:ext>
            </a:extLst>
          </p:cNvPr>
          <p:cNvSpPr>
            <a:spLocks noGrp="1" noChangeArrowheads="1"/>
          </p:cNvSpPr>
          <p:nvPr>
            <p:ph type="title"/>
          </p:nvPr>
        </p:nvSpPr>
        <p:spPr bwMode="auto">
          <a:xfrm>
            <a:off x="374649" y="854283"/>
            <a:ext cx="827239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66ABC593-933A-194F-A9CB-D4B31E01412F}"/>
              </a:ext>
            </a:extLst>
          </p:cNvPr>
          <p:cNvSpPr>
            <a:spLocks noGrp="1" noChangeArrowheads="1"/>
          </p:cNvSpPr>
          <p:nvPr>
            <p:ph type="body" idx="1"/>
          </p:nvPr>
        </p:nvSpPr>
        <p:spPr bwMode="auto">
          <a:xfrm>
            <a:off x="374649" y="2314783"/>
            <a:ext cx="8272393" cy="355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a:extLst>
              <a:ext uri="{FF2B5EF4-FFF2-40B4-BE49-F238E27FC236}">
                <a16:creationId xmlns:a16="http://schemas.microsoft.com/office/drawing/2014/main" id="{A53BDFFA-0BDB-0806-4661-1E53806E9F2D}"/>
              </a:ext>
            </a:extLst>
          </p:cNvPr>
          <p:cNvSpPr/>
          <p:nvPr userDrawn="1"/>
        </p:nvSpPr>
        <p:spPr>
          <a:xfrm rot="16200000">
            <a:off x="4268857" y="-4259265"/>
            <a:ext cx="606287" cy="914400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5EB0DA-76E0-4CC9-8D8F-AA35B6212B70}"/>
              </a:ext>
            </a:extLst>
          </p:cNvPr>
          <p:cNvPicPr>
            <a:picLocks noChangeAspect="1"/>
          </p:cNvPicPr>
          <p:nvPr userDrawn="1"/>
        </p:nvPicPr>
        <p:blipFill>
          <a:blip r:embed="rId12"/>
          <a:stretch>
            <a:fillRect/>
          </a:stretch>
        </p:blipFill>
        <p:spPr>
          <a:xfrm rot="16200000">
            <a:off x="1644650" y="-1103315"/>
            <a:ext cx="292100" cy="2832100"/>
          </a:xfrm>
          <a:prstGeom prst="rect">
            <a:avLst/>
          </a:prstGeom>
        </p:spPr>
      </p:pic>
    </p:spTree>
    <p:extLst>
      <p:ext uri="{BB962C8B-B14F-4D97-AF65-F5344CB8AC3E}">
        <p14:creationId xmlns:p14="http://schemas.microsoft.com/office/powerpoint/2010/main" val="310270057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Lst>
  <p:txStyles>
    <p:titleStyle>
      <a:lvl1pPr algn="l" rtl="0" fontAlgn="base">
        <a:lnSpc>
          <a:spcPct val="90000"/>
        </a:lnSpc>
        <a:spcBef>
          <a:spcPct val="0"/>
        </a:spcBef>
        <a:spcAft>
          <a:spcPct val="0"/>
        </a:spcAft>
        <a:defRPr sz="4400" b="1" i="0" kern="1200">
          <a:solidFill>
            <a:schemeClr val="tx1"/>
          </a:solidFill>
          <a:latin typeface="PP Neue Montreal SemiBold" pitchFamily="2" charset="77"/>
          <a:ea typeface="PP Neue Montreal SemiBold" pitchFamily="2" charset="77"/>
          <a:cs typeface="+mj-cs"/>
        </a:defRPr>
      </a:lvl1pPr>
      <a:lvl2pPr algn="l" rtl="0" fontAlgn="base">
        <a:lnSpc>
          <a:spcPct val="90000"/>
        </a:lnSpc>
        <a:spcBef>
          <a:spcPct val="0"/>
        </a:spcBef>
        <a:spcAft>
          <a:spcPct val="0"/>
        </a:spcAft>
        <a:defRPr sz="4400">
          <a:solidFill>
            <a:schemeClr val="tx1"/>
          </a:solidFill>
          <a:latin typeface="Helvetica" pitchFamily="2" charset="0"/>
        </a:defRPr>
      </a:lvl2pPr>
      <a:lvl3pPr algn="l" rtl="0" fontAlgn="base">
        <a:lnSpc>
          <a:spcPct val="90000"/>
        </a:lnSpc>
        <a:spcBef>
          <a:spcPct val="0"/>
        </a:spcBef>
        <a:spcAft>
          <a:spcPct val="0"/>
        </a:spcAft>
        <a:defRPr sz="4400">
          <a:solidFill>
            <a:schemeClr val="tx1"/>
          </a:solidFill>
          <a:latin typeface="Helvetica" pitchFamily="2" charset="0"/>
        </a:defRPr>
      </a:lvl3pPr>
      <a:lvl4pPr algn="l" rtl="0" fontAlgn="base">
        <a:lnSpc>
          <a:spcPct val="90000"/>
        </a:lnSpc>
        <a:spcBef>
          <a:spcPct val="0"/>
        </a:spcBef>
        <a:spcAft>
          <a:spcPct val="0"/>
        </a:spcAft>
        <a:defRPr sz="4400">
          <a:solidFill>
            <a:schemeClr val="tx1"/>
          </a:solidFill>
          <a:latin typeface="Helvetica" pitchFamily="2" charset="0"/>
        </a:defRPr>
      </a:lvl4pPr>
      <a:lvl5pPr algn="l" rtl="0" fontAlgn="base">
        <a:lnSpc>
          <a:spcPct val="90000"/>
        </a:lnSpc>
        <a:spcBef>
          <a:spcPct val="0"/>
        </a:spcBef>
        <a:spcAft>
          <a:spcPct val="0"/>
        </a:spcAft>
        <a:defRPr sz="4400">
          <a:solidFill>
            <a:schemeClr val="tx1"/>
          </a:solidFill>
          <a:latin typeface="Helvetica" pitchFamily="2" charset="0"/>
        </a:defRPr>
      </a:lvl5pPr>
      <a:lvl6pPr marL="457200" algn="l" rtl="0" fontAlgn="base">
        <a:lnSpc>
          <a:spcPct val="90000"/>
        </a:lnSpc>
        <a:spcBef>
          <a:spcPct val="0"/>
        </a:spcBef>
        <a:spcAft>
          <a:spcPct val="0"/>
        </a:spcAft>
        <a:defRPr sz="4400">
          <a:solidFill>
            <a:schemeClr val="tx1"/>
          </a:solidFill>
          <a:latin typeface="Helvetica" pitchFamily="2" charset="0"/>
        </a:defRPr>
      </a:lvl6pPr>
      <a:lvl7pPr marL="914400" algn="l" rtl="0" fontAlgn="base">
        <a:lnSpc>
          <a:spcPct val="90000"/>
        </a:lnSpc>
        <a:spcBef>
          <a:spcPct val="0"/>
        </a:spcBef>
        <a:spcAft>
          <a:spcPct val="0"/>
        </a:spcAft>
        <a:defRPr sz="4400">
          <a:solidFill>
            <a:schemeClr val="tx1"/>
          </a:solidFill>
          <a:latin typeface="Helvetica" pitchFamily="2" charset="0"/>
        </a:defRPr>
      </a:lvl7pPr>
      <a:lvl8pPr marL="1371600" algn="l" rtl="0" fontAlgn="base">
        <a:lnSpc>
          <a:spcPct val="90000"/>
        </a:lnSpc>
        <a:spcBef>
          <a:spcPct val="0"/>
        </a:spcBef>
        <a:spcAft>
          <a:spcPct val="0"/>
        </a:spcAft>
        <a:defRPr sz="4400">
          <a:solidFill>
            <a:schemeClr val="tx1"/>
          </a:solidFill>
          <a:latin typeface="Helvetica" pitchFamily="2" charset="0"/>
        </a:defRPr>
      </a:lvl8pPr>
      <a:lvl9pPr marL="1828800" algn="l" rtl="0" fontAlgn="base">
        <a:lnSpc>
          <a:spcPct val="90000"/>
        </a:lnSpc>
        <a:spcBef>
          <a:spcPct val="0"/>
        </a:spcBef>
        <a:spcAft>
          <a:spcPct val="0"/>
        </a:spcAft>
        <a:defRPr sz="4400">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PP Neue Montreal Medium" pitchFamily="2" charset="77"/>
          <a:ea typeface="PP Neue Montreal Medium" pitchFamily="2" charset="77"/>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b="0" i="0" kern="1200">
          <a:solidFill>
            <a:schemeClr val="tx1"/>
          </a:solidFill>
          <a:latin typeface="PP Neue Montreal Medium" pitchFamily="2" charset="77"/>
          <a:ea typeface="PP Neue Montreal Medium" pitchFamily="2" charset="77"/>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b="0" i="0" kern="1200">
          <a:solidFill>
            <a:schemeClr val="tx1"/>
          </a:solidFill>
          <a:latin typeface="PP Neue Montreal Medium" pitchFamily="2" charset="77"/>
          <a:ea typeface="PP Neue Montreal Medium" pitchFamily="2" charset="77"/>
          <a:cs typeface="+mn-cs"/>
        </a:defRPr>
      </a:lvl3pPr>
      <a:lvl4pPr marL="1600200" indent="-228600" algn="l" rtl="0" fontAlgn="base">
        <a:lnSpc>
          <a:spcPct val="90000"/>
        </a:lnSpc>
        <a:spcBef>
          <a:spcPts val="500"/>
        </a:spcBef>
        <a:spcAft>
          <a:spcPct val="0"/>
        </a:spcAft>
        <a:buFont typeface="Arial" panose="020B0604020202020204" pitchFamily="34" charset="0"/>
        <a:buChar char="•"/>
        <a:defRPr b="0" i="0" kern="1200">
          <a:solidFill>
            <a:schemeClr val="tx1"/>
          </a:solidFill>
          <a:latin typeface="PP Neue Montreal Medium" pitchFamily="2" charset="77"/>
          <a:ea typeface="PP Neue Montreal Medium" pitchFamily="2" charset="77"/>
          <a:cs typeface="+mn-cs"/>
        </a:defRPr>
      </a:lvl4pPr>
      <a:lvl5pPr marL="2057400" indent="-228600" algn="l" rtl="0" fontAlgn="base">
        <a:lnSpc>
          <a:spcPct val="90000"/>
        </a:lnSpc>
        <a:spcBef>
          <a:spcPts val="500"/>
        </a:spcBef>
        <a:spcAft>
          <a:spcPct val="0"/>
        </a:spcAft>
        <a:buFont typeface="Arial" panose="020B0604020202020204" pitchFamily="34" charset="0"/>
        <a:buChar char="•"/>
        <a:defRPr b="0" i="0" kern="1200">
          <a:solidFill>
            <a:schemeClr val="tx1"/>
          </a:solidFill>
          <a:latin typeface="PP Neue Montreal Medium" pitchFamily="2" charset="77"/>
          <a:ea typeface="PP Neue Montreal Medium"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E2483-E1A5-94CA-16BF-E186F6609103}"/>
              </a:ext>
            </a:extLst>
          </p:cNvPr>
          <p:cNvPicPr>
            <a:picLocks noChangeAspect="1"/>
          </p:cNvPicPr>
          <p:nvPr userDrawn="1"/>
        </p:nvPicPr>
        <p:blipFill>
          <a:blip r:embed="rId10"/>
          <a:stretch>
            <a:fillRect/>
          </a:stretch>
        </p:blipFill>
        <p:spPr>
          <a:xfrm>
            <a:off x="0" y="4288509"/>
            <a:ext cx="6769100" cy="2552700"/>
          </a:xfrm>
          <a:prstGeom prst="rect">
            <a:avLst/>
          </a:prstGeom>
        </p:spPr>
      </p:pic>
      <p:sp>
        <p:nvSpPr>
          <p:cNvPr id="5123" name="Title Placeholder 1">
            <a:extLst>
              <a:ext uri="{FF2B5EF4-FFF2-40B4-BE49-F238E27FC236}">
                <a16:creationId xmlns:a16="http://schemas.microsoft.com/office/drawing/2014/main" id="{4D6D2405-860B-4F8A-6FBE-3BB020863982}"/>
              </a:ext>
            </a:extLst>
          </p:cNvPr>
          <p:cNvSpPr>
            <a:spLocks noGrp="1" noChangeArrowheads="1"/>
          </p:cNvSpPr>
          <p:nvPr>
            <p:ph type="title"/>
          </p:nvPr>
        </p:nvSpPr>
        <p:spPr bwMode="auto">
          <a:xfrm>
            <a:off x="374650" y="1074495"/>
            <a:ext cx="836184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Text Placeholder 2">
            <a:extLst>
              <a:ext uri="{FF2B5EF4-FFF2-40B4-BE49-F238E27FC236}">
                <a16:creationId xmlns:a16="http://schemas.microsoft.com/office/drawing/2014/main" id="{66ABC593-933A-194F-A9CB-D4B31E01412F}"/>
              </a:ext>
            </a:extLst>
          </p:cNvPr>
          <p:cNvSpPr>
            <a:spLocks noGrp="1" noChangeArrowheads="1"/>
          </p:cNvSpPr>
          <p:nvPr>
            <p:ph type="body" idx="1"/>
          </p:nvPr>
        </p:nvSpPr>
        <p:spPr bwMode="auto">
          <a:xfrm>
            <a:off x="374650" y="2400058"/>
            <a:ext cx="8361846" cy="338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 name="Picture 3">
            <a:extLst>
              <a:ext uri="{FF2B5EF4-FFF2-40B4-BE49-F238E27FC236}">
                <a16:creationId xmlns:a16="http://schemas.microsoft.com/office/drawing/2014/main" id="{B78EE6A8-2CB1-3A15-6472-24C80EA83F6A}"/>
              </a:ext>
            </a:extLst>
          </p:cNvPr>
          <p:cNvPicPr>
            <a:picLocks noChangeAspect="1"/>
          </p:cNvPicPr>
          <p:nvPr userDrawn="1"/>
        </p:nvPicPr>
        <p:blipFill>
          <a:blip r:embed="rId11"/>
          <a:stretch>
            <a:fillRect/>
          </a:stretch>
        </p:blipFill>
        <p:spPr>
          <a:xfrm>
            <a:off x="3302276" y="254855"/>
            <a:ext cx="2539448" cy="499208"/>
          </a:xfrm>
          <a:prstGeom prst="rect">
            <a:avLst/>
          </a:prstGeom>
        </p:spPr>
      </p:pic>
      <p:pic>
        <p:nvPicPr>
          <p:cNvPr id="6" name="Picture 5">
            <a:extLst>
              <a:ext uri="{FF2B5EF4-FFF2-40B4-BE49-F238E27FC236}">
                <a16:creationId xmlns:a16="http://schemas.microsoft.com/office/drawing/2014/main" id="{B33CF47D-D10D-4B19-A5E5-1DCA44B6022A}"/>
              </a:ext>
            </a:extLst>
          </p:cNvPr>
          <p:cNvPicPr>
            <a:picLocks noChangeAspect="1"/>
          </p:cNvPicPr>
          <p:nvPr userDrawn="1"/>
        </p:nvPicPr>
        <p:blipFill>
          <a:blip r:embed="rId12"/>
          <a:stretch>
            <a:fillRect/>
          </a:stretch>
        </p:blipFill>
        <p:spPr>
          <a:xfrm>
            <a:off x="2534805" y="6103937"/>
            <a:ext cx="4041536" cy="416840"/>
          </a:xfrm>
          <a:prstGeom prst="rect">
            <a:avLst/>
          </a:prstGeom>
        </p:spPr>
      </p:pic>
      <p:pic>
        <p:nvPicPr>
          <p:cNvPr id="7" name="Picture 6">
            <a:extLst>
              <a:ext uri="{FF2B5EF4-FFF2-40B4-BE49-F238E27FC236}">
                <a16:creationId xmlns:a16="http://schemas.microsoft.com/office/drawing/2014/main" id="{5EAFB124-CDCF-FE93-C31C-3FD069614920}"/>
              </a:ext>
            </a:extLst>
          </p:cNvPr>
          <p:cNvPicPr>
            <a:picLocks noChangeAspect="1"/>
          </p:cNvPicPr>
          <p:nvPr userDrawn="1"/>
        </p:nvPicPr>
        <p:blipFill>
          <a:blip r:embed="rId13"/>
          <a:stretch>
            <a:fillRect/>
          </a:stretch>
        </p:blipFill>
        <p:spPr>
          <a:xfrm>
            <a:off x="7080276" y="4789004"/>
            <a:ext cx="1752600" cy="1752600"/>
          </a:xfrm>
          <a:prstGeom prst="rect">
            <a:avLst/>
          </a:prstGeom>
        </p:spPr>
      </p:pic>
    </p:spTree>
    <p:extLst>
      <p:ext uri="{BB962C8B-B14F-4D97-AF65-F5344CB8AC3E}">
        <p14:creationId xmlns:p14="http://schemas.microsoft.com/office/powerpoint/2010/main" val="3138248926"/>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Lst>
  <p:txStyles>
    <p:titleStyle>
      <a:lvl1pPr algn="l" rtl="0" fontAlgn="base">
        <a:lnSpc>
          <a:spcPct val="90000"/>
        </a:lnSpc>
        <a:spcBef>
          <a:spcPct val="0"/>
        </a:spcBef>
        <a:spcAft>
          <a:spcPct val="0"/>
        </a:spcAft>
        <a:defRPr sz="4400" b="1" i="0" kern="1200">
          <a:solidFill>
            <a:schemeClr val="accent2"/>
          </a:solidFill>
          <a:latin typeface="PP Neue Montreal" pitchFamily="2" charset="77"/>
          <a:ea typeface="PP Neue Montreal" pitchFamily="2" charset="77"/>
          <a:cs typeface="+mj-cs"/>
        </a:defRPr>
      </a:lvl1pPr>
      <a:lvl2pPr algn="l" rtl="0" fontAlgn="base">
        <a:lnSpc>
          <a:spcPct val="90000"/>
        </a:lnSpc>
        <a:spcBef>
          <a:spcPct val="0"/>
        </a:spcBef>
        <a:spcAft>
          <a:spcPct val="0"/>
        </a:spcAft>
        <a:defRPr sz="4400">
          <a:solidFill>
            <a:schemeClr val="tx1"/>
          </a:solidFill>
          <a:latin typeface="Helvetica" pitchFamily="2" charset="0"/>
        </a:defRPr>
      </a:lvl2pPr>
      <a:lvl3pPr algn="l" rtl="0" fontAlgn="base">
        <a:lnSpc>
          <a:spcPct val="90000"/>
        </a:lnSpc>
        <a:spcBef>
          <a:spcPct val="0"/>
        </a:spcBef>
        <a:spcAft>
          <a:spcPct val="0"/>
        </a:spcAft>
        <a:defRPr sz="4400">
          <a:solidFill>
            <a:schemeClr val="tx1"/>
          </a:solidFill>
          <a:latin typeface="Helvetica" pitchFamily="2" charset="0"/>
        </a:defRPr>
      </a:lvl3pPr>
      <a:lvl4pPr algn="l" rtl="0" fontAlgn="base">
        <a:lnSpc>
          <a:spcPct val="90000"/>
        </a:lnSpc>
        <a:spcBef>
          <a:spcPct val="0"/>
        </a:spcBef>
        <a:spcAft>
          <a:spcPct val="0"/>
        </a:spcAft>
        <a:defRPr sz="4400">
          <a:solidFill>
            <a:schemeClr val="tx1"/>
          </a:solidFill>
          <a:latin typeface="Helvetica" pitchFamily="2" charset="0"/>
        </a:defRPr>
      </a:lvl4pPr>
      <a:lvl5pPr algn="l" rtl="0" fontAlgn="base">
        <a:lnSpc>
          <a:spcPct val="90000"/>
        </a:lnSpc>
        <a:spcBef>
          <a:spcPct val="0"/>
        </a:spcBef>
        <a:spcAft>
          <a:spcPct val="0"/>
        </a:spcAft>
        <a:defRPr sz="4400">
          <a:solidFill>
            <a:schemeClr val="tx1"/>
          </a:solidFill>
          <a:latin typeface="Helvetica" pitchFamily="2" charset="0"/>
        </a:defRPr>
      </a:lvl5pPr>
      <a:lvl6pPr marL="457200" algn="l" rtl="0" fontAlgn="base">
        <a:lnSpc>
          <a:spcPct val="90000"/>
        </a:lnSpc>
        <a:spcBef>
          <a:spcPct val="0"/>
        </a:spcBef>
        <a:spcAft>
          <a:spcPct val="0"/>
        </a:spcAft>
        <a:defRPr sz="4400">
          <a:solidFill>
            <a:schemeClr val="tx1"/>
          </a:solidFill>
          <a:latin typeface="Helvetica" pitchFamily="2" charset="0"/>
        </a:defRPr>
      </a:lvl6pPr>
      <a:lvl7pPr marL="914400" algn="l" rtl="0" fontAlgn="base">
        <a:lnSpc>
          <a:spcPct val="90000"/>
        </a:lnSpc>
        <a:spcBef>
          <a:spcPct val="0"/>
        </a:spcBef>
        <a:spcAft>
          <a:spcPct val="0"/>
        </a:spcAft>
        <a:defRPr sz="4400">
          <a:solidFill>
            <a:schemeClr val="tx1"/>
          </a:solidFill>
          <a:latin typeface="Helvetica" pitchFamily="2" charset="0"/>
        </a:defRPr>
      </a:lvl7pPr>
      <a:lvl8pPr marL="1371600" algn="l" rtl="0" fontAlgn="base">
        <a:lnSpc>
          <a:spcPct val="90000"/>
        </a:lnSpc>
        <a:spcBef>
          <a:spcPct val="0"/>
        </a:spcBef>
        <a:spcAft>
          <a:spcPct val="0"/>
        </a:spcAft>
        <a:defRPr sz="4400">
          <a:solidFill>
            <a:schemeClr val="tx1"/>
          </a:solidFill>
          <a:latin typeface="Helvetica" pitchFamily="2" charset="0"/>
        </a:defRPr>
      </a:lvl8pPr>
      <a:lvl9pPr marL="1828800" algn="l" rtl="0" fontAlgn="base">
        <a:lnSpc>
          <a:spcPct val="90000"/>
        </a:lnSpc>
        <a:spcBef>
          <a:spcPct val="0"/>
        </a:spcBef>
        <a:spcAft>
          <a:spcPct val="0"/>
        </a:spcAft>
        <a:defRPr sz="4400">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b="0" i="0" kern="1200">
          <a:solidFill>
            <a:schemeClr val="tx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b="0" i="0" kern="1200">
          <a:solidFill>
            <a:schemeClr val="tx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Arial" panose="020B0604020202020204" pitchFamily="34" charset="0"/>
        <a:buChar char="•"/>
        <a:defRPr b="0" i="0" kern="1200">
          <a:solidFill>
            <a:schemeClr val="tx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Arial" panose="020B0604020202020204" pitchFamily="34" charset="0"/>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rs.gov/pub/irs-pdf/f8843.pdf" TargetMode="External"/><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94.cbp.dhs.gov/home"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cchttps:/i94.cbp.dhs.gov/home"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international@xavier.edu" TargetMode="External"/><Relationship Id="rId2" Type="http://schemas.openxmlformats.org/officeDocument/2006/relationships/hyperlink" Target="https://commerce.cashnet.com/CI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blog.sprintax.com/f1-visa-tax-return-guide-international-student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irs.gov/tin/itin/itin-supporting-documents" TargetMode="External"/><Relationship Id="rId2" Type="http://schemas.openxmlformats.org/officeDocument/2006/relationships/hyperlink" Target="https://www.irs.gov/forms-pubs/about-form-w-7" TargetMode="External"/><Relationship Id="rId1" Type="http://schemas.openxmlformats.org/officeDocument/2006/relationships/slideLayout" Target="../slideLayouts/slideLayout2.xml"/><Relationship Id="rId4" Type="http://schemas.openxmlformats.org/officeDocument/2006/relationships/hyperlink" Target="https://apps.irs.gov/app/vita/content/0612/0612_01_050.jsp?level=foreignstudent"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international@xavier.edu"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6122" y="872928"/>
            <a:ext cx="141970" cy="3304821"/>
          </a:xfrm>
          <a:custGeom>
            <a:avLst/>
            <a:gdLst/>
            <a:ahLst/>
            <a:cxnLst/>
            <a:rect l="l" t="t" r="r" b="b"/>
            <a:pathLst>
              <a:path w="189230" h="3878579">
                <a:moveTo>
                  <a:pt x="188948" y="0"/>
                </a:moveTo>
                <a:lnTo>
                  <a:pt x="0" y="0"/>
                </a:lnTo>
                <a:lnTo>
                  <a:pt x="0" y="3878478"/>
                </a:lnTo>
                <a:lnTo>
                  <a:pt x="188948" y="3878478"/>
                </a:lnTo>
                <a:lnTo>
                  <a:pt x="188948" y="0"/>
                </a:lnTo>
                <a:close/>
              </a:path>
            </a:pathLst>
          </a:custGeom>
          <a:solidFill>
            <a:schemeClr val="accent2"/>
          </a:solidFill>
        </p:spPr>
        <p:txBody>
          <a:bodyPr wrap="square" lIns="0" tIns="0" rIns="0" bIns="0" rtlCol="0"/>
          <a:lstStyle/>
          <a:p>
            <a:endParaRPr/>
          </a:p>
        </p:txBody>
      </p:sp>
      <p:sp>
        <p:nvSpPr>
          <p:cNvPr id="4" name="object 4"/>
          <p:cNvSpPr txBox="1">
            <a:spLocks noGrp="1"/>
          </p:cNvSpPr>
          <p:nvPr>
            <p:ph type="title"/>
          </p:nvPr>
        </p:nvSpPr>
        <p:spPr>
          <a:xfrm>
            <a:off x="941446" y="785188"/>
            <a:ext cx="6402533" cy="2769497"/>
          </a:xfrm>
          <a:prstGeom prst="rect">
            <a:avLst/>
          </a:prstGeom>
        </p:spPr>
        <p:txBody>
          <a:bodyPr vert="horz" wrap="square" lIns="0" tIns="4910" rIns="0" bIns="0" numCol="1" rtlCol="0" anchor="ctr" anchorCtr="0" compatLnSpc="1">
            <a:prstTxWarp prst="textNoShape">
              <a:avLst/>
            </a:prstTxWarp>
            <a:spAutoFit/>
          </a:bodyPr>
          <a:lstStyle/>
          <a:p>
            <a:pPr marL="5776" marR="2028517">
              <a:lnSpc>
                <a:spcPct val="100499"/>
              </a:lnSpc>
              <a:spcBef>
                <a:spcPts val="39"/>
              </a:spcBef>
            </a:pPr>
            <a:r>
              <a:rPr sz="3593">
                <a:solidFill>
                  <a:schemeClr val="accent4"/>
                </a:solidFill>
              </a:rPr>
              <a:t>XAVIER</a:t>
            </a:r>
            <a:r>
              <a:rPr sz="3593" spc="-193">
                <a:solidFill>
                  <a:schemeClr val="accent4"/>
                </a:solidFill>
              </a:rPr>
              <a:t> </a:t>
            </a:r>
            <a:r>
              <a:rPr sz="3593" spc="-5">
                <a:solidFill>
                  <a:schemeClr val="accent4"/>
                </a:solidFill>
              </a:rPr>
              <a:t>UNIVERSITY </a:t>
            </a:r>
            <a:r>
              <a:rPr sz="3593"/>
              <a:t>CENTER</a:t>
            </a:r>
            <a:r>
              <a:rPr sz="3593" spc="5"/>
              <a:t> </a:t>
            </a:r>
            <a:r>
              <a:rPr sz="3593" spc="-11"/>
              <a:t>FOR</a:t>
            </a:r>
            <a:endParaRPr sz="3593"/>
          </a:p>
          <a:p>
            <a:pPr marL="5776">
              <a:lnSpc>
                <a:spcPct val="100000"/>
              </a:lnSpc>
              <a:spcBef>
                <a:spcPts val="20"/>
              </a:spcBef>
            </a:pPr>
            <a:r>
              <a:rPr sz="3593" spc="14"/>
              <a:t>INTERN</a:t>
            </a:r>
            <a:r>
              <a:rPr sz="3593" spc="-239"/>
              <a:t>A</a:t>
            </a:r>
            <a:r>
              <a:rPr sz="3593" spc="14"/>
              <a:t>TIONA</a:t>
            </a:r>
            <a:r>
              <a:rPr sz="3593" spc="16"/>
              <a:t>L</a:t>
            </a:r>
            <a:r>
              <a:rPr sz="3593" spc="-209"/>
              <a:t> </a:t>
            </a:r>
            <a:r>
              <a:rPr sz="3593" spc="23"/>
              <a:t>EDUC</a:t>
            </a:r>
            <a:r>
              <a:rPr sz="3593" spc="-231"/>
              <a:t>A</a:t>
            </a:r>
            <a:r>
              <a:rPr sz="3593" spc="23"/>
              <a:t>TION</a:t>
            </a:r>
            <a:endParaRPr sz="3593"/>
          </a:p>
        </p:txBody>
      </p:sp>
      <p:sp>
        <p:nvSpPr>
          <p:cNvPr id="5" name="object 5"/>
          <p:cNvSpPr txBox="1"/>
          <p:nvPr/>
        </p:nvSpPr>
        <p:spPr>
          <a:xfrm>
            <a:off x="941446" y="3610452"/>
            <a:ext cx="7203487" cy="568901"/>
          </a:xfrm>
          <a:prstGeom prst="rect">
            <a:avLst/>
          </a:prstGeom>
        </p:spPr>
        <p:txBody>
          <a:bodyPr vert="horz" wrap="square" lIns="0" tIns="5488" rIns="0" bIns="0" rtlCol="0" anchor="t">
            <a:spAutoFit/>
          </a:bodyPr>
          <a:lstStyle/>
          <a:p>
            <a:pPr marL="427355" marR="114935" indent="-421640">
              <a:lnSpc>
                <a:spcPct val="100800"/>
              </a:lnSpc>
              <a:spcBef>
                <a:spcPts val="43"/>
              </a:spcBef>
            </a:pPr>
            <a:r>
              <a:rPr sz="1865" b="1" spc="-5">
                <a:latin typeface="Times New Roman" panose="02020603050405020304" pitchFamily="18" charset="0"/>
                <a:cs typeface="Times New Roman" panose="02020603050405020304" pitchFamily="18" charset="0"/>
              </a:rPr>
              <a:t>INTERNATIONAL STUDENT</a:t>
            </a:r>
            <a:r>
              <a:rPr lang="en-US" sz="1865" b="1" spc="-5">
                <a:latin typeface="Times New Roman" panose="02020603050405020304" pitchFamily="18" charset="0"/>
                <a:cs typeface="Times New Roman" panose="02020603050405020304" pitchFamily="18" charset="0"/>
              </a:rPr>
              <a:t> AND SCHOLAR SERVICES</a:t>
            </a:r>
            <a:endParaRPr lang="en-US" sz="1865">
              <a:latin typeface="Times New Roman" panose="02020603050405020304" pitchFamily="18" charset="0"/>
              <a:cs typeface="Times New Roman" panose="02020603050405020304" pitchFamily="18" charset="0"/>
            </a:endParaRPr>
          </a:p>
          <a:p>
            <a:pPr marL="427355" marR="114935" indent="-421640">
              <a:lnSpc>
                <a:spcPct val="100800"/>
              </a:lnSpc>
              <a:spcBef>
                <a:spcPts val="43"/>
              </a:spcBef>
            </a:pPr>
            <a:r>
              <a:rPr sz="1850" b="1" spc="-5" dirty="0">
                <a:latin typeface="Times New Roman"/>
                <a:cs typeface="Times New Roman"/>
              </a:rPr>
              <a:t>TAX</a:t>
            </a:r>
            <a:r>
              <a:rPr sz="1850" b="1" spc="-121" dirty="0">
                <a:latin typeface="Times New Roman"/>
                <a:cs typeface="Times New Roman"/>
              </a:rPr>
              <a:t> </a:t>
            </a:r>
            <a:r>
              <a:rPr sz="1850" b="1" spc="-5">
                <a:latin typeface="Times New Roman"/>
                <a:cs typeface="Times New Roman"/>
              </a:rPr>
              <a:t>WORKSHOP </a:t>
            </a:r>
            <a:endParaRPr lang="en-US" sz="1850" b="1" spc="-9">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7460724" y="4469062"/>
            <a:ext cx="1339516" cy="967110"/>
          </a:xfrm>
          <a:prstGeom prst="rect">
            <a:avLst/>
          </a:prstGeom>
        </p:spPr>
      </p:pic>
      <p:sp>
        <p:nvSpPr>
          <p:cNvPr id="4" name="object 4"/>
          <p:cNvSpPr txBox="1"/>
          <p:nvPr/>
        </p:nvSpPr>
        <p:spPr>
          <a:xfrm>
            <a:off x="147655" y="1277114"/>
            <a:ext cx="4697347" cy="790436"/>
          </a:xfrm>
          <a:prstGeom prst="rect">
            <a:avLst/>
          </a:prstGeom>
        </p:spPr>
        <p:txBody>
          <a:bodyPr vert="horz" wrap="square" lIns="0" tIns="5488" rIns="0" bIns="0" rtlCol="0">
            <a:spAutoFit/>
          </a:bodyPr>
          <a:lstStyle/>
          <a:p>
            <a:pPr marL="65846" marR="2310">
              <a:lnSpc>
                <a:spcPct val="100400"/>
              </a:lnSpc>
              <a:spcBef>
                <a:spcPts val="43"/>
              </a:spcBef>
            </a:pPr>
            <a:r>
              <a:rPr sz="1796">
                <a:solidFill>
                  <a:srgbClr val="9A7439"/>
                </a:solidFill>
                <a:latin typeface="Cambria"/>
                <a:cs typeface="Cambria"/>
              </a:rPr>
              <a:t>Income</a:t>
            </a:r>
            <a:r>
              <a:rPr sz="1796" spc="-70">
                <a:solidFill>
                  <a:srgbClr val="9A7439"/>
                </a:solidFill>
                <a:latin typeface="Cambria"/>
                <a:cs typeface="Cambria"/>
              </a:rPr>
              <a:t> </a:t>
            </a:r>
            <a:r>
              <a:rPr sz="1796">
                <a:solidFill>
                  <a:srgbClr val="9A7439"/>
                </a:solidFill>
                <a:latin typeface="Cambria"/>
                <a:cs typeface="Cambria"/>
              </a:rPr>
              <a:t>documents</a:t>
            </a:r>
            <a:r>
              <a:rPr sz="1796" spc="-73">
                <a:solidFill>
                  <a:srgbClr val="9A7439"/>
                </a:solidFill>
                <a:latin typeface="Cambria"/>
                <a:cs typeface="Cambria"/>
              </a:rPr>
              <a:t> </a:t>
            </a:r>
            <a:r>
              <a:rPr sz="1796">
                <a:solidFill>
                  <a:srgbClr val="9A7439"/>
                </a:solidFill>
                <a:latin typeface="Cambria"/>
                <a:cs typeface="Cambria"/>
              </a:rPr>
              <a:t>nonresidents</a:t>
            </a:r>
            <a:r>
              <a:rPr sz="1796" spc="-75">
                <a:solidFill>
                  <a:srgbClr val="9A7439"/>
                </a:solidFill>
                <a:latin typeface="Cambria"/>
                <a:cs typeface="Cambria"/>
              </a:rPr>
              <a:t> </a:t>
            </a:r>
            <a:r>
              <a:rPr sz="1796">
                <a:solidFill>
                  <a:srgbClr val="9A7439"/>
                </a:solidFill>
                <a:latin typeface="Cambria"/>
                <a:cs typeface="Cambria"/>
              </a:rPr>
              <a:t>may</a:t>
            </a:r>
            <a:r>
              <a:rPr sz="1796" spc="-36">
                <a:solidFill>
                  <a:srgbClr val="9A7439"/>
                </a:solidFill>
                <a:latin typeface="Cambria"/>
                <a:cs typeface="Cambria"/>
              </a:rPr>
              <a:t> </a:t>
            </a:r>
            <a:r>
              <a:rPr sz="1796" spc="-11">
                <a:solidFill>
                  <a:srgbClr val="9A7439"/>
                </a:solidFill>
                <a:latin typeface="Cambria"/>
                <a:cs typeface="Cambria"/>
              </a:rPr>
              <a:t>receive</a:t>
            </a:r>
            <a:r>
              <a:rPr sz="1796" spc="-30">
                <a:solidFill>
                  <a:srgbClr val="9A7439"/>
                </a:solidFill>
                <a:latin typeface="Cambria"/>
                <a:cs typeface="Cambria"/>
              </a:rPr>
              <a:t> </a:t>
            </a:r>
            <a:r>
              <a:rPr sz="1796" spc="-11">
                <a:solidFill>
                  <a:srgbClr val="9A7439"/>
                </a:solidFill>
                <a:latin typeface="Cambria"/>
                <a:cs typeface="Cambria"/>
              </a:rPr>
              <a:t>at </a:t>
            </a:r>
            <a:r>
              <a:rPr sz="1796">
                <a:solidFill>
                  <a:srgbClr val="9A7439"/>
                </a:solidFill>
                <a:latin typeface="Cambria"/>
                <a:cs typeface="Cambria"/>
              </a:rPr>
              <a:t>the</a:t>
            </a:r>
            <a:r>
              <a:rPr sz="1796" spc="-11">
                <a:solidFill>
                  <a:srgbClr val="9A7439"/>
                </a:solidFill>
                <a:latin typeface="Cambria"/>
                <a:cs typeface="Cambria"/>
              </a:rPr>
              <a:t> </a:t>
            </a:r>
            <a:r>
              <a:rPr sz="1796">
                <a:solidFill>
                  <a:srgbClr val="9A7439"/>
                </a:solidFill>
                <a:latin typeface="Cambria"/>
                <a:cs typeface="Cambria"/>
              </a:rPr>
              <a:t>end</a:t>
            </a:r>
            <a:r>
              <a:rPr sz="1796" spc="-16">
                <a:solidFill>
                  <a:srgbClr val="9A7439"/>
                </a:solidFill>
                <a:latin typeface="Cambria"/>
                <a:cs typeface="Cambria"/>
              </a:rPr>
              <a:t> </a:t>
            </a:r>
            <a:r>
              <a:rPr sz="1796">
                <a:solidFill>
                  <a:srgbClr val="9A7439"/>
                </a:solidFill>
                <a:latin typeface="Cambria"/>
                <a:cs typeface="Cambria"/>
              </a:rPr>
              <a:t>of</a:t>
            </a:r>
            <a:r>
              <a:rPr sz="1796" spc="-7">
                <a:solidFill>
                  <a:srgbClr val="9A7439"/>
                </a:solidFill>
                <a:latin typeface="Cambria"/>
                <a:cs typeface="Cambria"/>
              </a:rPr>
              <a:t> </a:t>
            </a:r>
            <a:r>
              <a:rPr sz="1796">
                <a:solidFill>
                  <a:srgbClr val="9A7439"/>
                </a:solidFill>
                <a:latin typeface="Cambria"/>
                <a:cs typeface="Cambria"/>
              </a:rPr>
              <a:t>the</a:t>
            </a:r>
            <a:r>
              <a:rPr sz="1796" spc="-18">
                <a:solidFill>
                  <a:srgbClr val="9A7439"/>
                </a:solidFill>
                <a:latin typeface="Cambria"/>
                <a:cs typeface="Cambria"/>
              </a:rPr>
              <a:t> </a:t>
            </a:r>
            <a:r>
              <a:rPr sz="1796">
                <a:solidFill>
                  <a:srgbClr val="9A7439"/>
                </a:solidFill>
                <a:latin typeface="Cambria"/>
                <a:cs typeface="Cambria"/>
              </a:rPr>
              <a:t>tax</a:t>
            </a:r>
            <a:r>
              <a:rPr sz="1796" spc="-2">
                <a:solidFill>
                  <a:srgbClr val="9A7439"/>
                </a:solidFill>
                <a:latin typeface="Cambria"/>
                <a:cs typeface="Cambria"/>
              </a:rPr>
              <a:t> </a:t>
            </a:r>
            <a:r>
              <a:rPr sz="1796" spc="-9">
                <a:solidFill>
                  <a:srgbClr val="9A7439"/>
                </a:solidFill>
                <a:latin typeface="Cambria"/>
                <a:cs typeface="Cambria"/>
              </a:rPr>
              <a:t>year</a:t>
            </a:r>
            <a:endParaRPr sz="1796">
              <a:latin typeface="Cambria"/>
              <a:cs typeface="Cambria"/>
            </a:endParaRPr>
          </a:p>
          <a:p>
            <a:pPr marL="5776">
              <a:spcBef>
                <a:spcPts val="177"/>
              </a:spcBef>
            </a:pPr>
            <a:r>
              <a:rPr sz="1342" b="1" spc="-11">
                <a:solidFill>
                  <a:srgbClr val="04C3AC"/>
                </a:solidFill>
                <a:latin typeface="Cambria"/>
                <a:cs typeface="Cambria"/>
              </a:rPr>
              <a:t>W2</a:t>
            </a:r>
            <a:endParaRPr sz="1342">
              <a:latin typeface="Cambria"/>
              <a:cs typeface="Cambria"/>
            </a:endParaRPr>
          </a:p>
        </p:txBody>
      </p:sp>
      <p:sp>
        <p:nvSpPr>
          <p:cNvPr id="5" name="object 5"/>
          <p:cNvSpPr txBox="1"/>
          <p:nvPr/>
        </p:nvSpPr>
        <p:spPr>
          <a:xfrm>
            <a:off x="147082" y="2260935"/>
            <a:ext cx="4303399" cy="3285029"/>
          </a:xfrm>
          <a:prstGeom prst="rect">
            <a:avLst/>
          </a:prstGeom>
        </p:spPr>
        <p:txBody>
          <a:bodyPr vert="horz" wrap="square" lIns="0" tIns="5488" rIns="0" bIns="0" rtlCol="0">
            <a:spAutoFit/>
          </a:bodyPr>
          <a:lstStyle/>
          <a:p>
            <a:pPr marL="221219" marR="2310" indent="-215732">
              <a:spcBef>
                <a:spcPts val="43"/>
              </a:spcBef>
              <a:buFont typeface="Wingdings"/>
              <a:buChar char=""/>
              <a:tabLst>
                <a:tab pos="221219" algn="l"/>
              </a:tabLst>
            </a:pPr>
            <a:r>
              <a:rPr sz="1205" b="1" spc="-5">
                <a:solidFill>
                  <a:schemeClr val="accent4"/>
                </a:solidFill>
                <a:latin typeface="Cambria"/>
                <a:cs typeface="Cambria"/>
              </a:rPr>
              <a:t>Outlines</a:t>
            </a:r>
            <a:r>
              <a:rPr sz="1205" b="1" spc="-55">
                <a:solidFill>
                  <a:schemeClr val="accent4"/>
                </a:solidFill>
                <a:latin typeface="Cambria"/>
                <a:cs typeface="Cambria"/>
              </a:rPr>
              <a:t> </a:t>
            </a:r>
            <a:r>
              <a:rPr sz="1205" b="1" spc="-14">
                <a:solidFill>
                  <a:schemeClr val="accent4"/>
                </a:solidFill>
                <a:latin typeface="Cambria"/>
                <a:cs typeface="Cambria"/>
              </a:rPr>
              <a:t>Wages,</a:t>
            </a:r>
            <a:r>
              <a:rPr sz="1205" b="1" spc="-52">
                <a:solidFill>
                  <a:schemeClr val="accent4"/>
                </a:solidFill>
                <a:latin typeface="Cambria"/>
                <a:cs typeface="Cambria"/>
              </a:rPr>
              <a:t> </a:t>
            </a:r>
            <a:r>
              <a:rPr sz="1205" b="1" spc="-14">
                <a:solidFill>
                  <a:schemeClr val="accent4"/>
                </a:solidFill>
                <a:latin typeface="Cambria"/>
                <a:cs typeface="Cambria"/>
              </a:rPr>
              <a:t>Salary,</a:t>
            </a:r>
            <a:r>
              <a:rPr sz="1205" b="1" spc="-32">
                <a:solidFill>
                  <a:schemeClr val="accent4"/>
                </a:solidFill>
                <a:latin typeface="Cambria"/>
                <a:cs typeface="Cambria"/>
              </a:rPr>
              <a:t> </a:t>
            </a:r>
            <a:r>
              <a:rPr sz="1205" b="1" spc="-9">
                <a:solidFill>
                  <a:schemeClr val="accent4"/>
                </a:solidFill>
                <a:latin typeface="Cambria"/>
                <a:cs typeface="Cambria"/>
              </a:rPr>
              <a:t>Compensation</a:t>
            </a:r>
            <a:r>
              <a:rPr sz="1205" b="1" spc="-39">
                <a:solidFill>
                  <a:schemeClr val="accent4"/>
                </a:solidFill>
                <a:latin typeface="Cambria"/>
                <a:cs typeface="Cambria"/>
              </a:rPr>
              <a:t> </a:t>
            </a:r>
            <a:r>
              <a:rPr sz="1205" b="1" spc="-5">
                <a:solidFill>
                  <a:schemeClr val="accent4"/>
                </a:solidFill>
                <a:latin typeface="Cambria"/>
                <a:cs typeface="Cambria"/>
              </a:rPr>
              <a:t>from</a:t>
            </a:r>
            <a:r>
              <a:rPr sz="1205" b="1" spc="-36">
                <a:solidFill>
                  <a:schemeClr val="accent4"/>
                </a:solidFill>
                <a:latin typeface="Cambria"/>
                <a:cs typeface="Cambria"/>
              </a:rPr>
              <a:t> </a:t>
            </a:r>
            <a:r>
              <a:rPr sz="1205" b="1">
                <a:solidFill>
                  <a:schemeClr val="accent4"/>
                </a:solidFill>
                <a:latin typeface="Cambria"/>
                <a:cs typeface="Cambria"/>
              </a:rPr>
              <a:t>the</a:t>
            </a:r>
            <a:r>
              <a:rPr sz="1205" b="1" spc="-27">
                <a:solidFill>
                  <a:schemeClr val="accent4"/>
                </a:solidFill>
                <a:latin typeface="Cambria"/>
                <a:cs typeface="Cambria"/>
              </a:rPr>
              <a:t> </a:t>
            </a:r>
            <a:r>
              <a:rPr sz="1205" b="1" spc="-5">
                <a:solidFill>
                  <a:schemeClr val="accent4"/>
                </a:solidFill>
                <a:latin typeface="Cambria"/>
                <a:cs typeface="Cambria"/>
              </a:rPr>
              <a:t>entire</a:t>
            </a:r>
            <a:r>
              <a:rPr sz="1205" b="1" spc="-39">
                <a:solidFill>
                  <a:schemeClr val="accent4"/>
                </a:solidFill>
                <a:latin typeface="Cambria"/>
                <a:cs typeface="Cambria"/>
              </a:rPr>
              <a:t> </a:t>
            </a:r>
            <a:r>
              <a:rPr sz="1205" b="1" spc="-9">
                <a:solidFill>
                  <a:schemeClr val="accent4"/>
                </a:solidFill>
                <a:latin typeface="Cambria"/>
                <a:cs typeface="Cambria"/>
              </a:rPr>
              <a:t>year </a:t>
            </a:r>
            <a:r>
              <a:rPr sz="1205" b="1" spc="-14">
                <a:solidFill>
                  <a:schemeClr val="accent4"/>
                </a:solidFill>
                <a:latin typeface="Cambria"/>
                <a:cs typeface="Cambria"/>
              </a:rPr>
              <a:t>(Employment</a:t>
            </a:r>
            <a:r>
              <a:rPr sz="1205" b="1" spc="-39">
                <a:solidFill>
                  <a:schemeClr val="accent4"/>
                </a:solidFill>
                <a:latin typeface="Cambria"/>
                <a:cs typeface="Cambria"/>
              </a:rPr>
              <a:t> </a:t>
            </a:r>
            <a:r>
              <a:rPr sz="1205" b="1" spc="-5">
                <a:solidFill>
                  <a:schemeClr val="accent4"/>
                </a:solidFill>
                <a:latin typeface="Cambria"/>
                <a:cs typeface="Cambria"/>
              </a:rPr>
              <a:t>Earnings)</a:t>
            </a:r>
            <a:endParaRPr sz="1205">
              <a:solidFill>
                <a:schemeClr val="accent4"/>
              </a:solidFill>
              <a:latin typeface="Cambria"/>
              <a:cs typeface="Cambria"/>
            </a:endParaRPr>
          </a:p>
          <a:p>
            <a:pPr>
              <a:spcBef>
                <a:spcPts val="575"/>
              </a:spcBef>
              <a:buClr>
                <a:srgbClr val="04C3AC"/>
              </a:buClr>
              <a:buFont typeface="Wingdings"/>
              <a:buChar char=""/>
            </a:pPr>
            <a:endParaRPr sz="1205">
              <a:latin typeface="Cambria"/>
              <a:cs typeface="Cambria"/>
            </a:endParaRPr>
          </a:p>
          <a:p>
            <a:pPr marL="6065"/>
            <a:r>
              <a:rPr sz="1342" b="1" spc="-14">
                <a:solidFill>
                  <a:srgbClr val="9A7439"/>
                </a:solidFill>
                <a:latin typeface="Cambria"/>
                <a:cs typeface="Cambria"/>
              </a:rPr>
              <a:t>1042-</a:t>
            </a:r>
            <a:r>
              <a:rPr sz="1342" b="1" spc="-23">
                <a:solidFill>
                  <a:srgbClr val="9A7439"/>
                </a:solidFill>
                <a:latin typeface="Cambria"/>
                <a:cs typeface="Cambria"/>
              </a:rPr>
              <a:t>S</a:t>
            </a:r>
            <a:endParaRPr sz="1342">
              <a:latin typeface="Cambria"/>
              <a:cs typeface="Cambria"/>
            </a:endParaRPr>
          </a:p>
          <a:p>
            <a:pPr marL="221219" indent="-215443">
              <a:spcBef>
                <a:spcPts val="346"/>
              </a:spcBef>
              <a:buClr>
                <a:srgbClr val="04C3AC"/>
              </a:buClr>
              <a:buFont typeface="Wingdings"/>
              <a:buChar char=""/>
              <a:tabLst>
                <a:tab pos="221219" algn="l"/>
              </a:tabLst>
            </a:pPr>
            <a:r>
              <a:rPr sz="1205" spc="-14">
                <a:solidFill>
                  <a:srgbClr val="9A7439"/>
                </a:solidFill>
                <a:latin typeface="Cambria"/>
                <a:cs typeface="Cambria"/>
              </a:rPr>
              <a:t>Fellowship</a:t>
            </a:r>
            <a:r>
              <a:rPr sz="1205" spc="-39">
                <a:solidFill>
                  <a:srgbClr val="9A7439"/>
                </a:solidFill>
                <a:latin typeface="Cambria"/>
                <a:cs typeface="Cambria"/>
              </a:rPr>
              <a:t> </a:t>
            </a:r>
            <a:r>
              <a:rPr sz="1205">
                <a:solidFill>
                  <a:srgbClr val="9A7439"/>
                </a:solidFill>
                <a:latin typeface="Cambria"/>
                <a:cs typeface="Cambria"/>
              </a:rPr>
              <a:t>/</a:t>
            </a:r>
            <a:r>
              <a:rPr sz="1205" spc="-9">
                <a:solidFill>
                  <a:srgbClr val="9A7439"/>
                </a:solidFill>
                <a:latin typeface="Cambria"/>
                <a:cs typeface="Cambria"/>
              </a:rPr>
              <a:t> </a:t>
            </a:r>
            <a:r>
              <a:rPr sz="1205" spc="-20">
                <a:solidFill>
                  <a:srgbClr val="9A7439"/>
                </a:solidFill>
                <a:latin typeface="Cambria"/>
                <a:cs typeface="Cambria"/>
              </a:rPr>
              <a:t>Taxable</a:t>
            </a:r>
            <a:r>
              <a:rPr sz="1205" spc="-30">
                <a:solidFill>
                  <a:srgbClr val="9A7439"/>
                </a:solidFill>
                <a:latin typeface="Cambria"/>
                <a:cs typeface="Cambria"/>
              </a:rPr>
              <a:t> </a:t>
            </a:r>
            <a:r>
              <a:rPr sz="1205" spc="-9">
                <a:solidFill>
                  <a:srgbClr val="9A7439"/>
                </a:solidFill>
                <a:latin typeface="Cambria"/>
                <a:cs typeface="Cambria"/>
              </a:rPr>
              <a:t>Scholarships</a:t>
            </a:r>
            <a:r>
              <a:rPr sz="1205" spc="-34">
                <a:solidFill>
                  <a:srgbClr val="9A7439"/>
                </a:solidFill>
                <a:latin typeface="Cambria"/>
                <a:cs typeface="Cambria"/>
              </a:rPr>
              <a:t> </a:t>
            </a:r>
            <a:r>
              <a:rPr sz="1205">
                <a:solidFill>
                  <a:srgbClr val="9A7439"/>
                </a:solidFill>
                <a:latin typeface="Cambria"/>
                <a:cs typeface="Cambria"/>
              </a:rPr>
              <a:t>/ </a:t>
            </a:r>
            <a:r>
              <a:rPr sz="1205" spc="-18">
                <a:solidFill>
                  <a:srgbClr val="9A7439"/>
                </a:solidFill>
                <a:latin typeface="Cambria"/>
                <a:cs typeface="Cambria"/>
              </a:rPr>
              <a:t>Non-</a:t>
            </a:r>
            <a:r>
              <a:rPr sz="1205" spc="-5">
                <a:solidFill>
                  <a:srgbClr val="9A7439"/>
                </a:solidFill>
                <a:latin typeface="Cambria"/>
                <a:cs typeface="Cambria"/>
              </a:rPr>
              <a:t>Degree</a:t>
            </a:r>
            <a:r>
              <a:rPr sz="1205" spc="-43">
                <a:solidFill>
                  <a:srgbClr val="9A7439"/>
                </a:solidFill>
                <a:latin typeface="Cambria"/>
                <a:cs typeface="Cambria"/>
              </a:rPr>
              <a:t> </a:t>
            </a:r>
            <a:r>
              <a:rPr sz="1205" spc="-11">
                <a:solidFill>
                  <a:srgbClr val="9A7439"/>
                </a:solidFill>
                <a:latin typeface="Cambria"/>
                <a:cs typeface="Cambria"/>
              </a:rPr>
              <a:t>Aid</a:t>
            </a:r>
            <a:endParaRPr sz="1205">
              <a:latin typeface="Cambria"/>
              <a:cs typeface="Cambria"/>
            </a:endParaRPr>
          </a:p>
          <a:p>
            <a:pPr marL="221219" indent="-215443">
              <a:spcBef>
                <a:spcPts val="521"/>
              </a:spcBef>
              <a:buClr>
                <a:srgbClr val="04C3AC"/>
              </a:buClr>
              <a:buFont typeface="Wingdings"/>
              <a:buChar char=""/>
              <a:tabLst>
                <a:tab pos="221219" algn="l"/>
              </a:tabLst>
            </a:pPr>
            <a:r>
              <a:rPr sz="1205">
                <a:solidFill>
                  <a:srgbClr val="9A7439"/>
                </a:solidFill>
                <a:latin typeface="Cambria"/>
                <a:cs typeface="Cambria"/>
              </a:rPr>
              <a:t>Income</a:t>
            </a:r>
            <a:r>
              <a:rPr sz="1205" spc="-57">
                <a:solidFill>
                  <a:srgbClr val="9A7439"/>
                </a:solidFill>
                <a:latin typeface="Cambria"/>
                <a:cs typeface="Cambria"/>
              </a:rPr>
              <a:t> </a:t>
            </a:r>
            <a:r>
              <a:rPr sz="1205" spc="-5">
                <a:solidFill>
                  <a:srgbClr val="9A7439"/>
                </a:solidFill>
                <a:latin typeface="Cambria"/>
                <a:cs typeface="Cambria"/>
              </a:rPr>
              <a:t>exempt</a:t>
            </a:r>
            <a:r>
              <a:rPr sz="1205" spc="-39">
                <a:solidFill>
                  <a:srgbClr val="9A7439"/>
                </a:solidFill>
                <a:latin typeface="Cambria"/>
                <a:cs typeface="Cambria"/>
              </a:rPr>
              <a:t> </a:t>
            </a:r>
            <a:r>
              <a:rPr sz="1205">
                <a:solidFill>
                  <a:srgbClr val="9A7439"/>
                </a:solidFill>
                <a:latin typeface="Cambria"/>
                <a:cs typeface="Cambria"/>
              </a:rPr>
              <a:t>by</a:t>
            </a:r>
            <a:r>
              <a:rPr sz="1205" spc="-27">
                <a:solidFill>
                  <a:srgbClr val="9A7439"/>
                </a:solidFill>
                <a:latin typeface="Cambria"/>
                <a:cs typeface="Cambria"/>
              </a:rPr>
              <a:t> </a:t>
            </a:r>
            <a:r>
              <a:rPr sz="1205">
                <a:solidFill>
                  <a:srgbClr val="9A7439"/>
                </a:solidFill>
                <a:latin typeface="Cambria"/>
                <a:cs typeface="Cambria"/>
              </a:rPr>
              <a:t>a</a:t>
            </a:r>
            <a:r>
              <a:rPr sz="1205" spc="-27">
                <a:solidFill>
                  <a:srgbClr val="9A7439"/>
                </a:solidFill>
                <a:latin typeface="Cambria"/>
                <a:cs typeface="Cambria"/>
              </a:rPr>
              <a:t> </a:t>
            </a:r>
            <a:r>
              <a:rPr sz="1205">
                <a:solidFill>
                  <a:srgbClr val="9A7439"/>
                </a:solidFill>
                <a:latin typeface="Cambria"/>
                <a:cs typeface="Cambria"/>
              </a:rPr>
              <a:t>tax</a:t>
            </a:r>
            <a:r>
              <a:rPr sz="1205" spc="-23">
                <a:solidFill>
                  <a:srgbClr val="9A7439"/>
                </a:solidFill>
                <a:latin typeface="Cambria"/>
                <a:cs typeface="Cambria"/>
              </a:rPr>
              <a:t> </a:t>
            </a:r>
            <a:r>
              <a:rPr sz="1205" spc="-5">
                <a:solidFill>
                  <a:srgbClr val="9A7439"/>
                </a:solidFill>
                <a:latin typeface="Cambria"/>
                <a:cs typeface="Cambria"/>
              </a:rPr>
              <a:t>treaty</a:t>
            </a:r>
            <a:endParaRPr sz="1205">
              <a:latin typeface="Cambria"/>
              <a:cs typeface="Cambria"/>
            </a:endParaRPr>
          </a:p>
          <a:p>
            <a:pPr marL="221219" indent="-215443">
              <a:spcBef>
                <a:spcPts val="523"/>
              </a:spcBef>
              <a:buClr>
                <a:srgbClr val="04C3AC"/>
              </a:buClr>
              <a:buFont typeface="Wingdings"/>
              <a:buChar char=""/>
              <a:tabLst>
                <a:tab pos="221219" algn="l"/>
              </a:tabLst>
            </a:pPr>
            <a:r>
              <a:rPr sz="1205" spc="-14">
                <a:solidFill>
                  <a:srgbClr val="9A7439"/>
                </a:solidFill>
                <a:latin typeface="Cambria"/>
                <a:cs typeface="Cambria"/>
              </a:rPr>
              <a:t>Royalty</a:t>
            </a:r>
            <a:r>
              <a:rPr sz="1205" spc="-48">
                <a:solidFill>
                  <a:srgbClr val="9A7439"/>
                </a:solidFill>
                <a:latin typeface="Cambria"/>
                <a:cs typeface="Cambria"/>
              </a:rPr>
              <a:t> </a:t>
            </a:r>
            <a:r>
              <a:rPr sz="1205" spc="-5">
                <a:solidFill>
                  <a:srgbClr val="9A7439"/>
                </a:solidFill>
                <a:latin typeface="Cambria"/>
                <a:cs typeface="Cambria"/>
              </a:rPr>
              <a:t>Payments</a:t>
            </a:r>
            <a:endParaRPr sz="1205">
              <a:latin typeface="Cambria"/>
              <a:cs typeface="Cambria"/>
            </a:endParaRPr>
          </a:p>
          <a:p>
            <a:pPr marL="221219" indent="-215443">
              <a:spcBef>
                <a:spcPts val="525"/>
              </a:spcBef>
              <a:buClr>
                <a:srgbClr val="04C3AC"/>
              </a:buClr>
              <a:buFont typeface="Wingdings"/>
              <a:buChar char=""/>
              <a:tabLst>
                <a:tab pos="221219" algn="l"/>
              </a:tabLst>
            </a:pPr>
            <a:r>
              <a:rPr sz="1205" spc="-16">
                <a:solidFill>
                  <a:srgbClr val="9A7439"/>
                </a:solidFill>
                <a:latin typeface="Cambria"/>
                <a:cs typeface="Cambria"/>
              </a:rPr>
              <a:t>Prize/Award/Miscellaneous</a:t>
            </a:r>
            <a:r>
              <a:rPr sz="1205" spc="11">
                <a:solidFill>
                  <a:srgbClr val="9A7439"/>
                </a:solidFill>
                <a:latin typeface="Cambria"/>
                <a:cs typeface="Cambria"/>
              </a:rPr>
              <a:t> </a:t>
            </a:r>
            <a:r>
              <a:rPr sz="1205">
                <a:solidFill>
                  <a:srgbClr val="9A7439"/>
                </a:solidFill>
                <a:latin typeface="Cambria"/>
                <a:cs typeface="Cambria"/>
              </a:rPr>
              <a:t>foreign</a:t>
            </a:r>
            <a:r>
              <a:rPr sz="1205" spc="9">
                <a:solidFill>
                  <a:srgbClr val="9A7439"/>
                </a:solidFill>
                <a:latin typeface="Cambria"/>
                <a:cs typeface="Cambria"/>
              </a:rPr>
              <a:t> </a:t>
            </a:r>
            <a:r>
              <a:rPr sz="1205" spc="-5">
                <a:solidFill>
                  <a:srgbClr val="9A7439"/>
                </a:solidFill>
                <a:latin typeface="Cambria"/>
                <a:cs typeface="Cambria"/>
              </a:rPr>
              <a:t>payments</a:t>
            </a:r>
            <a:endParaRPr sz="1205">
              <a:latin typeface="Cambria"/>
              <a:cs typeface="Cambria"/>
            </a:endParaRPr>
          </a:p>
          <a:p>
            <a:pPr>
              <a:spcBef>
                <a:spcPts val="796"/>
              </a:spcBef>
              <a:buClr>
                <a:srgbClr val="04C3AC"/>
              </a:buClr>
              <a:buFont typeface="Wingdings"/>
              <a:buChar char=""/>
            </a:pPr>
            <a:endParaRPr sz="1205">
              <a:latin typeface="Cambria"/>
              <a:cs typeface="Cambria"/>
            </a:endParaRPr>
          </a:p>
          <a:p>
            <a:pPr marL="6065"/>
            <a:r>
              <a:rPr sz="1342" b="1">
                <a:solidFill>
                  <a:srgbClr val="9A7439"/>
                </a:solidFill>
                <a:latin typeface="Cambria"/>
                <a:cs typeface="Cambria"/>
              </a:rPr>
              <a:t>1099</a:t>
            </a:r>
            <a:r>
              <a:rPr sz="1342" b="1" spc="-27">
                <a:solidFill>
                  <a:srgbClr val="9A7439"/>
                </a:solidFill>
                <a:latin typeface="Cambria"/>
                <a:cs typeface="Cambria"/>
              </a:rPr>
              <a:t> </a:t>
            </a:r>
            <a:r>
              <a:rPr sz="1342" b="1" spc="-5">
                <a:solidFill>
                  <a:srgbClr val="9A7439"/>
                </a:solidFill>
                <a:latin typeface="Cambria"/>
                <a:cs typeface="Cambria"/>
              </a:rPr>
              <a:t>Series</a:t>
            </a:r>
            <a:endParaRPr sz="1342">
              <a:latin typeface="Cambria"/>
              <a:cs typeface="Cambria"/>
            </a:endParaRPr>
          </a:p>
          <a:p>
            <a:pPr marL="221219" indent="-215443">
              <a:spcBef>
                <a:spcPts val="343"/>
              </a:spcBef>
              <a:buClr>
                <a:srgbClr val="04C3AC"/>
              </a:buClr>
              <a:buFont typeface="Wingdings"/>
              <a:buChar char=""/>
              <a:tabLst>
                <a:tab pos="221219" algn="l"/>
              </a:tabLst>
            </a:pPr>
            <a:r>
              <a:rPr sz="1205" spc="-5">
                <a:solidFill>
                  <a:srgbClr val="9A7439"/>
                </a:solidFill>
                <a:latin typeface="Cambria"/>
                <a:cs typeface="Cambria"/>
              </a:rPr>
              <a:t>Xavier</a:t>
            </a:r>
            <a:r>
              <a:rPr sz="1205" spc="-39">
                <a:solidFill>
                  <a:srgbClr val="9A7439"/>
                </a:solidFill>
                <a:latin typeface="Cambria"/>
                <a:cs typeface="Cambria"/>
              </a:rPr>
              <a:t> </a:t>
            </a:r>
            <a:r>
              <a:rPr sz="1205">
                <a:solidFill>
                  <a:srgbClr val="9A7439"/>
                </a:solidFill>
                <a:latin typeface="Cambria"/>
                <a:cs typeface="Cambria"/>
              </a:rPr>
              <a:t>Prizes</a:t>
            </a:r>
            <a:r>
              <a:rPr sz="1205" spc="-43">
                <a:solidFill>
                  <a:srgbClr val="9A7439"/>
                </a:solidFill>
                <a:latin typeface="Cambria"/>
                <a:cs typeface="Cambria"/>
              </a:rPr>
              <a:t> </a:t>
            </a:r>
            <a:r>
              <a:rPr sz="1205">
                <a:solidFill>
                  <a:srgbClr val="9A7439"/>
                </a:solidFill>
                <a:latin typeface="Cambria"/>
                <a:cs typeface="Cambria"/>
              </a:rPr>
              <a:t>and</a:t>
            </a:r>
            <a:r>
              <a:rPr sz="1205" spc="-45">
                <a:solidFill>
                  <a:srgbClr val="9A7439"/>
                </a:solidFill>
                <a:latin typeface="Cambria"/>
                <a:cs typeface="Cambria"/>
              </a:rPr>
              <a:t> </a:t>
            </a:r>
            <a:r>
              <a:rPr sz="1205" spc="-5">
                <a:solidFill>
                  <a:srgbClr val="9A7439"/>
                </a:solidFill>
                <a:latin typeface="Cambria"/>
                <a:cs typeface="Cambria"/>
              </a:rPr>
              <a:t>Awards</a:t>
            </a:r>
            <a:endParaRPr sz="1205">
              <a:latin typeface="Cambria"/>
              <a:cs typeface="Cambria"/>
            </a:endParaRPr>
          </a:p>
          <a:p>
            <a:pPr marL="221219" indent="-215443">
              <a:spcBef>
                <a:spcPts val="525"/>
              </a:spcBef>
              <a:buClr>
                <a:srgbClr val="04C3AC"/>
              </a:buClr>
              <a:buFont typeface="Wingdings"/>
              <a:buChar char=""/>
              <a:tabLst>
                <a:tab pos="221219" algn="l"/>
              </a:tabLst>
            </a:pPr>
            <a:r>
              <a:rPr sz="1205" spc="-5">
                <a:solidFill>
                  <a:srgbClr val="9A7439"/>
                </a:solidFill>
                <a:latin typeface="Cambria"/>
                <a:cs typeface="Cambria"/>
              </a:rPr>
              <a:t>Rental</a:t>
            </a:r>
            <a:r>
              <a:rPr sz="1205" spc="-61">
                <a:solidFill>
                  <a:srgbClr val="9A7439"/>
                </a:solidFill>
                <a:latin typeface="Cambria"/>
                <a:cs typeface="Cambria"/>
              </a:rPr>
              <a:t> </a:t>
            </a:r>
            <a:r>
              <a:rPr sz="1205" spc="-5">
                <a:solidFill>
                  <a:srgbClr val="9A7439"/>
                </a:solidFill>
                <a:latin typeface="Cambria"/>
                <a:cs typeface="Cambria"/>
              </a:rPr>
              <a:t>income</a:t>
            </a:r>
            <a:endParaRPr sz="1205">
              <a:latin typeface="Cambria"/>
              <a:cs typeface="Cambria"/>
            </a:endParaRPr>
          </a:p>
          <a:p>
            <a:pPr marL="221219" indent="-215443">
              <a:spcBef>
                <a:spcPts val="521"/>
              </a:spcBef>
              <a:buClr>
                <a:srgbClr val="04C3AC"/>
              </a:buClr>
              <a:buFont typeface="Wingdings"/>
              <a:buChar char=""/>
              <a:tabLst>
                <a:tab pos="221219" algn="l"/>
              </a:tabLst>
            </a:pPr>
            <a:r>
              <a:rPr sz="1205" spc="-9">
                <a:solidFill>
                  <a:srgbClr val="9A7439"/>
                </a:solidFill>
                <a:latin typeface="Cambria"/>
                <a:cs typeface="Cambria"/>
              </a:rPr>
              <a:t>Investment</a:t>
            </a:r>
            <a:r>
              <a:rPr sz="1205" spc="-20">
                <a:solidFill>
                  <a:srgbClr val="9A7439"/>
                </a:solidFill>
                <a:latin typeface="Cambria"/>
                <a:cs typeface="Cambria"/>
              </a:rPr>
              <a:t> </a:t>
            </a:r>
            <a:r>
              <a:rPr sz="1205" spc="-5">
                <a:solidFill>
                  <a:srgbClr val="9A7439"/>
                </a:solidFill>
                <a:latin typeface="Cambria"/>
                <a:cs typeface="Cambria"/>
              </a:rPr>
              <a:t>Income</a:t>
            </a:r>
            <a:endParaRPr sz="1205">
              <a:latin typeface="Cambria"/>
              <a:cs typeface="Cambria"/>
            </a:endParaRPr>
          </a:p>
          <a:p>
            <a:pPr marL="221219" indent="-215443">
              <a:spcBef>
                <a:spcPts val="525"/>
              </a:spcBef>
              <a:buClr>
                <a:srgbClr val="04C3AC"/>
              </a:buClr>
              <a:buFont typeface="Wingdings"/>
              <a:buChar char=""/>
              <a:tabLst>
                <a:tab pos="221219" algn="l"/>
                <a:tab pos="2418394" algn="l"/>
              </a:tabLst>
            </a:pPr>
            <a:r>
              <a:rPr sz="1205" spc="-5">
                <a:solidFill>
                  <a:srgbClr val="9A7439"/>
                </a:solidFill>
                <a:latin typeface="Cambria"/>
                <a:cs typeface="Cambria"/>
              </a:rPr>
              <a:t>Independent</a:t>
            </a:r>
            <a:r>
              <a:rPr sz="1205" spc="-43">
                <a:solidFill>
                  <a:srgbClr val="9A7439"/>
                </a:solidFill>
                <a:latin typeface="Cambria"/>
                <a:cs typeface="Cambria"/>
              </a:rPr>
              <a:t> </a:t>
            </a:r>
            <a:r>
              <a:rPr sz="1205" spc="-9">
                <a:solidFill>
                  <a:srgbClr val="9A7439"/>
                </a:solidFill>
                <a:latin typeface="Cambria"/>
                <a:cs typeface="Cambria"/>
              </a:rPr>
              <a:t>Contractor</a:t>
            </a:r>
            <a:r>
              <a:rPr sz="1205" spc="-25">
                <a:solidFill>
                  <a:srgbClr val="9A7439"/>
                </a:solidFill>
                <a:latin typeface="Cambria"/>
                <a:cs typeface="Cambria"/>
              </a:rPr>
              <a:t> </a:t>
            </a:r>
            <a:r>
              <a:rPr sz="1205" spc="-5">
                <a:solidFill>
                  <a:srgbClr val="9A7439"/>
                </a:solidFill>
                <a:latin typeface="Cambria"/>
                <a:cs typeface="Cambria"/>
              </a:rPr>
              <a:t>Services</a:t>
            </a:r>
            <a:r>
              <a:rPr sz="1205">
                <a:solidFill>
                  <a:srgbClr val="9A7439"/>
                </a:solidFill>
                <a:latin typeface="Cambria"/>
                <a:cs typeface="Cambria"/>
              </a:rPr>
              <a:t>	and</a:t>
            </a:r>
            <a:r>
              <a:rPr sz="1205" spc="-59">
                <a:solidFill>
                  <a:srgbClr val="9A7439"/>
                </a:solidFill>
                <a:latin typeface="Cambria"/>
                <a:cs typeface="Cambria"/>
              </a:rPr>
              <a:t> </a:t>
            </a:r>
            <a:r>
              <a:rPr sz="1205" spc="-5">
                <a:solidFill>
                  <a:srgbClr val="9A7439"/>
                </a:solidFill>
                <a:latin typeface="Cambria"/>
                <a:cs typeface="Cambria"/>
              </a:rPr>
              <a:t>Commissions</a:t>
            </a:r>
            <a:endParaRPr sz="1205">
              <a:latin typeface="Cambria"/>
              <a:cs typeface="Cambria"/>
            </a:endParaRPr>
          </a:p>
        </p:txBody>
      </p:sp>
      <p:sp>
        <p:nvSpPr>
          <p:cNvPr id="6" name="object 6"/>
          <p:cNvSpPr/>
          <p:nvPr/>
        </p:nvSpPr>
        <p:spPr>
          <a:xfrm>
            <a:off x="6555492"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B45F07"/>
          </a:solidFill>
        </p:spPr>
        <p:txBody>
          <a:bodyPr wrap="square" lIns="0" tIns="0" rIns="0" bIns="0" rtlCol="0"/>
          <a:lstStyle/>
          <a:p>
            <a:endParaRPr/>
          </a:p>
        </p:txBody>
      </p:sp>
      <p:sp>
        <p:nvSpPr>
          <p:cNvPr id="7" name="object 7"/>
          <p:cNvSpPr/>
          <p:nvPr/>
        </p:nvSpPr>
        <p:spPr>
          <a:xfrm>
            <a:off x="6861438"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8" name="object 8"/>
          <p:cNvSpPr/>
          <p:nvPr/>
        </p:nvSpPr>
        <p:spPr>
          <a:xfrm>
            <a:off x="7177123"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13425D"/>
          </a:solidFill>
        </p:spPr>
        <p:txBody>
          <a:bodyPr wrap="square" lIns="0" tIns="0" rIns="0" bIns="0" rtlCol="0"/>
          <a:lstStyle/>
          <a:p>
            <a:endParaRPr/>
          </a:p>
        </p:txBody>
      </p:sp>
      <p:sp>
        <p:nvSpPr>
          <p:cNvPr id="9" name="object 9"/>
          <p:cNvSpPr/>
          <p:nvPr/>
        </p:nvSpPr>
        <p:spPr>
          <a:xfrm>
            <a:off x="7483069"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3A6330"/>
          </a:solidFill>
        </p:spPr>
        <p:txBody>
          <a:bodyPr wrap="square" lIns="0" tIns="0" rIns="0" bIns="0" rtlCol="0"/>
          <a:lstStyle/>
          <a:p>
            <a:endParaRPr/>
          </a:p>
        </p:txBody>
      </p:sp>
      <p:sp>
        <p:nvSpPr>
          <p:cNvPr id="10" name="object 10"/>
          <p:cNvSpPr/>
          <p:nvPr/>
        </p:nvSpPr>
        <p:spPr>
          <a:xfrm>
            <a:off x="7789015"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47365A"/>
          </a:solidFill>
        </p:spPr>
        <p:txBody>
          <a:bodyPr wrap="square" lIns="0" tIns="0" rIns="0" bIns="0" rtlCol="0"/>
          <a:lstStyle/>
          <a:p>
            <a:endParaRPr/>
          </a:p>
        </p:txBody>
      </p:sp>
      <p:sp>
        <p:nvSpPr>
          <p:cNvPr id="11" name="object 11"/>
          <p:cNvSpPr/>
          <p:nvPr/>
        </p:nvSpPr>
        <p:spPr>
          <a:xfrm>
            <a:off x="8091523"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9A7439"/>
          </a:solidFill>
        </p:spPr>
        <p:txBody>
          <a:bodyPr wrap="square" lIns="0" tIns="0" rIns="0" bIns="0" rtlCol="0"/>
          <a:lstStyle/>
          <a:p>
            <a:endParaRPr/>
          </a:p>
        </p:txBody>
      </p:sp>
      <p:sp>
        <p:nvSpPr>
          <p:cNvPr id="12" name="object 12"/>
          <p:cNvSpPr txBox="1">
            <a:spLocks noGrp="1"/>
          </p:cNvSpPr>
          <p:nvPr>
            <p:ph type="title"/>
          </p:nvPr>
        </p:nvSpPr>
        <p:spPr>
          <a:xfrm>
            <a:off x="5627077" y="961436"/>
            <a:ext cx="2146522"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5">
                <a:solidFill>
                  <a:schemeClr val="accent4"/>
                </a:solidFill>
              </a:rPr>
              <a:t>INCOME</a:t>
            </a:r>
            <a:endParaRPr sz="3593">
              <a:solidFill>
                <a:schemeClr val="accent4"/>
              </a:solidFill>
            </a:endParaRPr>
          </a:p>
        </p:txBody>
      </p:sp>
      <p:sp>
        <p:nvSpPr>
          <p:cNvPr id="13" name="object 13"/>
          <p:cNvSpPr txBox="1"/>
          <p:nvPr/>
        </p:nvSpPr>
        <p:spPr>
          <a:xfrm>
            <a:off x="5627077" y="1401712"/>
            <a:ext cx="2887321" cy="560782"/>
          </a:xfrm>
          <a:prstGeom prst="rect">
            <a:avLst/>
          </a:prstGeom>
        </p:spPr>
        <p:txBody>
          <a:bodyPr vert="horz" wrap="square" lIns="0" tIns="7798" rIns="0" bIns="0" rtlCol="0">
            <a:spAutoFit/>
          </a:bodyPr>
          <a:lstStyle/>
          <a:p>
            <a:pPr marL="5776">
              <a:spcBef>
                <a:spcPts val="61"/>
              </a:spcBef>
            </a:pPr>
            <a:r>
              <a:rPr sz="3593" b="1" spc="-5">
                <a:solidFill>
                  <a:schemeClr val="accent4"/>
                </a:solidFill>
                <a:latin typeface="Segoe UI"/>
                <a:cs typeface="Segoe UI"/>
              </a:rPr>
              <a:t>DOCUMENTS</a:t>
            </a:r>
            <a:endParaRPr sz="3593">
              <a:solidFill>
                <a:schemeClr val="accent4"/>
              </a:solidFill>
              <a:latin typeface="Segoe UI"/>
              <a:cs typeface="Segoe UI"/>
            </a:endParaRPr>
          </a:p>
        </p:txBody>
      </p:sp>
      <p:sp>
        <p:nvSpPr>
          <p:cNvPr id="14" name="object 14"/>
          <p:cNvSpPr/>
          <p:nvPr/>
        </p:nvSpPr>
        <p:spPr>
          <a:xfrm>
            <a:off x="143806" y="2053007"/>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sp>
        <p:nvSpPr>
          <p:cNvPr id="15" name="object 15"/>
          <p:cNvSpPr/>
          <p:nvPr/>
        </p:nvSpPr>
        <p:spPr>
          <a:xfrm>
            <a:off x="143806" y="3084285"/>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sp>
        <p:nvSpPr>
          <p:cNvPr id="16" name="object 16"/>
          <p:cNvSpPr/>
          <p:nvPr/>
        </p:nvSpPr>
        <p:spPr>
          <a:xfrm>
            <a:off x="143806" y="4573909"/>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pic>
        <p:nvPicPr>
          <p:cNvPr id="17" name="object 17"/>
          <p:cNvPicPr/>
          <p:nvPr/>
        </p:nvPicPr>
        <p:blipFill>
          <a:blip r:embed="rId3" cstate="print"/>
          <a:stretch>
            <a:fillRect/>
          </a:stretch>
        </p:blipFill>
        <p:spPr>
          <a:xfrm>
            <a:off x="4299284" y="2511353"/>
            <a:ext cx="3666767" cy="25174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7655" y="1277114"/>
            <a:ext cx="4697347" cy="790436"/>
          </a:xfrm>
          <a:prstGeom prst="rect">
            <a:avLst/>
          </a:prstGeom>
        </p:spPr>
        <p:txBody>
          <a:bodyPr vert="horz" wrap="square" lIns="0" tIns="5488" rIns="0" bIns="0" rtlCol="0">
            <a:spAutoFit/>
          </a:bodyPr>
          <a:lstStyle/>
          <a:p>
            <a:pPr marL="65846" marR="2310">
              <a:lnSpc>
                <a:spcPct val="100400"/>
              </a:lnSpc>
              <a:spcBef>
                <a:spcPts val="43"/>
              </a:spcBef>
            </a:pPr>
            <a:r>
              <a:rPr sz="1796">
                <a:solidFill>
                  <a:srgbClr val="9A7439"/>
                </a:solidFill>
                <a:latin typeface="Cambria"/>
                <a:cs typeface="Cambria"/>
              </a:rPr>
              <a:t>Income</a:t>
            </a:r>
            <a:r>
              <a:rPr sz="1796" spc="-70">
                <a:solidFill>
                  <a:srgbClr val="9A7439"/>
                </a:solidFill>
                <a:latin typeface="Cambria"/>
                <a:cs typeface="Cambria"/>
              </a:rPr>
              <a:t> </a:t>
            </a:r>
            <a:r>
              <a:rPr sz="1796">
                <a:solidFill>
                  <a:srgbClr val="9A7439"/>
                </a:solidFill>
                <a:latin typeface="Cambria"/>
                <a:cs typeface="Cambria"/>
              </a:rPr>
              <a:t>documents</a:t>
            </a:r>
            <a:r>
              <a:rPr sz="1796" spc="-73">
                <a:solidFill>
                  <a:srgbClr val="9A7439"/>
                </a:solidFill>
                <a:latin typeface="Cambria"/>
                <a:cs typeface="Cambria"/>
              </a:rPr>
              <a:t> </a:t>
            </a:r>
            <a:r>
              <a:rPr sz="1796">
                <a:solidFill>
                  <a:srgbClr val="9A7439"/>
                </a:solidFill>
                <a:latin typeface="Cambria"/>
                <a:cs typeface="Cambria"/>
              </a:rPr>
              <a:t>nonresidents</a:t>
            </a:r>
            <a:r>
              <a:rPr sz="1796" spc="-75">
                <a:solidFill>
                  <a:srgbClr val="9A7439"/>
                </a:solidFill>
                <a:latin typeface="Cambria"/>
                <a:cs typeface="Cambria"/>
              </a:rPr>
              <a:t> </a:t>
            </a:r>
            <a:r>
              <a:rPr sz="1796">
                <a:solidFill>
                  <a:srgbClr val="9A7439"/>
                </a:solidFill>
                <a:latin typeface="Cambria"/>
                <a:cs typeface="Cambria"/>
              </a:rPr>
              <a:t>may</a:t>
            </a:r>
            <a:r>
              <a:rPr sz="1796" spc="-36">
                <a:solidFill>
                  <a:srgbClr val="9A7439"/>
                </a:solidFill>
                <a:latin typeface="Cambria"/>
                <a:cs typeface="Cambria"/>
              </a:rPr>
              <a:t> </a:t>
            </a:r>
            <a:r>
              <a:rPr sz="1796" spc="-11">
                <a:solidFill>
                  <a:srgbClr val="9A7439"/>
                </a:solidFill>
                <a:latin typeface="Cambria"/>
                <a:cs typeface="Cambria"/>
              </a:rPr>
              <a:t>receive</a:t>
            </a:r>
            <a:r>
              <a:rPr sz="1796" spc="-30">
                <a:solidFill>
                  <a:srgbClr val="9A7439"/>
                </a:solidFill>
                <a:latin typeface="Cambria"/>
                <a:cs typeface="Cambria"/>
              </a:rPr>
              <a:t> </a:t>
            </a:r>
            <a:r>
              <a:rPr sz="1796" spc="-11">
                <a:solidFill>
                  <a:srgbClr val="9A7439"/>
                </a:solidFill>
                <a:latin typeface="Cambria"/>
                <a:cs typeface="Cambria"/>
              </a:rPr>
              <a:t>at </a:t>
            </a:r>
            <a:r>
              <a:rPr sz="1796">
                <a:solidFill>
                  <a:srgbClr val="9A7439"/>
                </a:solidFill>
                <a:latin typeface="Cambria"/>
                <a:cs typeface="Cambria"/>
              </a:rPr>
              <a:t>the</a:t>
            </a:r>
            <a:r>
              <a:rPr sz="1796" spc="-11">
                <a:solidFill>
                  <a:srgbClr val="9A7439"/>
                </a:solidFill>
                <a:latin typeface="Cambria"/>
                <a:cs typeface="Cambria"/>
              </a:rPr>
              <a:t> </a:t>
            </a:r>
            <a:r>
              <a:rPr sz="1796">
                <a:solidFill>
                  <a:srgbClr val="9A7439"/>
                </a:solidFill>
                <a:latin typeface="Cambria"/>
                <a:cs typeface="Cambria"/>
              </a:rPr>
              <a:t>end</a:t>
            </a:r>
            <a:r>
              <a:rPr sz="1796" spc="-16">
                <a:solidFill>
                  <a:srgbClr val="9A7439"/>
                </a:solidFill>
                <a:latin typeface="Cambria"/>
                <a:cs typeface="Cambria"/>
              </a:rPr>
              <a:t> </a:t>
            </a:r>
            <a:r>
              <a:rPr sz="1796">
                <a:solidFill>
                  <a:srgbClr val="9A7439"/>
                </a:solidFill>
                <a:latin typeface="Cambria"/>
                <a:cs typeface="Cambria"/>
              </a:rPr>
              <a:t>of</a:t>
            </a:r>
            <a:r>
              <a:rPr sz="1796" spc="-7">
                <a:solidFill>
                  <a:srgbClr val="9A7439"/>
                </a:solidFill>
                <a:latin typeface="Cambria"/>
                <a:cs typeface="Cambria"/>
              </a:rPr>
              <a:t> </a:t>
            </a:r>
            <a:r>
              <a:rPr sz="1796">
                <a:solidFill>
                  <a:srgbClr val="9A7439"/>
                </a:solidFill>
                <a:latin typeface="Cambria"/>
                <a:cs typeface="Cambria"/>
              </a:rPr>
              <a:t>the</a:t>
            </a:r>
            <a:r>
              <a:rPr sz="1796" spc="-18">
                <a:solidFill>
                  <a:srgbClr val="9A7439"/>
                </a:solidFill>
                <a:latin typeface="Cambria"/>
                <a:cs typeface="Cambria"/>
              </a:rPr>
              <a:t> </a:t>
            </a:r>
            <a:r>
              <a:rPr sz="1796">
                <a:solidFill>
                  <a:srgbClr val="9A7439"/>
                </a:solidFill>
                <a:latin typeface="Cambria"/>
                <a:cs typeface="Cambria"/>
              </a:rPr>
              <a:t>tax</a:t>
            </a:r>
            <a:r>
              <a:rPr sz="1796" spc="-2">
                <a:solidFill>
                  <a:srgbClr val="9A7439"/>
                </a:solidFill>
                <a:latin typeface="Cambria"/>
                <a:cs typeface="Cambria"/>
              </a:rPr>
              <a:t> </a:t>
            </a:r>
            <a:r>
              <a:rPr sz="1796" spc="-9">
                <a:solidFill>
                  <a:srgbClr val="9A7439"/>
                </a:solidFill>
                <a:latin typeface="Cambria"/>
                <a:cs typeface="Cambria"/>
              </a:rPr>
              <a:t>year</a:t>
            </a:r>
            <a:endParaRPr sz="1796">
              <a:latin typeface="Cambria"/>
              <a:cs typeface="Cambria"/>
            </a:endParaRPr>
          </a:p>
          <a:p>
            <a:pPr marL="5776">
              <a:spcBef>
                <a:spcPts val="177"/>
              </a:spcBef>
            </a:pPr>
            <a:r>
              <a:rPr sz="1342" b="1" spc="-11">
                <a:solidFill>
                  <a:srgbClr val="04C3AC"/>
                </a:solidFill>
                <a:latin typeface="Cambria"/>
                <a:cs typeface="Cambria"/>
              </a:rPr>
              <a:t>W2</a:t>
            </a:r>
            <a:endParaRPr sz="1342">
              <a:latin typeface="Cambria"/>
              <a:cs typeface="Cambria"/>
            </a:endParaRPr>
          </a:p>
        </p:txBody>
      </p:sp>
      <p:sp>
        <p:nvSpPr>
          <p:cNvPr id="5" name="object 5"/>
          <p:cNvSpPr txBox="1"/>
          <p:nvPr/>
        </p:nvSpPr>
        <p:spPr>
          <a:xfrm>
            <a:off x="147082" y="2260935"/>
            <a:ext cx="4303399" cy="3285029"/>
          </a:xfrm>
          <a:prstGeom prst="rect">
            <a:avLst/>
          </a:prstGeom>
        </p:spPr>
        <p:txBody>
          <a:bodyPr vert="horz" wrap="square" lIns="0" tIns="5488" rIns="0" bIns="0" rtlCol="0">
            <a:spAutoFit/>
          </a:bodyPr>
          <a:lstStyle/>
          <a:p>
            <a:pPr marL="221219" marR="2310" indent="-215732">
              <a:spcBef>
                <a:spcPts val="43"/>
              </a:spcBef>
              <a:buFont typeface="Wingdings"/>
              <a:buChar char=""/>
              <a:tabLst>
                <a:tab pos="221219" algn="l"/>
              </a:tabLst>
            </a:pPr>
            <a:r>
              <a:rPr sz="1205" b="1" spc="-5">
                <a:solidFill>
                  <a:srgbClr val="9A7439"/>
                </a:solidFill>
                <a:latin typeface="Cambria"/>
                <a:cs typeface="Cambria"/>
              </a:rPr>
              <a:t>Outlines</a:t>
            </a:r>
            <a:r>
              <a:rPr sz="1205" b="1" spc="-55">
                <a:solidFill>
                  <a:srgbClr val="9A7439"/>
                </a:solidFill>
                <a:latin typeface="Cambria"/>
                <a:cs typeface="Cambria"/>
              </a:rPr>
              <a:t> </a:t>
            </a:r>
            <a:r>
              <a:rPr sz="1205" b="1" spc="-14">
                <a:solidFill>
                  <a:srgbClr val="9A7439"/>
                </a:solidFill>
                <a:latin typeface="Cambria"/>
                <a:cs typeface="Cambria"/>
              </a:rPr>
              <a:t>Wages,</a:t>
            </a:r>
            <a:r>
              <a:rPr sz="1205" b="1" spc="-52">
                <a:solidFill>
                  <a:srgbClr val="9A7439"/>
                </a:solidFill>
                <a:latin typeface="Cambria"/>
                <a:cs typeface="Cambria"/>
              </a:rPr>
              <a:t> </a:t>
            </a:r>
            <a:r>
              <a:rPr sz="1205" b="1" spc="-14">
                <a:solidFill>
                  <a:srgbClr val="9A7439"/>
                </a:solidFill>
                <a:latin typeface="Cambria"/>
                <a:cs typeface="Cambria"/>
              </a:rPr>
              <a:t>Salary,</a:t>
            </a:r>
            <a:r>
              <a:rPr sz="1205" b="1" spc="-32">
                <a:solidFill>
                  <a:srgbClr val="9A7439"/>
                </a:solidFill>
                <a:latin typeface="Cambria"/>
                <a:cs typeface="Cambria"/>
              </a:rPr>
              <a:t> </a:t>
            </a:r>
            <a:r>
              <a:rPr sz="1205" b="1" spc="-9">
                <a:solidFill>
                  <a:srgbClr val="9A7439"/>
                </a:solidFill>
                <a:latin typeface="Cambria"/>
                <a:cs typeface="Cambria"/>
              </a:rPr>
              <a:t>Compensation</a:t>
            </a:r>
            <a:r>
              <a:rPr sz="1205" b="1" spc="-39">
                <a:solidFill>
                  <a:srgbClr val="9A7439"/>
                </a:solidFill>
                <a:latin typeface="Cambria"/>
                <a:cs typeface="Cambria"/>
              </a:rPr>
              <a:t> </a:t>
            </a:r>
            <a:r>
              <a:rPr sz="1205" b="1" spc="-5">
                <a:solidFill>
                  <a:srgbClr val="9A7439"/>
                </a:solidFill>
                <a:latin typeface="Cambria"/>
                <a:cs typeface="Cambria"/>
              </a:rPr>
              <a:t>from</a:t>
            </a:r>
            <a:r>
              <a:rPr sz="1205" b="1" spc="-36">
                <a:solidFill>
                  <a:srgbClr val="9A7439"/>
                </a:solidFill>
                <a:latin typeface="Cambria"/>
                <a:cs typeface="Cambria"/>
              </a:rPr>
              <a:t> </a:t>
            </a:r>
            <a:r>
              <a:rPr sz="1205" b="1">
                <a:solidFill>
                  <a:srgbClr val="9A7439"/>
                </a:solidFill>
                <a:latin typeface="Cambria"/>
                <a:cs typeface="Cambria"/>
              </a:rPr>
              <a:t>the</a:t>
            </a:r>
            <a:r>
              <a:rPr sz="1205" b="1" spc="-27">
                <a:solidFill>
                  <a:srgbClr val="9A7439"/>
                </a:solidFill>
                <a:latin typeface="Cambria"/>
                <a:cs typeface="Cambria"/>
              </a:rPr>
              <a:t> </a:t>
            </a:r>
            <a:r>
              <a:rPr sz="1205" b="1" spc="-5">
                <a:solidFill>
                  <a:srgbClr val="9A7439"/>
                </a:solidFill>
                <a:latin typeface="Cambria"/>
                <a:cs typeface="Cambria"/>
              </a:rPr>
              <a:t>entire</a:t>
            </a:r>
            <a:r>
              <a:rPr sz="1205" b="1" spc="-39">
                <a:solidFill>
                  <a:srgbClr val="9A7439"/>
                </a:solidFill>
                <a:latin typeface="Cambria"/>
                <a:cs typeface="Cambria"/>
              </a:rPr>
              <a:t> </a:t>
            </a:r>
            <a:r>
              <a:rPr sz="1205" b="1" spc="-9">
                <a:solidFill>
                  <a:srgbClr val="9A7439"/>
                </a:solidFill>
                <a:latin typeface="Cambria"/>
                <a:cs typeface="Cambria"/>
              </a:rPr>
              <a:t>year </a:t>
            </a:r>
            <a:r>
              <a:rPr sz="1205" b="1" spc="-14">
                <a:solidFill>
                  <a:srgbClr val="9A7439"/>
                </a:solidFill>
                <a:latin typeface="Cambria"/>
                <a:cs typeface="Cambria"/>
              </a:rPr>
              <a:t>(Employment</a:t>
            </a:r>
            <a:r>
              <a:rPr sz="1205" b="1" spc="-39">
                <a:solidFill>
                  <a:srgbClr val="9A7439"/>
                </a:solidFill>
                <a:latin typeface="Cambria"/>
                <a:cs typeface="Cambria"/>
              </a:rPr>
              <a:t> </a:t>
            </a:r>
            <a:r>
              <a:rPr sz="1205" b="1" spc="-5">
                <a:solidFill>
                  <a:srgbClr val="9A7439"/>
                </a:solidFill>
                <a:latin typeface="Cambria"/>
                <a:cs typeface="Cambria"/>
              </a:rPr>
              <a:t>Earnings)</a:t>
            </a:r>
            <a:endParaRPr sz="1205">
              <a:solidFill>
                <a:srgbClr val="9A7439"/>
              </a:solidFill>
              <a:latin typeface="Cambria"/>
              <a:cs typeface="Cambria"/>
            </a:endParaRPr>
          </a:p>
          <a:p>
            <a:pPr>
              <a:spcBef>
                <a:spcPts val="575"/>
              </a:spcBef>
              <a:buClr>
                <a:srgbClr val="04C3AC"/>
              </a:buClr>
              <a:buFont typeface="Wingdings"/>
              <a:buChar char=""/>
            </a:pPr>
            <a:endParaRPr sz="1205">
              <a:latin typeface="Cambria"/>
              <a:cs typeface="Cambria"/>
            </a:endParaRPr>
          </a:p>
          <a:p>
            <a:pPr marL="6065"/>
            <a:r>
              <a:rPr sz="1342" b="1" spc="-14">
                <a:solidFill>
                  <a:srgbClr val="9A7439"/>
                </a:solidFill>
                <a:latin typeface="Cambria"/>
                <a:cs typeface="Cambria"/>
              </a:rPr>
              <a:t>1042-</a:t>
            </a:r>
            <a:r>
              <a:rPr sz="1342" b="1" spc="-23">
                <a:solidFill>
                  <a:srgbClr val="9A7439"/>
                </a:solidFill>
                <a:latin typeface="Cambria"/>
                <a:cs typeface="Cambria"/>
              </a:rPr>
              <a:t>S</a:t>
            </a:r>
            <a:endParaRPr sz="1342">
              <a:latin typeface="Cambria"/>
              <a:cs typeface="Cambria"/>
            </a:endParaRPr>
          </a:p>
          <a:p>
            <a:pPr marL="221219" indent="-215443">
              <a:spcBef>
                <a:spcPts val="346"/>
              </a:spcBef>
              <a:buClr>
                <a:srgbClr val="04C3AC"/>
              </a:buClr>
              <a:buFont typeface="Wingdings"/>
              <a:buChar char=""/>
              <a:tabLst>
                <a:tab pos="221219" algn="l"/>
              </a:tabLst>
            </a:pPr>
            <a:r>
              <a:rPr sz="1205" b="1" spc="-14">
                <a:solidFill>
                  <a:schemeClr val="accent4"/>
                </a:solidFill>
                <a:latin typeface="Cambria"/>
                <a:cs typeface="Cambria"/>
              </a:rPr>
              <a:t>Fellowship</a:t>
            </a:r>
            <a:r>
              <a:rPr sz="1205" b="1" spc="-39">
                <a:solidFill>
                  <a:schemeClr val="accent4"/>
                </a:solidFill>
                <a:latin typeface="Cambria"/>
                <a:cs typeface="Cambria"/>
              </a:rPr>
              <a:t> </a:t>
            </a:r>
            <a:r>
              <a:rPr sz="1205" b="1">
                <a:solidFill>
                  <a:schemeClr val="accent4"/>
                </a:solidFill>
                <a:latin typeface="Cambria"/>
                <a:cs typeface="Cambria"/>
              </a:rPr>
              <a:t>/</a:t>
            </a:r>
            <a:r>
              <a:rPr sz="1205" b="1" spc="-9">
                <a:solidFill>
                  <a:schemeClr val="accent4"/>
                </a:solidFill>
                <a:latin typeface="Cambria"/>
                <a:cs typeface="Cambria"/>
              </a:rPr>
              <a:t> </a:t>
            </a:r>
            <a:r>
              <a:rPr sz="1205" b="1" spc="-20">
                <a:solidFill>
                  <a:schemeClr val="accent4"/>
                </a:solidFill>
                <a:latin typeface="Cambria"/>
                <a:cs typeface="Cambria"/>
              </a:rPr>
              <a:t>Taxable</a:t>
            </a:r>
            <a:r>
              <a:rPr sz="1205" b="1" spc="-30">
                <a:solidFill>
                  <a:schemeClr val="accent4"/>
                </a:solidFill>
                <a:latin typeface="Cambria"/>
                <a:cs typeface="Cambria"/>
              </a:rPr>
              <a:t> </a:t>
            </a:r>
            <a:r>
              <a:rPr sz="1205" b="1" spc="-9">
                <a:solidFill>
                  <a:schemeClr val="accent4"/>
                </a:solidFill>
                <a:latin typeface="Cambria"/>
                <a:cs typeface="Cambria"/>
              </a:rPr>
              <a:t>Scholarships</a:t>
            </a:r>
            <a:r>
              <a:rPr sz="1205" b="1" spc="-34">
                <a:solidFill>
                  <a:schemeClr val="accent4"/>
                </a:solidFill>
                <a:latin typeface="Cambria"/>
                <a:cs typeface="Cambria"/>
              </a:rPr>
              <a:t> </a:t>
            </a:r>
            <a:r>
              <a:rPr sz="1205" b="1">
                <a:solidFill>
                  <a:schemeClr val="accent4"/>
                </a:solidFill>
                <a:latin typeface="Cambria"/>
                <a:cs typeface="Cambria"/>
              </a:rPr>
              <a:t>/ </a:t>
            </a:r>
            <a:r>
              <a:rPr sz="1205" b="1" spc="-18">
                <a:solidFill>
                  <a:schemeClr val="accent4"/>
                </a:solidFill>
                <a:latin typeface="Cambria"/>
                <a:cs typeface="Cambria"/>
              </a:rPr>
              <a:t>Non-</a:t>
            </a:r>
            <a:r>
              <a:rPr sz="1205" b="1" spc="-5">
                <a:solidFill>
                  <a:schemeClr val="accent4"/>
                </a:solidFill>
                <a:latin typeface="Cambria"/>
                <a:cs typeface="Cambria"/>
              </a:rPr>
              <a:t>Degree</a:t>
            </a:r>
            <a:r>
              <a:rPr sz="1205" b="1" spc="-43">
                <a:solidFill>
                  <a:schemeClr val="accent4"/>
                </a:solidFill>
                <a:latin typeface="Cambria"/>
                <a:cs typeface="Cambria"/>
              </a:rPr>
              <a:t> </a:t>
            </a:r>
            <a:r>
              <a:rPr sz="1205" b="1" spc="-11">
                <a:solidFill>
                  <a:schemeClr val="accent4"/>
                </a:solidFill>
                <a:latin typeface="Cambria"/>
                <a:cs typeface="Cambria"/>
              </a:rPr>
              <a:t>Aid</a:t>
            </a:r>
            <a:endParaRPr sz="1205" b="1">
              <a:solidFill>
                <a:schemeClr val="accent4"/>
              </a:solidFill>
              <a:latin typeface="Cambria"/>
              <a:cs typeface="Cambria"/>
            </a:endParaRPr>
          </a:p>
          <a:p>
            <a:pPr marL="221219" indent="-215443">
              <a:spcBef>
                <a:spcPts val="521"/>
              </a:spcBef>
              <a:buClr>
                <a:srgbClr val="04C3AC"/>
              </a:buClr>
              <a:buFont typeface="Wingdings"/>
              <a:buChar char=""/>
              <a:tabLst>
                <a:tab pos="221219" algn="l"/>
              </a:tabLst>
            </a:pPr>
            <a:r>
              <a:rPr sz="1205" b="1">
                <a:solidFill>
                  <a:schemeClr val="accent4"/>
                </a:solidFill>
                <a:latin typeface="Cambria"/>
                <a:cs typeface="Cambria"/>
              </a:rPr>
              <a:t>Income</a:t>
            </a:r>
            <a:r>
              <a:rPr sz="1205" b="1" spc="-57">
                <a:solidFill>
                  <a:schemeClr val="accent4"/>
                </a:solidFill>
                <a:latin typeface="Cambria"/>
                <a:cs typeface="Cambria"/>
              </a:rPr>
              <a:t> </a:t>
            </a:r>
            <a:r>
              <a:rPr sz="1205" b="1" spc="-5">
                <a:solidFill>
                  <a:schemeClr val="accent4"/>
                </a:solidFill>
                <a:latin typeface="Cambria"/>
                <a:cs typeface="Cambria"/>
              </a:rPr>
              <a:t>exempt</a:t>
            </a:r>
            <a:r>
              <a:rPr sz="1205" b="1" spc="-39">
                <a:solidFill>
                  <a:schemeClr val="accent4"/>
                </a:solidFill>
                <a:latin typeface="Cambria"/>
                <a:cs typeface="Cambria"/>
              </a:rPr>
              <a:t> </a:t>
            </a:r>
            <a:r>
              <a:rPr sz="1205" b="1">
                <a:solidFill>
                  <a:schemeClr val="accent4"/>
                </a:solidFill>
                <a:latin typeface="Cambria"/>
                <a:cs typeface="Cambria"/>
              </a:rPr>
              <a:t>by</a:t>
            </a:r>
            <a:r>
              <a:rPr sz="1205" b="1" spc="-27">
                <a:solidFill>
                  <a:schemeClr val="accent4"/>
                </a:solidFill>
                <a:latin typeface="Cambria"/>
                <a:cs typeface="Cambria"/>
              </a:rPr>
              <a:t> </a:t>
            </a:r>
            <a:r>
              <a:rPr sz="1205" b="1">
                <a:solidFill>
                  <a:schemeClr val="accent4"/>
                </a:solidFill>
                <a:latin typeface="Cambria"/>
                <a:cs typeface="Cambria"/>
              </a:rPr>
              <a:t>a</a:t>
            </a:r>
            <a:r>
              <a:rPr sz="1205" b="1" spc="-27">
                <a:solidFill>
                  <a:schemeClr val="accent4"/>
                </a:solidFill>
                <a:latin typeface="Cambria"/>
                <a:cs typeface="Cambria"/>
              </a:rPr>
              <a:t> </a:t>
            </a:r>
            <a:r>
              <a:rPr sz="1205" b="1">
                <a:solidFill>
                  <a:schemeClr val="accent4"/>
                </a:solidFill>
                <a:latin typeface="Cambria"/>
                <a:cs typeface="Cambria"/>
              </a:rPr>
              <a:t>tax</a:t>
            </a:r>
            <a:r>
              <a:rPr sz="1205" b="1" spc="-23">
                <a:solidFill>
                  <a:schemeClr val="accent4"/>
                </a:solidFill>
                <a:latin typeface="Cambria"/>
                <a:cs typeface="Cambria"/>
              </a:rPr>
              <a:t> </a:t>
            </a:r>
            <a:r>
              <a:rPr sz="1205" b="1" spc="-5">
                <a:solidFill>
                  <a:schemeClr val="accent4"/>
                </a:solidFill>
                <a:latin typeface="Cambria"/>
                <a:cs typeface="Cambria"/>
              </a:rPr>
              <a:t>treaty</a:t>
            </a:r>
            <a:endParaRPr sz="1205" b="1">
              <a:solidFill>
                <a:schemeClr val="accent4"/>
              </a:solidFill>
              <a:latin typeface="Cambria"/>
              <a:cs typeface="Cambria"/>
            </a:endParaRPr>
          </a:p>
          <a:p>
            <a:pPr marL="221219" indent="-215443">
              <a:spcBef>
                <a:spcPts val="523"/>
              </a:spcBef>
              <a:buClr>
                <a:srgbClr val="04C3AC"/>
              </a:buClr>
              <a:buFont typeface="Wingdings"/>
              <a:buChar char=""/>
              <a:tabLst>
                <a:tab pos="221219" algn="l"/>
              </a:tabLst>
            </a:pPr>
            <a:r>
              <a:rPr sz="1205" b="1" spc="-14">
                <a:solidFill>
                  <a:schemeClr val="accent4"/>
                </a:solidFill>
                <a:latin typeface="Cambria"/>
                <a:cs typeface="Cambria"/>
              </a:rPr>
              <a:t>Royalty</a:t>
            </a:r>
            <a:r>
              <a:rPr sz="1205" b="1" spc="-48">
                <a:solidFill>
                  <a:schemeClr val="accent4"/>
                </a:solidFill>
                <a:latin typeface="Cambria"/>
                <a:cs typeface="Cambria"/>
              </a:rPr>
              <a:t> </a:t>
            </a:r>
            <a:r>
              <a:rPr sz="1205" b="1" spc="-5">
                <a:solidFill>
                  <a:schemeClr val="accent4"/>
                </a:solidFill>
                <a:latin typeface="Cambria"/>
                <a:cs typeface="Cambria"/>
              </a:rPr>
              <a:t>Payments</a:t>
            </a:r>
            <a:endParaRPr sz="1205" b="1">
              <a:solidFill>
                <a:schemeClr val="accent4"/>
              </a:solidFill>
              <a:latin typeface="Cambria"/>
              <a:cs typeface="Cambria"/>
            </a:endParaRPr>
          </a:p>
          <a:p>
            <a:pPr marL="221219" indent="-215443">
              <a:spcBef>
                <a:spcPts val="525"/>
              </a:spcBef>
              <a:buClr>
                <a:srgbClr val="04C3AC"/>
              </a:buClr>
              <a:buFont typeface="Wingdings"/>
              <a:buChar char=""/>
              <a:tabLst>
                <a:tab pos="221219" algn="l"/>
              </a:tabLst>
            </a:pPr>
            <a:r>
              <a:rPr sz="1205" b="1" spc="-16">
                <a:solidFill>
                  <a:schemeClr val="accent4"/>
                </a:solidFill>
                <a:latin typeface="Cambria"/>
                <a:cs typeface="Cambria"/>
              </a:rPr>
              <a:t>Prize/Award/Miscellaneous</a:t>
            </a:r>
            <a:r>
              <a:rPr sz="1205" b="1" spc="11">
                <a:solidFill>
                  <a:schemeClr val="accent4"/>
                </a:solidFill>
                <a:latin typeface="Cambria"/>
                <a:cs typeface="Cambria"/>
              </a:rPr>
              <a:t> </a:t>
            </a:r>
            <a:r>
              <a:rPr sz="1205" b="1">
                <a:solidFill>
                  <a:schemeClr val="accent4"/>
                </a:solidFill>
                <a:latin typeface="Cambria"/>
                <a:cs typeface="Cambria"/>
              </a:rPr>
              <a:t>foreign</a:t>
            </a:r>
            <a:r>
              <a:rPr sz="1205" b="1" spc="9">
                <a:solidFill>
                  <a:schemeClr val="accent4"/>
                </a:solidFill>
                <a:latin typeface="Cambria"/>
                <a:cs typeface="Cambria"/>
              </a:rPr>
              <a:t> </a:t>
            </a:r>
            <a:r>
              <a:rPr sz="1205" b="1" spc="-5">
                <a:solidFill>
                  <a:schemeClr val="accent4"/>
                </a:solidFill>
                <a:latin typeface="Cambria"/>
                <a:cs typeface="Cambria"/>
              </a:rPr>
              <a:t>payments</a:t>
            </a:r>
            <a:endParaRPr sz="1205" b="1">
              <a:solidFill>
                <a:schemeClr val="accent4"/>
              </a:solidFill>
              <a:latin typeface="Cambria"/>
              <a:cs typeface="Cambria"/>
            </a:endParaRPr>
          </a:p>
          <a:p>
            <a:pPr>
              <a:spcBef>
                <a:spcPts val="796"/>
              </a:spcBef>
              <a:buClr>
                <a:srgbClr val="04C3AC"/>
              </a:buClr>
              <a:buFont typeface="Wingdings"/>
              <a:buChar char=""/>
            </a:pPr>
            <a:endParaRPr sz="1205">
              <a:latin typeface="Cambria"/>
              <a:cs typeface="Cambria"/>
            </a:endParaRPr>
          </a:p>
          <a:p>
            <a:pPr marL="6065"/>
            <a:r>
              <a:rPr sz="1342" b="1">
                <a:solidFill>
                  <a:srgbClr val="9A7439"/>
                </a:solidFill>
                <a:latin typeface="Cambria"/>
                <a:cs typeface="Cambria"/>
              </a:rPr>
              <a:t>1099</a:t>
            </a:r>
            <a:r>
              <a:rPr sz="1342" b="1" spc="-27">
                <a:solidFill>
                  <a:srgbClr val="9A7439"/>
                </a:solidFill>
                <a:latin typeface="Cambria"/>
                <a:cs typeface="Cambria"/>
              </a:rPr>
              <a:t> </a:t>
            </a:r>
            <a:r>
              <a:rPr sz="1342" b="1" spc="-5">
                <a:solidFill>
                  <a:srgbClr val="9A7439"/>
                </a:solidFill>
                <a:latin typeface="Cambria"/>
                <a:cs typeface="Cambria"/>
              </a:rPr>
              <a:t>Series</a:t>
            </a:r>
            <a:endParaRPr sz="1342">
              <a:latin typeface="Cambria"/>
              <a:cs typeface="Cambria"/>
            </a:endParaRPr>
          </a:p>
          <a:p>
            <a:pPr marL="221219" indent="-215443">
              <a:spcBef>
                <a:spcPts val="343"/>
              </a:spcBef>
              <a:buClr>
                <a:srgbClr val="04C3AC"/>
              </a:buClr>
              <a:buFont typeface="Wingdings"/>
              <a:buChar char=""/>
              <a:tabLst>
                <a:tab pos="221219" algn="l"/>
              </a:tabLst>
            </a:pPr>
            <a:r>
              <a:rPr sz="1205" spc="-5">
                <a:solidFill>
                  <a:srgbClr val="9A7439"/>
                </a:solidFill>
                <a:latin typeface="Cambria"/>
                <a:cs typeface="Cambria"/>
              </a:rPr>
              <a:t>Xavier</a:t>
            </a:r>
            <a:r>
              <a:rPr sz="1205" spc="-39">
                <a:solidFill>
                  <a:srgbClr val="9A7439"/>
                </a:solidFill>
                <a:latin typeface="Cambria"/>
                <a:cs typeface="Cambria"/>
              </a:rPr>
              <a:t> </a:t>
            </a:r>
            <a:r>
              <a:rPr sz="1205">
                <a:solidFill>
                  <a:srgbClr val="9A7439"/>
                </a:solidFill>
                <a:latin typeface="Cambria"/>
                <a:cs typeface="Cambria"/>
              </a:rPr>
              <a:t>Prizes</a:t>
            </a:r>
            <a:r>
              <a:rPr sz="1205" spc="-43">
                <a:solidFill>
                  <a:srgbClr val="9A7439"/>
                </a:solidFill>
                <a:latin typeface="Cambria"/>
                <a:cs typeface="Cambria"/>
              </a:rPr>
              <a:t> </a:t>
            </a:r>
            <a:r>
              <a:rPr sz="1205">
                <a:solidFill>
                  <a:srgbClr val="9A7439"/>
                </a:solidFill>
                <a:latin typeface="Cambria"/>
                <a:cs typeface="Cambria"/>
              </a:rPr>
              <a:t>and</a:t>
            </a:r>
            <a:r>
              <a:rPr sz="1205" spc="-45">
                <a:solidFill>
                  <a:srgbClr val="9A7439"/>
                </a:solidFill>
                <a:latin typeface="Cambria"/>
                <a:cs typeface="Cambria"/>
              </a:rPr>
              <a:t> </a:t>
            </a:r>
            <a:r>
              <a:rPr sz="1205" spc="-5">
                <a:solidFill>
                  <a:srgbClr val="9A7439"/>
                </a:solidFill>
                <a:latin typeface="Cambria"/>
                <a:cs typeface="Cambria"/>
              </a:rPr>
              <a:t>Awards</a:t>
            </a:r>
            <a:endParaRPr sz="1205">
              <a:latin typeface="Cambria"/>
              <a:cs typeface="Cambria"/>
            </a:endParaRPr>
          </a:p>
          <a:p>
            <a:pPr marL="221219" indent="-215443">
              <a:spcBef>
                <a:spcPts val="525"/>
              </a:spcBef>
              <a:buClr>
                <a:srgbClr val="04C3AC"/>
              </a:buClr>
              <a:buFont typeface="Wingdings"/>
              <a:buChar char=""/>
              <a:tabLst>
                <a:tab pos="221219" algn="l"/>
              </a:tabLst>
            </a:pPr>
            <a:r>
              <a:rPr sz="1205" spc="-5">
                <a:solidFill>
                  <a:srgbClr val="9A7439"/>
                </a:solidFill>
                <a:latin typeface="Cambria"/>
                <a:cs typeface="Cambria"/>
              </a:rPr>
              <a:t>Rental</a:t>
            </a:r>
            <a:r>
              <a:rPr sz="1205" spc="-61">
                <a:solidFill>
                  <a:srgbClr val="9A7439"/>
                </a:solidFill>
                <a:latin typeface="Cambria"/>
                <a:cs typeface="Cambria"/>
              </a:rPr>
              <a:t> </a:t>
            </a:r>
            <a:r>
              <a:rPr sz="1205" spc="-5">
                <a:solidFill>
                  <a:srgbClr val="9A7439"/>
                </a:solidFill>
                <a:latin typeface="Cambria"/>
                <a:cs typeface="Cambria"/>
              </a:rPr>
              <a:t>income</a:t>
            </a:r>
            <a:endParaRPr sz="1205">
              <a:latin typeface="Cambria"/>
              <a:cs typeface="Cambria"/>
            </a:endParaRPr>
          </a:p>
          <a:p>
            <a:pPr marL="221219" indent="-215443">
              <a:spcBef>
                <a:spcPts val="521"/>
              </a:spcBef>
              <a:buClr>
                <a:srgbClr val="04C3AC"/>
              </a:buClr>
              <a:buFont typeface="Wingdings"/>
              <a:buChar char=""/>
              <a:tabLst>
                <a:tab pos="221219" algn="l"/>
              </a:tabLst>
            </a:pPr>
            <a:r>
              <a:rPr sz="1205" spc="-9">
                <a:solidFill>
                  <a:srgbClr val="9A7439"/>
                </a:solidFill>
                <a:latin typeface="Cambria"/>
                <a:cs typeface="Cambria"/>
              </a:rPr>
              <a:t>Investment</a:t>
            </a:r>
            <a:r>
              <a:rPr sz="1205" spc="-20">
                <a:solidFill>
                  <a:srgbClr val="9A7439"/>
                </a:solidFill>
                <a:latin typeface="Cambria"/>
                <a:cs typeface="Cambria"/>
              </a:rPr>
              <a:t> </a:t>
            </a:r>
            <a:r>
              <a:rPr sz="1205" spc="-5">
                <a:solidFill>
                  <a:srgbClr val="9A7439"/>
                </a:solidFill>
                <a:latin typeface="Cambria"/>
                <a:cs typeface="Cambria"/>
              </a:rPr>
              <a:t>Income</a:t>
            </a:r>
            <a:endParaRPr sz="1205">
              <a:latin typeface="Cambria"/>
              <a:cs typeface="Cambria"/>
            </a:endParaRPr>
          </a:p>
          <a:p>
            <a:pPr marL="221219" indent="-215443">
              <a:spcBef>
                <a:spcPts val="525"/>
              </a:spcBef>
              <a:buClr>
                <a:srgbClr val="04C3AC"/>
              </a:buClr>
              <a:buFont typeface="Wingdings"/>
              <a:buChar char=""/>
              <a:tabLst>
                <a:tab pos="221219" algn="l"/>
                <a:tab pos="2418394" algn="l"/>
              </a:tabLst>
            </a:pPr>
            <a:r>
              <a:rPr sz="1205" spc="-5">
                <a:solidFill>
                  <a:srgbClr val="9A7439"/>
                </a:solidFill>
                <a:latin typeface="Cambria"/>
                <a:cs typeface="Cambria"/>
              </a:rPr>
              <a:t>Independent</a:t>
            </a:r>
            <a:r>
              <a:rPr sz="1205" spc="-43">
                <a:solidFill>
                  <a:srgbClr val="9A7439"/>
                </a:solidFill>
                <a:latin typeface="Cambria"/>
                <a:cs typeface="Cambria"/>
              </a:rPr>
              <a:t> </a:t>
            </a:r>
            <a:r>
              <a:rPr sz="1205" spc="-9">
                <a:solidFill>
                  <a:srgbClr val="9A7439"/>
                </a:solidFill>
                <a:latin typeface="Cambria"/>
                <a:cs typeface="Cambria"/>
              </a:rPr>
              <a:t>Contractor</a:t>
            </a:r>
            <a:r>
              <a:rPr sz="1205" spc="-25">
                <a:solidFill>
                  <a:srgbClr val="9A7439"/>
                </a:solidFill>
                <a:latin typeface="Cambria"/>
                <a:cs typeface="Cambria"/>
              </a:rPr>
              <a:t> </a:t>
            </a:r>
            <a:r>
              <a:rPr sz="1205" spc="-5">
                <a:solidFill>
                  <a:srgbClr val="9A7439"/>
                </a:solidFill>
                <a:latin typeface="Cambria"/>
                <a:cs typeface="Cambria"/>
              </a:rPr>
              <a:t>Services</a:t>
            </a:r>
            <a:r>
              <a:rPr sz="1205">
                <a:solidFill>
                  <a:srgbClr val="9A7439"/>
                </a:solidFill>
                <a:latin typeface="Cambria"/>
                <a:cs typeface="Cambria"/>
              </a:rPr>
              <a:t>	and</a:t>
            </a:r>
            <a:r>
              <a:rPr sz="1205" spc="-59">
                <a:solidFill>
                  <a:srgbClr val="9A7439"/>
                </a:solidFill>
                <a:latin typeface="Cambria"/>
                <a:cs typeface="Cambria"/>
              </a:rPr>
              <a:t> </a:t>
            </a:r>
            <a:r>
              <a:rPr sz="1205" spc="-5">
                <a:solidFill>
                  <a:srgbClr val="9A7439"/>
                </a:solidFill>
                <a:latin typeface="Cambria"/>
                <a:cs typeface="Cambria"/>
              </a:rPr>
              <a:t>Commissions</a:t>
            </a:r>
            <a:endParaRPr sz="1205">
              <a:latin typeface="Cambria"/>
              <a:cs typeface="Cambria"/>
            </a:endParaRPr>
          </a:p>
        </p:txBody>
      </p:sp>
      <p:sp>
        <p:nvSpPr>
          <p:cNvPr id="6" name="object 6"/>
          <p:cNvSpPr/>
          <p:nvPr/>
        </p:nvSpPr>
        <p:spPr>
          <a:xfrm>
            <a:off x="6555492"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B45F07"/>
          </a:solidFill>
        </p:spPr>
        <p:txBody>
          <a:bodyPr wrap="square" lIns="0" tIns="0" rIns="0" bIns="0" rtlCol="0"/>
          <a:lstStyle/>
          <a:p>
            <a:endParaRPr/>
          </a:p>
        </p:txBody>
      </p:sp>
      <p:sp>
        <p:nvSpPr>
          <p:cNvPr id="7" name="object 7"/>
          <p:cNvSpPr/>
          <p:nvPr/>
        </p:nvSpPr>
        <p:spPr>
          <a:xfrm>
            <a:off x="6861438"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8" name="object 8"/>
          <p:cNvSpPr/>
          <p:nvPr/>
        </p:nvSpPr>
        <p:spPr>
          <a:xfrm>
            <a:off x="7177123"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13425D"/>
          </a:solidFill>
        </p:spPr>
        <p:txBody>
          <a:bodyPr wrap="square" lIns="0" tIns="0" rIns="0" bIns="0" rtlCol="0"/>
          <a:lstStyle/>
          <a:p>
            <a:endParaRPr/>
          </a:p>
        </p:txBody>
      </p:sp>
      <p:sp>
        <p:nvSpPr>
          <p:cNvPr id="9" name="object 9"/>
          <p:cNvSpPr/>
          <p:nvPr/>
        </p:nvSpPr>
        <p:spPr>
          <a:xfrm>
            <a:off x="7483069"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3A6330"/>
          </a:solidFill>
        </p:spPr>
        <p:txBody>
          <a:bodyPr wrap="square" lIns="0" tIns="0" rIns="0" bIns="0" rtlCol="0"/>
          <a:lstStyle/>
          <a:p>
            <a:endParaRPr/>
          </a:p>
        </p:txBody>
      </p:sp>
      <p:sp>
        <p:nvSpPr>
          <p:cNvPr id="10" name="object 10"/>
          <p:cNvSpPr/>
          <p:nvPr/>
        </p:nvSpPr>
        <p:spPr>
          <a:xfrm>
            <a:off x="7789015"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47365A"/>
          </a:solidFill>
        </p:spPr>
        <p:txBody>
          <a:bodyPr wrap="square" lIns="0" tIns="0" rIns="0" bIns="0" rtlCol="0"/>
          <a:lstStyle/>
          <a:p>
            <a:endParaRPr/>
          </a:p>
        </p:txBody>
      </p:sp>
      <p:sp>
        <p:nvSpPr>
          <p:cNvPr id="11" name="object 11"/>
          <p:cNvSpPr/>
          <p:nvPr/>
        </p:nvSpPr>
        <p:spPr>
          <a:xfrm>
            <a:off x="8091523"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9A7439"/>
          </a:solidFill>
        </p:spPr>
        <p:txBody>
          <a:bodyPr wrap="square" lIns="0" tIns="0" rIns="0" bIns="0" rtlCol="0"/>
          <a:lstStyle/>
          <a:p>
            <a:endParaRPr/>
          </a:p>
        </p:txBody>
      </p:sp>
      <p:sp>
        <p:nvSpPr>
          <p:cNvPr id="12" name="object 12"/>
          <p:cNvSpPr txBox="1">
            <a:spLocks noGrp="1"/>
          </p:cNvSpPr>
          <p:nvPr>
            <p:ph type="title"/>
          </p:nvPr>
        </p:nvSpPr>
        <p:spPr>
          <a:xfrm>
            <a:off x="5627077" y="961436"/>
            <a:ext cx="2146522"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5">
                <a:solidFill>
                  <a:schemeClr val="accent4"/>
                </a:solidFill>
              </a:rPr>
              <a:t>INCOME</a:t>
            </a:r>
            <a:endParaRPr sz="3593">
              <a:solidFill>
                <a:schemeClr val="accent4"/>
              </a:solidFill>
            </a:endParaRPr>
          </a:p>
        </p:txBody>
      </p:sp>
      <p:sp>
        <p:nvSpPr>
          <p:cNvPr id="13" name="object 13"/>
          <p:cNvSpPr txBox="1"/>
          <p:nvPr/>
        </p:nvSpPr>
        <p:spPr>
          <a:xfrm>
            <a:off x="5627077" y="1401712"/>
            <a:ext cx="2887321" cy="560782"/>
          </a:xfrm>
          <a:prstGeom prst="rect">
            <a:avLst/>
          </a:prstGeom>
        </p:spPr>
        <p:txBody>
          <a:bodyPr vert="horz" wrap="square" lIns="0" tIns="7798" rIns="0" bIns="0" rtlCol="0">
            <a:spAutoFit/>
          </a:bodyPr>
          <a:lstStyle/>
          <a:p>
            <a:pPr marL="5776">
              <a:spcBef>
                <a:spcPts val="61"/>
              </a:spcBef>
            </a:pPr>
            <a:r>
              <a:rPr sz="3593" b="1" spc="-5">
                <a:solidFill>
                  <a:schemeClr val="accent4"/>
                </a:solidFill>
                <a:latin typeface="Segoe UI"/>
                <a:cs typeface="Segoe UI"/>
              </a:rPr>
              <a:t>DOCUMENTS</a:t>
            </a:r>
            <a:endParaRPr sz="3593">
              <a:solidFill>
                <a:schemeClr val="accent4"/>
              </a:solidFill>
              <a:latin typeface="Segoe UI"/>
              <a:cs typeface="Segoe UI"/>
            </a:endParaRPr>
          </a:p>
        </p:txBody>
      </p:sp>
      <p:sp>
        <p:nvSpPr>
          <p:cNvPr id="14" name="object 14"/>
          <p:cNvSpPr/>
          <p:nvPr/>
        </p:nvSpPr>
        <p:spPr>
          <a:xfrm>
            <a:off x="143806" y="2053007"/>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sp>
        <p:nvSpPr>
          <p:cNvPr id="15" name="object 15"/>
          <p:cNvSpPr/>
          <p:nvPr/>
        </p:nvSpPr>
        <p:spPr>
          <a:xfrm>
            <a:off x="143806" y="3084285"/>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sp>
        <p:nvSpPr>
          <p:cNvPr id="16" name="object 16"/>
          <p:cNvSpPr/>
          <p:nvPr/>
        </p:nvSpPr>
        <p:spPr>
          <a:xfrm>
            <a:off x="143806" y="4573909"/>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pic>
        <p:nvPicPr>
          <p:cNvPr id="20" name="object 5">
            <a:extLst>
              <a:ext uri="{FF2B5EF4-FFF2-40B4-BE49-F238E27FC236}">
                <a16:creationId xmlns:a16="http://schemas.microsoft.com/office/drawing/2014/main" id="{3E02FC90-992A-4875-8325-EAA268F89B59}"/>
              </a:ext>
            </a:extLst>
          </p:cNvPr>
          <p:cNvPicPr/>
          <p:nvPr/>
        </p:nvPicPr>
        <p:blipFill>
          <a:blip r:embed="rId2" cstate="print"/>
          <a:stretch>
            <a:fillRect/>
          </a:stretch>
        </p:blipFill>
        <p:spPr>
          <a:xfrm>
            <a:off x="4572000" y="2522967"/>
            <a:ext cx="3728271" cy="3373597"/>
          </a:xfrm>
          <a:prstGeom prst="rect">
            <a:avLst/>
          </a:prstGeom>
        </p:spPr>
      </p:pic>
    </p:spTree>
    <p:extLst>
      <p:ext uri="{BB962C8B-B14F-4D97-AF65-F5344CB8AC3E}">
        <p14:creationId xmlns:p14="http://schemas.microsoft.com/office/powerpoint/2010/main" val="106854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47655" y="1277114"/>
            <a:ext cx="4697347" cy="790436"/>
          </a:xfrm>
          <a:prstGeom prst="rect">
            <a:avLst/>
          </a:prstGeom>
        </p:spPr>
        <p:txBody>
          <a:bodyPr vert="horz" wrap="square" lIns="0" tIns="5488" rIns="0" bIns="0" rtlCol="0">
            <a:spAutoFit/>
          </a:bodyPr>
          <a:lstStyle/>
          <a:p>
            <a:pPr marL="65846" marR="2310">
              <a:lnSpc>
                <a:spcPct val="100400"/>
              </a:lnSpc>
              <a:spcBef>
                <a:spcPts val="43"/>
              </a:spcBef>
            </a:pPr>
            <a:r>
              <a:rPr sz="1796">
                <a:solidFill>
                  <a:srgbClr val="9A7439"/>
                </a:solidFill>
                <a:latin typeface="Cambria"/>
                <a:cs typeface="Cambria"/>
              </a:rPr>
              <a:t>Income</a:t>
            </a:r>
            <a:r>
              <a:rPr sz="1796" spc="-70">
                <a:solidFill>
                  <a:srgbClr val="9A7439"/>
                </a:solidFill>
                <a:latin typeface="Cambria"/>
                <a:cs typeface="Cambria"/>
              </a:rPr>
              <a:t> </a:t>
            </a:r>
            <a:r>
              <a:rPr sz="1796">
                <a:solidFill>
                  <a:srgbClr val="9A7439"/>
                </a:solidFill>
                <a:latin typeface="Cambria"/>
                <a:cs typeface="Cambria"/>
              </a:rPr>
              <a:t>documents</a:t>
            </a:r>
            <a:r>
              <a:rPr sz="1796" spc="-73">
                <a:solidFill>
                  <a:srgbClr val="9A7439"/>
                </a:solidFill>
                <a:latin typeface="Cambria"/>
                <a:cs typeface="Cambria"/>
              </a:rPr>
              <a:t> </a:t>
            </a:r>
            <a:r>
              <a:rPr sz="1796">
                <a:solidFill>
                  <a:srgbClr val="9A7439"/>
                </a:solidFill>
                <a:latin typeface="Cambria"/>
                <a:cs typeface="Cambria"/>
              </a:rPr>
              <a:t>nonresidents</a:t>
            </a:r>
            <a:r>
              <a:rPr sz="1796" spc="-75">
                <a:solidFill>
                  <a:srgbClr val="9A7439"/>
                </a:solidFill>
                <a:latin typeface="Cambria"/>
                <a:cs typeface="Cambria"/>
              </a:rPr>
              <a:t> </a:t>
            </a:r>
            <a:r>
              <a:rPr sz="1796">
                <a:solidFill>
                  <a:srgbClr val="9A7439"/>
                </a:solidFill>
                <a:latin typeface="Cambria"/>
                <a:cs typeface="Cambria"/>
              </a:rPr>
              <a:t>may</a:t>
            </a:r>
            <a:r>
              <a:rPr sz="1796" spc="-36">
                <a:solidFill>
                  <a:srgbClr val="9A7439"/>
                </a:solidFill>
                <a:latin typeface="Cambria"/>
                <a:cs typeface="Cambria"/>
              </a:rPr>
              <a:t> </a:t>
            </a:r>
            <a:r>
              <a:rPr sz="1796" spc="-11">
                <a:solidFill>
                  <a:srgbClr val="9A7439"/>
                </a:solidFill>
                <a:latin typeface="Cambria"/>
                <a:cs typeface="Cambria"/>
              </a:rPr>
              <a:t>receive</a:t>
            </a:r>
            <a:r>
              <a:rPr sz="1796" spc="-30">
                <a:solidFill>
                  <a:srgbClr val="9A7439"/>
                </a:solidFill>
                <a:latin typeface="Cambria"/>
                <a:cs typeface="Cambria"/>
              </a:rPr>
              <a:t> </a:t>
            </a:r>
            <a:r>
              <a:rPr sz="1796" spc="-11">
                <a:solidFill>
                  <a:srgbClr val="9A7439"/>
                </a:solidFill>
                <a:latin typeface="Cambria"/>
                <a:cs typeface="Cambria"/>
              </a:rPr>
              <a:t>at </a:t>
            </a:r>
            <a:r>
              <a:rPr sz="1796">
                <a:solidFill>
                  <a:srgbClr val="9A7439"/>
                </a:solidFill>
                <a:latin typeface="Cambria"/>
                <a:cs typeface="Cambria"/>
              </a:rPr>
              <a:t>the</a:t>
            </a:r>
            <a:r>
              <a:rPr sz="1796" spc="-11">
                <a:solidFill>
                  <a:srgbClr val="9A7439"/>
                </a:solidFill>
                <a:latin typeface="Cambria"/>
                <a:cs typeface="Cambria"/>
              </a:rPr>
              <a:t> </a:t>
            </a:r>
            <a:r>
              <a:rPr sz="1796">
                <a:solidFill>
                  <a:srgbClr val="9A7439"/>
                </a:solidFill>
                <a:latin typeface="Cambria"/>
                <a:cs typeface="Cambria"/>
              </a:rPr>
              <a:t>end</a:t>
            </a:r>
            <a:r>
              <a:rPr sz="1796" spc="-16">
                <a:solidFill>
                  <a:srgbClr val="9A7439"/>
                </a:solidFill>
                <a:latin typeface="Cambria"/>
                <a:cs typeface="Cambria"/>
              </a:rPr>
              <a:t> </a:t>
            </a:r>
            <a:r>
              <a:rPr sz="1796">
                <a:solidFill>
                  <a:srgbClr val="9A7439"/>
                </a:solidFill>
                <a:latin typeface="Cambria"/>
                <a:cs typeface="Cambria"/>
              </a:rPr>
              <a:t>of</a:t>
            </a:r>
            <a:r>
              <a:rPr sz="1796" spc="-7">
                <a:solidFill>
                  <a:srgbClr val="9A7439"/>
                </a:solidFill>
                <a:latin typeface="Cambria"/>
                <a:cs typeface="Cambria"/>
              </a:rPr>
              <a:t> </a:t>
            </a:r>
            <a:r>
              <a:rPr sz="1796">
                <a:solidFill>
                  <a:srgbClr val="9A7439"/>
                </a:solidFill>
                <a:latin typeface="Cambria"/>
                <a:cs typeface="Cambria"/>
              </a:rPr>
              <a:t>the</a:t>
            </a:r>
            <a:r>
              <a:rPr sz="1796" spc="-18">
                <a:solidFill>
                  <a:srgbClr val="9A7439"/>
                </a:solidFill>
                <a:latin typeface="Cambria"/>
                <a:cs typeface="Cambria"/>
              </a:rPr>
              <a:t> </a:t>
            </a:r>
            <a:r>
              <a:rPr sz="1796">
                <a:solidFill>
                  <a:srgbClr val="9A7439"/>
                </a:solidFill>
                <a:latin typeface="Cambria"/>
                <a:cs typeface="Cambria"/>
              </a:rPr>
              <a:t>tax</a:t>
            </a:r>
            <a:r>
              <a:rPr sz="1796" spc="-2">
                <a:solidFill>
                  <a:srgbClr val="9A7439"/>
                </a:solidFill>
                <a:latin typeface="Cambria"/>
                <a:cs typeface="Cambria"/>
              </a:rPr>
              <a:t> </a:t>
            </a:r>
            <a:r>
              <a:rPr sz="1796" spc="-9">
                <a:solidFill>
                  <a:srgbClr val="9A7439"/>
                </a:solidFill>
                <a:latin typeface="Cambria"/>
                <a:cs typeface="Cambria"/>
              </a:rPr>
              <a:t>year</a:t>
            </a:r>
            <a:endParaRPr sz="1796">
              <a:latin typeface="Cambria"/>
              <a:cs typeface="Cambria"/>
            </a:endParaRPr>
          </a:p>
          <a:p>
            <a:pPr marL="5776">
              <a:spcBef>
                <a:spcPts val="177"/>
              </a:spcBef>
            </a:pPr>
            <a:r>
              <a:rPr sz="1342" b="1" spc="-11">
                <a:solidFill>
                  <a:srgbClr val="04C3AC"/>
                </a:solidFill>
                <a:latin typeface="Cambria"/>
                <a:cs typeface="Cambria"/>
              </a:rPr>
              <a:t>W2</a:t>
            </a:r>
            <a:endParaRPr sz="1342">
              <a:latin typeface="Cambria"/>
              <a:cs typeface="Cambria"/>
            </a:endParaRPr>
          </a:p>
        </p:txBody>
      </p:sp>
      <p:sp>
        <p:nvSpPr>
          <p:cNvPr id="5" name="object 5"/>
          <p:cNvSpPr txBox="1"/>
          <p:nvPr/>
        </p:nvSpPr>
        <p:spPr>
          <a:xfrm>
            <a:off x="147082" y="2260935"/>
            <a:ext cx="4303399" cy="3285029"/>
          </a:xfrm>
          <a:prstGeom prst="rect">
            <a:avLst/>
          </a:prstGeom>
        </p:spPr>
        <p:txBody>
          <a:bodyPr vert="horz" wrap="square" lIns="0" tIns="5488" rIns="0" bIns="0" rtlCol="0">
            <a:spAutoFit/>
          </a:bodyPr>
          <a:lstStyle/>
          <a:p>
            <a:pPr marL="221219" marR="2310" indent="-215732">
              <a:spcBef>
                <a:spcPts val="43"/>
              </a:spcBef>
              <a:buFont typeface="Wingdings"/>
              <a:buChar char=""/>
              <a:tabLst>
                <a:tab pos="221219" algn="l"/>
              </a:tabLst>
            </a:pPr>
            <a:r>
              <a:rPr sz="1205" b="1" spc="-5">
                <a:solidFill>
                  <a:srgbClr val="9A7439"/>
                </a:solidFill>
                <a:latin typeface="Cambria"/>
                <a:cs typeface="Cambria"/>
              </a:rPr>
              <a:t>Outlines</a:t>
            </a:r>
            <a:r>
              <a:rPr sz="1205" b="1" spc="-55">
                <a:solidFill>
                  <a:srgbClr val="9A7439"/>
                </a:solidFill>
                <a:latin typeface="Cambria"/>
                <a:cs typeface="Cambria"/>
              </a:rPr>
              <a:t> </a:t>
            </a:r>
            <a:r>
              <a:rPr sz="1205" b="1" spc="-14">
                <a:solidFill>
                  <a:srgbClr val="9A7439"/>
                </a:solidFill>
                <a:latin typeface="Cambria"/>
                <a:cs typeface="Cambria"/>
              </a:rPr>
              <a:t>Wages,</a:t>
            </a:r>
            <a:r>
              <a:rPr sz="1205" b="1" spc="-52">
                <a:solidFill>
                  <a:srgbClr val="9A7439"/>
                </a:solidFill>
                <a:latin typeface="Cambria"/>
                <a:cs typeface="Cambria"/>
              </a:rPr>
              <a:t> </a:t>
            </a:r>
            <a:r>
              <a:rPr sz="1205" b="1" spc="-14">
                <a:solidFill>
                  <a:srgbClr val="9A7439"/>
                </a:solidFill>
                <a:latin typeface="Cambria"/>
                <a:cs typeface="Cambria"/>
              </a:rPr>
              <a:t>Salary,</a:t>
            </a:r>
            <a:r>
              <a:rPr sz="1205" b="1" spc="-32">
                <a:solidFill>
                  <a:srgbClr val="9A7439"/>
                </a:solidFill>
                <a:latin typeface="Cambria"/>
                <a:cs typeface="Cambria"/>
              </a:rPr>
              <a:t> </a:t>
            </a:r>
            <a:r>
              <a:rPr sz="1205" b="1" spc="-9">
                <a:solidFill>
                  <a:srgbClr val="9A7439"/>
                </a:solidFill>
                <a:latin typeface="Cambria"/>
                <a:cs typeface="Cambria"/>
              </a:rPr>
              <a:t>Compensation</a:t>
            </a:r>
            <a:r>
              <a:rPr sz="1205" b="1" spc="-39">
                <a:solidFill>
                  <a:srgbClr val="9A7439"/>
                </a:solidFill>
                <a:latin typeface="Cambria"/>
                <a:cs typeface="Cambria"/>
              </a:rPr>
              <a:t> </a:t>
            </a:r>
            <a:r>
              <a:rPr sz="1205" b="1" spc="-5">
                <a:solidFill>
                  <a:srgbClr val="9A7439"/>
                </a:solidFill>
                <a:latin typeface="Cambria"/>
                <a:cs typeface="Cambria"/>
              </a:rPr>
              <a:t>from</a:t>
            </a:r>
            <a:r>
              <a:rPr sz="1205" b="1" spc="-36">
                <a:solidFill>
                  <a:srgbClr val="9A7439"/>
                </a:solidFill>
                <a:latin typeface="Cambria"/>
                <a:cs typeface="Cambria"/>
              </a:rPr>
              <a:t> </a:t>
            </a:r>
            <a:r>
              <a:rPr sz="1205" b="1">
                <a:solidFill>
                  <a:srgbClr val="9A7439"/>
                </a:solidFill>
                <a:latin typeface="Cambria"/>
                <a:cs typeface="Cambria"/>
              </a:rPr>
              <a:t>the</a:t>
            </a:r>
            <a:r>
              <a:rPr sz="1205" b="1" spc="-27">
                <a:solidFill>
                  <a:srgbClr val="9A7439"/>
                </a:solidFill>
                <a:latin typeface="Cambria"/>
                <a:cs typeface="Cambria"/>
              </a:rPr>
              <a:t> </a:t>
            </a:r>
            <a:r>
              <a:rPr sz="1205" b="1" spc="-5">
                <a:solidFill>
                  <a:srgbClr val="9A7439"/>
                </a:solidFill>
                <a:latin typeface="Cambria"/>
                <a:cs typeface="Cambria"/>
              </a:rPr>
              <a:t>entire</a:t>
            </a:r>
            <a:r>
              <a:rPr sz="1205" b="1" spc="-39">
                <a:solidFill>
                  <a:srgbClr val="9A7439"/>
                </a:solidFill>
                <a:latin typeface="Cambria"/>
                <a:cs typeface="Cambria"/>
              </a:rPr>
              <a:t> </a:t>
            </a:r>
            <a:r>
              <a:rPr sz="1205" b="1" spc="-9">
                <a:solidFill>
                  <a:srgbClr val="9A7439"/>
                </a:solidFill>
                <a:latin typeface="Cambria"/>
                <a:cs typeface="Cambria"/>
              </a:rPr>
              <a:t>year </a:t>
            </a:r>
            <a:r>
              <a:rPr sz="1205" b="1" spc="-14">
                <a:solidFill>
                  <a:srgbClr val="9A7439"/>
                </a:solidFill>
                <a:latin typeface="Cambria"/>
                <a:cs typeface="Cambria"/>
              </a:rPr>
              <a:t>(Employment</a:t>
            </a:r>
            <a:r>
              <a:rPr sz="1205" b="1" spc="-39">
                <a:solidFill>
                  <a:srgbClr val="9A7439"/>
                </a:solidFill>
                <a:latin typeface="Cambria"/>
                <a:cs typeface="Cambria"/>
              </a:rPr>
              <a:t> </a:t>
            </a:r>
            <a:r>
              <a:rPr sz="1205" b="1" spc="-5">
                <a:solidFill>
                  <a:srgbClr val="9A7439"/>
                </a:solidFill>
                <a:latin typeface="Cambria"/>
                <a:cs typeface="Cambria"/>
              </a:rPr>
              <a:t>Earnings)</a:t>
            </a:r>
            <a:endParaRPr sz="1205">
              <a:solidFill>
                <a:srgbClr val="9A7439"/>
              </a:solidFill>
              <a:latin typeface="Cambria"/>
              <a:cs typeface="Cambria"/>
            </a:endParaRPr>
          </a:p>
          <a:p>
            <a:pPr>
              <a:spcBef>
                <a:spcPts val="575"/>
              </a:spcBef>
              <a:buClr>
                <a:srgbClr val="04C3AC"/>
              </a:buClr>
              <a:buFont typeface="Wingdings"/>
              <a:buChar char=""/>
            </a:pPr>
            <a:endParaRPr sz="1205">
              <a:latin typeface="Cambria"/>
              <a:cs typeface="Cambria"/>
            </a:endParaRPr>
          </a:p>
          <a:p>
            <a:pPr marL="6065"/>
            <a:r>
              <a:rPr sz="1342" b="1" spc="-14">
                <a:solidFill>
                  <a:srgbClr val="9A7439"/>
                </a:solidFill>
                <a:latin typeface="Cambria"/>
                <a:cs typeface="Cambria"/>
              </a:rPr>
              <a:t>1042-</a:t>
            </a:r>
            <a:r>
              <a:rPr sz="1342" b="1" spc="-23">
                <a:solidFill>
                  <a:srgbClr val="9A7439"/>
                </a:solidFill>
                <a:latin typeface="Cambria"/>
                <a:cs typeface="Cambria"/>
              </a:rPr>
              <a:t>S</a:t>
            </a:r>
            <a:endParaRPr sz="1342">
              <a:latin typeface="Cambria"/>
              <a:cs typeface="Cambria"/>
            </a:endParaRPr>
          </a:p>
          <a:p>
            <a:pPr marL="221219" indent="-215443">
              <a:spcBef>
                <a:spcPts val="346"/>
              </a:spcBef>
              <a:buClr>
                <a:srgbClr val="04C3AC"/>
              </a:buClr>
              <a:buFont typeface="Wingdings"/>
              <a:buChar char=""/>
              <a:tabLst>
                <a:tab pos="221219" algn="l"/>
              </a:tabLst>
            </a:pPr>
            <a:r>
              <a:rPr sz="1205" b="1" spc="-14">
                <a:solidFill>
                  <a:srgbClr val="9A7439"/>
                </a:solidFill>
                <a:latin typeface="Cambria"/>
                <a:cs typeface="Cambria"/>
              </a:rPr>
              <a:t>Fellowship</a:t>
            </a:r>
            <a:r>
              <a:rPr sz="1205" b="1" spc="-39">
                <a:solidFill>
                  <a:srgbClr val="9A7439"/>
                </a:solidFill>
                <a:latin typeface="Cambria"/>
                <a:cs typeface="Cambria"/>
              </a:rPr>
              <a:t> </a:t>
            </a:r>
            <a:r>
              <a:rPr sz="1205" b="1">
                <a:solidFill>
                  <a:srgbClr val="9A7439"/>
                </a:solidFill>
                <a:latin typeface="Cambria"/>
                <a:cs typeface="Cambria"/>
              </a:rPr>
              <a:t>/</a:t>
            </a:r>
            <a:r>
              <a:rPr sz="1205" b="1" spc="-9">
                <a:solidFill>
                  <a:srgbClr val="9A7439"/>
                </a:solidFill>
                <a:latin typeface="Cambria"/>
                <a:cs typeface="Cambria"/>
              </a:rPr>
              <a:t> </a:t>
            </a:r>
            <a:r>
              <a:rPr sz="1205" b="1" spc="-20">
                <a:solidFill>
                  <a:srgbClr val="9A7439"/>
                </a:solidFill>
                <a:latin typeface="Cambria"/>
                <a:cs typeface="Cambria"/>
              </a:rPr>
              <a:t>Taxable</a:t>
            </a:r>
            <a:r>
              <a:rPr sz="1205" b="1" spc="-30">
                <a:solidFill>
                  <a:srgbClr val="9A7439"/>
                </a:solidFill>
                <a:latin typeface="Cambria"/>
                <a:cs typeface="Cambria"/>
              </a:rPr>
              <a:t> </a:t>
            </a:r>
            <a:r>
              <a:rPr sz="1205" b="1" spc="-9">
                <a:solidFill>
                  <a:srgbClr val="9A7439"/>
                </a:solidFill>
                <a:latin typeface="Cambria"/>
                <a:cs typeface="Cambria"/>
              </a:rPr>
              <a:t>Scholarships</a:t>
            </a:r>
            <a:r>
              <a:rPr sz="1205" b="1" spc="-34">
                <a:solidFill>
                  <a:srgbClr val="9A7439"/>
                </a:solidFill>
                <a:latin typeface="Cambria"/>
                <a:cs typeface="Cambria"/>
              </a:rPr>
              <a:t> </a:t>
            </a:r>
            <a:r>
              <a:rPr sz="1205" b="1">
                <a:solidFill>
                  <a:srgbClr val="9A7439"/>
                </a:solidFill>
                <a:latin typeface="Cambria"/>
                <a:cs typeface="Cambria"/>
              </a:rPr>
              <a:t>/ </a:t>
            </a:r>
            <a:r>
              <a:rPr sz="1205" b="1" spc="-18">
                <a:solidFill>
                  <a:srgbClr val="9A7439"/>
                </a:solidFill>
                <a:latin typeface="Cambria"/>
                <a:cs typeface="Cambria"/>
              </a:rPr>
              <a:t>Non-</a:t>
            </a:r>
            <a:r>
              <a:rPr sz="1205" b="1" spc="-5">
                <a:solidFill>
                  <a:srgbClr val="9A7439"/>
                </a:solidFill>
                <a:latin typeface="Cambria"/>
                <a:cs typeface="Cambria"/>
              </a:rPr>
              <a:t>Degree</a:t>
            </a:r>
            <a:r>
              <a:rPr sz="1205" b="1" spc="-43">
                <a:solidFill>
                  <a:srgbClr val="9A7439"/>
                </a:solidFill>
                <a:latin typeface="Cambria"/>
                <a:cs typeface="Cambria"/>
              </a:rPr>
              <a:t> </a:t>
            </a:r>
            <a:r>
              <a:rPr sz="1205" b="1" spc="-11">
                <a:solidFill>
                  <a:srgbClr val="9A7439"/>
                </a:solidFill>
                <a:latin typeface="Cambria"/>
                <a:cs typeface="Cambria"/>
              </a:rPr>
              <a:t>Aid</a:t>
            </a:r>
            <a:endParaRPr sz="1205" b="1">
              <a:solidFill>
                <a:srgbClr val="9A7439"/>
              </a:solidFill>
              <a:latin typeface="Cambria"/>
              <a:cs typeface="Cambria"/>
            </a:endParaRPr>
          </a:p>
          <a:p>
            <a:pPr marL="221219" indent="-215443">
              <a:spcBef>
                <a:spcPts val="521"/>
              </a:spcBef>
              <a:buClr>
                <a:srgbClr val="04C3AC"/>
              </a:buClr>
              <a:buFont typeface="Wingdings"/>
              <a:buChar char=""/>
              <a:tabLst>
                <a:tab pos="221219" algn="l"/>
              </a:tabLst>
            </a:pPr>
            <a:r>
              <a:rPr sz="1205" b="1">
                <a:solidFill>
                  <a:srgbClr val="9A7439"/>
                </a:solidFill>
                <a:latin typeface="Cambria"/>
                <a:cs typeface="Cambria"/>
              </a:rPr>
              <a:t>Income</a:t>
            </a:r>
            <a:r>
              <a:rPr sz="1205" b="1" spc="-57">
                <a:solidFill>
                  <a:srgbClr val="9A7439"/>
                </a:solidFill>
                <a:latin typeface="Cambria"/>
                <a:cs typeface="Cambria"/>
              </a:rPr>
              <a:t> </a:t>
            </a:r>
            <a:r>
              <a:rPr sz="1205" b="1" spc="-5">
                <a:solidFill>
                  <a:srgbClr val="9A7439"/>
                </a:solidFill>
                <a:latin typeface="Cambria"/>
                <a:cs typeface="Cambria"/>
              </a:rPr>
              <a:t>exempt</a:t>
            </a:r>
            <a:r>
              <a:rPr sz="1205" b="1" spc="-39">
                <a:solidFill>
                  <a:srgbClr val="9A7439"/>
                </a:solidFill>
                <a:latin typeface="Cambria"/>
                <a:cs typeface="Cambria"/>
              </a:rPr>
              <a:t> </a:t>
            </a:r>
            <a:r>
              <a:rPr sz="1205" b="1">
                <a:solidFill>
                  <a:srgbClr val="9A7439"/>
                </a:solidFill>
                <a:latin typeface="Cambria"/>
                <a:cs typeface="Cambria"/>
              </a:rPr>
              <a:t>by</a:t>
            </a:r>
            <a:r>
              <a:rPr sz="1205" b="1" spc="-27">
                <a:solidFill>
                  <a:srgbClr val="9A7439"/>
                </a:solidFill>
                <a:latin typeface="Cambria"/>
                <a:cs typeface="Cambria"/>
              </a:rPr>
              <a:t> </a:t>
            </a:r>
            <a:r>
              <a:rPr sz="1205" b="1">
                <a:solidFill>
                  <a:srgbClr val="9A7439"/>
                </a:solidFill>
                <a:latin typeface="Cambria"/>
                <a:cs typeface="Cambria"/>
              </a:rPr>
              <a:t>a</a:t>
            </a:r>
            <a:r>
              <a:rPr sz="1205" b="1" spc="-27">
                <a:solidFill>
                  <a:srgbClr val="9A7439"/>
                </a:solidFill>
                <a:latin typeface="Cambria"/>
                <a:cs typeface="Cambria"/>
              </a:rPr>
              <a:t> </a:t>
            </a:r>
            <a:r>
              <a:rPr sz="1205" b="1">
                <a:solidFill>
                  <a:srgbClr val="9A7439"/>
                </a:solidFill>
                <a:latin typeface="Cambria"/>
                <a:cs typeface="Cambria"/>
              </a:rPr>
              <a:t>tax</a:t>
            </a:r>
            <a:r>
              <a:rPr sz="1205" b="1" spc="-23">
                <a:solidFill>
                  <a:srgbClr val="9A7439"/>
                </a:solidFill>
                <a:latin typeface="Cambria"/>
                <a:cs typeface="Cambria"/>
              </a:rPr>
              <a:t> </a:t>
            </a:r>
            <a:r>
              <a:rPr sz="1205" b="1" spc="-5">
                <a:solidFill>
                  <a:srgbClr val="9A7439"/>
                </a:solidFill>
                <a:latin typeface="Cambria"/>
                <a:cs typeface="Cambria"/>
              </a:rPr>
              <a:t>treaty</a:t>
            </a:r>
            <a:endParaRPr sz="1205" b="1">
              <a:solidFill>
                <a:srgbClr val="9A7439"/>
              </a:solidFill>
              <a:latin typeface="Cambria"/>
              <a:cs typeface="Cambria"/>
            </a:endParaRPr>
          </a:p>
          <a:p>
            <a:pPr marL="221219" indent="-215443">
              <a:spcBef>
                <a:spcPts val="523"/>
              </a:spcBef>
              <a:buClr>
                <a:srgbClr val="04C3AC"/>
              </a:buClr>
              <a:buFont typeface="Wingdings"/>
              <a:buChar char=""/>
              <a:tabLst>
                <a:tab pos="221219" algn="l"/>
              </a:tabLst>
            </a:pPr>
            <a:r>
              <a:rPr sz="1205" b="1" spc="-14">
                <a:solidFill>
                  <a:srgbClr val="9A7439"/>
                </a:solidFill>
                <a:latin typeface="Cambria"/>
                <a:cs typeface="Cambria"/>
              </a:rPr>
              <a:t>Royalty</a:t>
            </a:r>
            <a:r>
              <a:rPr sz="1205" b="1" spc="-48">
                <a:solidFill>
                  <a:srgbClr val="9A7439"/>
                </a:solidFill>
                <a:latin typeface="Cambria"/>
                <a:cs typeface="Cambria"/>
              </a:rPr>
              <a:t> </a:t>
            </a:r>
            <a:r>
              <a:rPr sz="1205" b="1" spc="-5">
                <a:solidFill>
                  <a:srgbClr val="9A7439"/>
                </a:solidFill>
                <a:latin typeface="Cambria"/>
                <a:cs typeface="Cambria"/>
              </a:rPr>
              <a:t>Payments</a:t>
            </a:r>
            <a:endParaRPr sz="1205" b="1">
              <a:solidFill>
                <a:srgbClr val="9A7439"/>
              </a:solidFill>
              <a:latin typeface="Cambria"/>
              <a:cs typeface="Cambria"/>
            </a:endParaRPr>
          </a:p>
          <a:p>
            <a:pPr marL="221219" indent="-215443">
              <a:spcBef>
                <a:spcPts val="525"/>
              </a:spcBef>
              <a:buClr>
                <a:srgbClr val="04C3AC"/>
              </a:buClr>
              <a:buFont typeface="Wingdings"/>
              <a:buChar char=""/>
              <a:tabLst>
                <a:tab pos="221219" algn="l"/>
              </a:tabLst>
            </a:pPr>
            <a:r>
              <a:rPr sz="1205" b="1" spc="-16">
                <a:solidFill>
                  <a:srgbClr val="9A7439"/>
                </a:solidFill>
                <a:latin typeface="Cambria"/>
                <a:cs typeface="Cambria"/>
              </a:rPr>
              <a:t>Prize/Award/Miscellaneous</a:t>
            </a:r>
            <a:r>
              <a:rPr sz="1205" b="1" spc="11">
                <a:solidFill>
                  <a:srgbClr val="9A7439"/>
                </a:solidFill>
                <a:latin typeface="Cambria"/>
                <a:cs typeface="Cambria"/>
              </a:rPr>
              <a:t> </a:t>
            </a:r>
            <a:r>
              <a:rPr sz="1205" b="1">
                <a:solidFill>
                  <a:srgbClr val="9A7439"/>
                </a:solidFill>
                <a:latin typeface="Cambria"/>
                <a:cs typeface="Cambria"/>
              </a:rPr>
              <a:t>foreign</a:t>
            </a:r>
            <a:r>
              <a:rPr sz="1205" b="1" spc="9">
                <a:solidFill>
                  <a:srgbClr val="9A7439"/>
                </a:solidFill>
                <a:latin typeface="Cambria"/>
                <a:cs typeface="Cambria"/>
              </a:rPr>
              <a:t> </a:t>
            </a:r>
            <a:r>
              <a:rPr sz="1205" b="1" spc="-5">
                <a:solidFill>
                  <a:srgbClr val="9A7439"/>
                </a:solidFill>
                <a:latin typeface="Cambria"/>
                <a:cs typeface="Cambria"/>
              </a:rPr>
              <a:t>payments</a:t>
            </a:r>
            <a:endParaRPr sz="1205" b="1">
              <a:solidFill>
                <a:srgbClr val="9A7439"/>
              </a:solidFill>
              <a:latin typeface="Cambria"/>
              <a:cs typeface="Cambria"/>
            </a:endParaRPr>
          </a:p>
          <a:p>
            <a:pPr>
              <a:spcBef>
                <a:spcPts val="796"/>
              </a:spcBef>
              <a:buClr>
                <a:srgbClr val="04C3AC"/>
              </a:buClr>
              <a:buFont typeface="Wingdings"/>
              <a:buChar char=""/>
            </a:pPr>
            <a:endParaRPr sz="1205">
              <a:latin typeface="Cambria"/>
              <a:cs typeface="Cambria"/>
            </a:endParaRPr>
          </a:p>
          <a:p>
            <a:pPr marL="6065"/>
            <a:r>
              <a:rPr sz="1342" b="1">
                <a:solidFill>
                  <a:srgbClr val="9A7439"/>
                </a:solidFill>
                <a:latin typeface="Cambria"/>
                <a:cs typeface="Cambria"/>
              </a:rPr>
              <a:t>1099</a:t>
            </a:r>
            <a:r>
              <a:rPr sz="1342" b="1" spc="-27">
                <a:solidFill>
                  <a:srgbClr val="9A7439"/>
                </a:solidFill>
                <a:latin typeface="Cambria"/>
                <a:cs typeface="Cambria"/>
              </a:rPr>
              <a:t> </a:t>
            </a:r>
            <a:r>
              <a:rPr sz="1342" b="1" spc="-5">
                <a:solidFill>
                  <a:srgbClr val="9A7439"/>
                </a:solidFill>
                <a:latin typeface="Cambria"/>
                <a:cs typeface="Cambria"/>
              </a:rPr>
              <a:t>Series</a:t>
            </a:r>
            <a:endParaRPr sz="1342">
              <a:latin typeface="Cambria"/>
              <a:cs typeface="Cambria"/>
            </a:endParaRPr>
          </a:p>
          <a:p>
            <a:pPr marL="221219" indent="-215443">
              <a:spcBef>
                <a:spcPts val="343"/>
              </a:spcBef>
              <a:buClr>
                <a:srgbClr val="04C3AC"/>
              </a:buClr>
              <a:buFont typeface="Wingdings"/>
              <a:buChar char=""/>
              <a:tabLst>
                <a:tab pos="221219" algn="l"/>
              </a:tabLst>
            </a:pPr>
            <a:r>
              <a:rPr sz="1205" spc="-5">
                <a:solidFill>
                  <a:schemeClr val="accent4"/>
                </a:solidFill>
                <a:latin typeface="Cambria"/>
                <a:cs typeface="Cambria"/>
              </a:rPr>
              <a:t>Xavier</a:t>
            </a:r>
            <a:r>
              <a:rPr sz="1205" spc="-39">
                <a:solidFill>
                  <a:schemeClr val="accent4"/>
                </a:solidFill>
                <a:latin typeface="Cambria"/>
                <a:cs typeface="Cambria"/>
              </a:rPr>
              <a:t> </a:t>
            </a:r>
            <a:r>
              <a:rPr sz="1205">
                <a:solidFill>
                  <a:schemeClr val="accent4"/>
                </a:solidFill>
                <a:latin typeface="Cambria"/>
                <a:cs typeface="Cambria"/>
              </a:rPr>
              <a:t>Prizes</a:t>
            </a:r>
            <a:r>
              <a:rPr sz="1205" spc="-43">
                <a:solidFill>
                  <a:schemeClr val="accent4"/>
                </a:solidFill>
                <a:latin typeface="Cambria"/>
                <a:cs typeface="Cambria"/>
              </a:rPr>
              <a:t> </a:t>
            </a:r>
            <a:r>
              <a:rPr sz="1205">
                <a:solidFill>
                  <a:schemeClr val="accent4"/>
                </a:solidFill>
                <a:latin typeface="Cambria"/>
                <a:cs typeface="Cambria"/>
              </a:rPr>
              <a:t>and</a:t>
            </a:r>
            <a:r>
              <a:rPr sz="1205" spc="-45">
                <a:solidFill>
                  <a:schemeClr val="accent4"/>
                </a:solidFill>
                <a:latin typeface="Cambria"/>
                <a:cs typeface="Cambria"/>
              </a:rPr>
              <a:t> </a:t>
            </a:r>
            <a:r>
              <a:rPr sz="1205" spc="-5">
                <a:solidFill>
                  <a:schemeClr val="accent4"/>
                </a:solidFill>
                <a:latin typeface="Cambria"/>
                <a:cs typeface="Cambria"/>
              </a:rPr>
              <a:t>Awards</a:t>
            </a:r>
            <a:endParaRPr sz="1205">
              <a:solidFill>
                <a:schemeClr val="accent4"/>
              </a:solidFill>
              <a:latin typeface="Cambria"/>
              <a:cs typeface="Cambria"/>
            </a:endParaRPr>
          </a:p>
          <a:p>
            <a:pPr marL="221219" indent="-215443">
              <a:spcBef>
                <a:spcPts val="525"/>
              </a:spcBef>
              <a:buClr>
                <a:srgbClr val="04C3AC"/>
              </a:buClr>
              <a:buFont typeface="Wingdings"/>
              <a:buChar char=""/>
              <a:tabLst>
                <a:tab pos="221219" algn="l"/>
              </a:tabLst>
            </a:pPr>
            <a:r>
              <a:rPr sz="1205" spc="-5">
                <a:solidFill>
                  <a:schemeClr val="accent4"/>
                </a:solidFill>
                <a:latin typeface="Cambria"/>
                <a:cs typeface="Cambria"/>
              </a:rPr>
              <a:t>Rental</a:t>
            </a:r>
            <a:r>
              <a:rPr sz="1205" spc="-61">
                <a:solidFill>
                  <a:schemeClr val="accent4"/>
                </a:solidFill>
                <a:latin typeface="Cambria"/>
                <a:cs typeface="Cambria"/>
              </a:rPr>
              <a:t> </a:t>
            </a:r>
            <a:r>
              <a:rPr sz="1205" spc="-5">
                <a:solidFill>
                  <a:schemeClr val="accent4"/>
                </a:solidFill>
                <a:latin typeface="Cambria"/>
                <a:cs typeface="Cambria"/>
              </a:rPr>
              <a:t>income</a:t>
            </a:r>
            <a:endParaRPr sz="1205">
              <a:solidFill>
                <a:schemeClr val="accent4"/>
              </a:solidFill>
              <a:latin typeface="Cambria"/>
              <a:cs typeface="Cambria"/>
            </a:endParaRPr>
          </a:p>
          <a:p>
            <a:pPr marL="221219" indent="-215443">
              <a:spcBef>
                <a:spcPts val="521"/>
              </a:spcBef>
              <a:buClr>
                <a:srgbClr val="04C3AC"/>
              </a:buClr>
              <a:buFont typeface="Wingdings"/>
              <a:buChar char=""/>
              <a:tabLst>
                <a:tab pos="221219" algn="l"/>
              </a:tabLst>
            </a:pPr>
            <a:r>
              <a:rPr sz="1205" spc="-9">
                <a:solidFill>
                  <a:schemeClr val="accent4"/>
                </a:solidFill>
                <a:latin typeface="Cambria"/>
                <a:cs typeface="Cambria"/>
              </a:rPr>
              <a:t>Investment</a:t>
            </a:r>
            <a:r>
              <a:rPr sz="1205" spc="-20">
                <a:solidFill>
                  <a:schemeClr val="accent4"/>
                </a:solidFill>
                <a:latin typeface="Cambria"/>
                <a:cs typeface="Cambria"/>
              </a:rPr>
              <a:t> </a:t>
            </a:r>
            <a:r>
              <a:rPr sz="1205" spc="-5">
                <a:solidFill>
                  <a:schemeClr val="accent4"/>
                </a:solidFill>
                <a:latin typeface="Cambria"/>
                <a:cs typeface="Cambria"/>
              </a:rPr>
              <a:t>Income</a:t>
            </a:r>
            <a:endParaRPr sz="1205">
              <a:solidFill>
                <a:schemeClr val="accent4"/>
              </a:solidFill>
              <a:latin typeface="Cambria"/>
              <a:cs typeface="Cambria"/>
            </a:endParaRPr>
          </a:p>
          <a:p>
            <a:pPr marL="221219" indent="-215443">
              <a:spcBef>
                <a:spcPts val="525"/>
              </a:spcBef>
              <a:buClr>
                <a:srgbClr val="04C3AC"/>
              </a:buClr>
              <a:buFont typeface="Wingdings"/>
              <a:buChar char=""/>
              <a:tabLst>
                <a:tab pos="221219" algn="l"/>
                <a:tab pos="2418394" algn="l"/>
              </a:tabLst>
            </a:pPr>
            <a:r>
              <a:rPr sz="1205" spc="-5">
                <a:solidFill>
                  <a:schemeClr val="accent4"/>
                </a:solidFill>
                <a:latin typeface="Cambria"/>
                <a:cs typeface="Cambria"/>
              </a:rPr>
              <a:t>Independent</a:t>
            </a:r>
            <a:r>
              <a:rPr sz="1205" spc="-43">
                <a:solidFill>
                  <a:schemeClr val="accent4"/>
                </a:solidFill>
                <a:latin typeface="Cambria"/>
                <a:cs typeface="Cambria"/>
              </a:rPr>
              <a:t> </a:t>
            </a:r>
            <a:r>
              <a:rPr sz="1205" spc="-9">
                <a:solidFill>
                  <a:schemeClr val="accent4"/>
                </a:solidFill>
                <a:latin typeface="Cambria"/>
                <a:cs typeface="Cambria"/>
              </a:rPr>
              <a:t>Contractor</a:t>
            </a:r>
            <a:r>
              <a:rPr sz="1205" spc="-25">
                <a:solidFill>
                  <a:schemeClr val="accent4"/>
                </a:solidFill>
                <a:latin typeface="Cambria"/>
                <a:cs typeface="Cambria"/>
              </a:rPr>
              <a:t> </a:t>
            </a:r>
            <a:r>
              <a:rPr sz="1205" spc="-5">
                <a:solidFill>
                  <a:schemeClr val="accent4"/>
                </a:solidFill>
                <a:latin typeface="Cambria"/>
                <a:cs typeface="Cambria"/>
              </a:rPr>
              <a:t>Services</a:t>
            </a:r>
            <a:r>
              <a:rPr sz="1205">
                <a:solidFill>
                  <a:schemeClr val="accent4"/>
                </a:solidFill>
                <a:latin typeface="Cambria"/>
                <a:cs typeface="Cambria"/>
              </a:rPr>
              <a:t>	and</a:t>
            </a:r>
            <a:r>
              <a:rPr sz="1205" spc="-59">
                <a:solidFill>
                  <a:schemeClr val="accent4"/>
                </a:solidFill>
                <a:latin typeface="Cambria"/>
                <a:cs typeface="Cambria"/>
              </a:rPr>
              <a:t> </a:t>
            </a:r>
            <a:r>
              <a:rPr sz="1205" spc="-5">
                <a:solidFill>
                  <a:schemeClr val="accent4"/>
                </a:solidFill>
                <a:latin typeface="Cambria"/>
                <a:cs typeface="Cambria"/>
              </a:rPr>
              <a:t>Commissions</a:t>
            </a:r>
            <a:endParaRPr sz="1205">
              <a:solidFill>
                <a:schemeClr val="accent4"/>
              </a:solidFill>
              <a:latin typeface="Cambria"/>
              <a:cs typeface="Cambria"/>
            </a:endParaRPr>
          </a:p>
        </p:txBody>
      </p:sp>
      <p:sp>
        <p:nvSpPr>
          <p:cNvPr id="6" name="object 6"/>
          <p:cNvSpPr/>
          <p:nvPr/>
        </p:nvSpPr>
        <p:spPr>
          <a:xfrm>
            <a:off x="6555492"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B45F07"/>
          </a:solidFill>
        </p:spPr>
        <p:txBody>
          <a:bodyPr wrap="square" lIns="0" tIns="0" rIns="0" bIns="0" rtlCol="0"/>
          <a:lstStyle/>
          <a:p>
            <a:endParaRPr/>
          </a:p>
        </p:txBody>
      </p:sp>
      <p:sp>
        <p:nvSpPr>
          <p:cNvPr id="7" name="object 7"/>
          <p:cNvSpPr/>
          <p:nvPr/>
        </p:nvSpPr>
        <p:spPr>
          <a:xfrm>
            <a:off x="6861438"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8" name="object 8"/>
          <p:cNvSpPr/>
          <p:nvPr/>
        </p:nvSpPr>
        <p:spPr>
          <a:xfrm>
            <a:off x="7177123"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13425D"/>
          </a:solidFill>
        </p:spPr>
        <p:txBody>
          <a:bodyPr wrap="square" lIns="0" tIns="0" rIns="0" bIns="0" rtlCol="0"/>
          <a:lstStyle/>
          <a:p>
            <a:endParaRPr/>
          </a:p>
        </p:txBody>
      </p:sp>
      <p:sp>
        <p:nvSpPr>
          <p:cNvPr id="9" name="object 9"/>
          <p:cNvSpPr/>
          <p:nvPr/>
        </p:nvSpPr>
        <p:spPr>
          <a:xfrm>
            <a:off x="7483069"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3A6330"/>
          </a:solidFill>
        </p:spPr>
        <p:txBody>
          <a:bodyPr wrap="square" lIns="0" tIns="0" rIns="0" bIns="0" rtlCol="0"/>
          <a:lstStyle/>
          <a:p>
            <a:endParaRPr/>
          </a:p>
        </p:txBody>
      </p:sp>
      <p:sp>
        <p:nvSpPr>
          <p:cNvPr id="10" name="object 10"/>
          <p:cNvSpPr/>
          <p:nvPr/>
        </p:nvSpPr>
        <p:spPr>
          <a:xfrm>
            <a:off x="7789015" y="2109727"/>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47365A"/>
          </a:solidFill>
        </p:spPr>
        <p:txBody>
          <a:bodyPr wrap="square" lIns="0" tIns="0" rIns="0" bIns="0" rtlCol="0"/>
          <a:lstStyle/>
          <a:p>
            <a:endParaRPr/>
          </a:p>
        </p:txBody>
      </p:sp>
      <p:sp>
        <p:nvSpPr>
          <p:cNvPr id="11" name="object 11"/>
          <p:cNvSpPr/>
          <p:nvPr/>
        </p:nvSpPr>
        <p:spPr>
          <a:xfrm>
            <a:off x="8091523" y="2109727"/>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9A7439"/>
          </a:solidFill>
        </p:spPr>
        <p:txBody>
          <a:bodyPr wrap="square" lIns="0" tIns="0" rIns="0" bIns="0" rtlCol="0"/>
          <a:lstStyle/>
          <a:p>
            <a:endParaRPr/>
          </a:p>
        </p:txBody>
      </p:sp>
      <p:sp>
        <p:nvSpPr>
          <p:cNvPr id="12" name="object 12"/>
          <p:cNvSpPr txBox="1">
            <a:spLocks noGrp="1"/>
          </p:cNvSpPr>
          <p:nvPr>
            <p:ph type="title"/>
          </p:nvPr>
        </p:nvSpPr>
        <p:spPr>
          <a:xfrm>
            <a:off x="5627077" y="961436"/>
            <a:ext cx="2146522"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5">
                <a:solidFill>
                  <a:schemeClr val="accent4"/>
                </a:solidFill>
              </a:rPr>
              <a:t>INCOME</a:t>
            </a:r>
            <a:endParaRPr sz="3593">
              <a:solidFill>
                <a:schemeClr val="accent4"/>
              </a:solidFill>
            </a:endParaRPr>
          </a:p>
        </p:txBody>
      </p:sp>
      <p:sp>
        <p:nvSpPr>
          <p:cNvPr id="13" name="object 13"/>
          <p:cNvSpPr txBox="1"/>
          <p:nvPr/>
        </p:nvSpPr>
        <p:spPr>
          <a:xfrm>
            <a:off x="5627077" y="1401712"/>
            <a:ext cx="2887321" cy="560782"/>
          </a:xfrm>
          <a:prstGeom prst="rect">
            <a:avLst/>
          </a:prstGeom>
        </p:spPr>
        <p:txBody>
          <a:bodyPr vert="horz" wrap="square" lIns="0" tIns="7798" rIns="0" bIns="0" rtlCol="0">
            <a:spAutoFit/>
          </a:bodyPr>
          <a:lstStyle/>
          <a:p>
            <a:pPr marL="5776">
              <a:spcBef>
                <a:spcPts val="61"/>
              </a:spcBef>
            </a:pPr>
            <a:r>
              <a:rPr sz="3593" b="1" spc="-5">
                <a:solidFill>
                  <a:schemeClr val="accent4"/>
                </a:solidFill>
                <a:latin typeface="Segoe UI"/>
                <a:cs typeface="Segoe UI"/>
              </a:rPr>
              <a:t>DOCUMENTS</a:t>
            </a:r>
            <a:endParaRPr sz="3593">
              <a:solidFill>
                <a:schemeClr val="accent4"/>
              </a:solidFill>
              <a:latin typeface="Segoe UI"/>
              <a:cs typeface="Segoe UI"/>
            </a:endParaRPr>
          </a:p>
        </p:txBody>
      </p:sp>
      <p:sp>
        <p:nvSpPr>
          <p:cNvPr id="14" name="object 14"/>
          <p:cNvSpPr/>
          <p:nvPr/>
        </p:nvSpPr>
        <p:spPr>
          <a:xfrm>
            <a:off x="143806" y="2053007"/>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sp>
        <p:nvSpPr>
          <p:cNvPr id="15" name="object 15"/>
          <p:cNvSpPr/>
          <p:nvPr/>
        </p:nvSpPr>
        <p:spPr>
          <a:xfrm>
            <a:off x="143806" y="3084285"/>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sp>
        <p:nvSpPr>
          <p:cNvPr id="16" name="object 16"/>
          <p:cNvSpPr/>
          <p:nvPr/>
        </p:nvSpPr>
        <p:spPr>
          <a:xfrm>
            <a:off x="143806" y="4573909"/>
            <a:ext cx="3498461" cy="0"/>
          </a:xfrm>
          <a:custGeom>
            <a:avLst/>
            <a:gdLst/>
            <a:ahLst/>
            <a:cxnLst/>
            <a:rect l="l" t="t" r="r" b="b"/>
            <a:pathLst>
              <a:path w="7691755">
                <a:moveTo>
                  <a:pt x="0" y="0"/>
                </a:moveTo>
                <a:lnTo>
                  <a:pt x="7691245" y="0"/>
                </a:lnTo>
              </a:path>
            </a:pathLst>
          </a:custGeom>
          <a:ln w="5038">
            <a:solidFill>
              <a:srgbClr val="D9D9D9"/>
            </a:solidFill>
          </a:ln>
        </p:spPr>
        <p:txBody>
          <a:bodyPr wrap="square" lIns="0" tIns="0" rIns="0" bIns="0" rtlCol="0"/>
          <a:lstStyle/>
          <a:p>
            <a:endParaRPr/>
          </a:p>
        </p:txBody>
      </p:sp>
      <p:pic>
        <p:nvPicPr>
          <p:cNvPr id="19" name="object 5">
            <a:extLst>
              <a:ext uri="{FF2B5EF4-FFF2-40B4-BE49-F238E27FC236}">
                <a16:creationId xmlns:a16="http://schemas.microsoft.com/office/drawing/2014/main" id="{CF585166-EE83-46B3-86FB-0E80AFACCF2D}"/>
              </a:ext>
            </a:extLst>
          </p:cNvPr>
          <p:cNvPicPr/>
          <p:nvPr/>
        </p:nvPicPr>
        <p:blipFill>
          <a:blip r:embed="rId2" cstate="print"/>
          <a:stretch>
            <a:fillRect/>
          </a:stretch>
        </p:blipFill>
        <p:spPr>
          <a:xfrm>
            <a:off x="3908941" y="3207641"/>
            <a:ext cx="4530176" cy="2814244"/>
          </a:xfrm>
          <a:prstGeom prst="rect">
            <a:avLst/>
          </a:prstGeom>
        </p:spPr>
      </p:pic>
    </p:spTree>
    <p:extLst>
      <p:ext uri="{BB962C8B-B14F-4D97-AF65-F5344CB8AC3E}">
        <p14:creationId xmlns:p14="http://schemas.microsoft.com/office/powerpoint/2010/main" val="142093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525239" y="1581355"/>
            <a:ext cx="4834333" cy="2205964"/>
            <a:chOff x="8850339" y="3185668"/>
            <a:chExt cx="10628819" cy="4850058"/>
          </a:xfrm>
        </p:grpSpPr>
        <p:sp>
          <p:nvSpPr>
            <p:cNvPr id="4" name="object 4"/>
            <p:cNvSpPr/>
            <p:nvPr/>
          </p:nvSpPr>
          <p:spPr>
            <a:xfrm>
              <a:off x="10296423" y="3185668"/>
              <a:ext cx="9182735" cy="4528820"/>
            </a:xfrm>
            <a:custGeom>
              <a:avLst/>
              <a:gdLst/>
              <a:ahLst/>
              <a:cxnLst/>
              <a:rect l="l" t="t" r="r" b="b"/>
              <a:pathLst>
                <a:path w="9182735" h="4528820">
                  <a:moveTo>
                    <a:pt x="8901669" y="0"/>
                  </a:moveTo>
                  <a:lnTo>
                    <a:pt x="280798" y="0"/>
                  </a:lnTo>
                  <a:lnTo>
                    <a:pt x="206163" y="10077"/>
                  </a:lnTo>
                  <a:lnTo>
                    <a:pt x="139086" y="38314"/>
                  </a:lnTo>
                  <a:lnTo>
                    <a:pt x="82192" y="82192"/>
                  </a:lnTo>
                  <a:lnTo>
                    <a:pt x="38314" y="139086"/>
                  </a:lnTo>
                  <a:lnTo>
                    <a:pt x="10077" y="206163"/>
                  </a:lnTo>
                  <a:lnTo>
                    <a:pt x="0" y="280798"/>
                  </a:lnTo>
                  <a:lnTo>
                    <a:pt x="0" y="4247453"/>
                  </a:lnTo>
                  <a:lnTo>
                    <a:pt x="10077" y="4322087"/>
                  </a:lnTo>
                  <a:lnTo>
                    <a:pt x="38314" y="4389164"/>
                  </a:lnTo>
                  <a:lnTo>
                    <a:pt x="82192" y="4446058"/>
                  </a:lnTo>
                  <a:lnTo>
                    <a:pt x="139086" y="4489936"/>
                  </a:lnTo>
                  <a:lnTo>
                    <a:pt x="206163" y="4518173"/>
                  </a:lnTo>
                  <a:lnTo>
                    <a:pt x="280798" y="4528251"/>
                  </a:lnTo>
                  <a:lnTo>
                    <a:pt x="8901669" y="4528251"/>
                  </a:lnTo>
                  <a:lnTo>
                    <a:pt x="8976304" y="4518173"/>
                  </a:lnTo>
                  <a:lnTo>
                    <a:pt x="9043381" y="4489936"/>
                  </a:lnTo>
                  <a:lnTo>
                    <a:pt x="9100275" y="4446058"/>
                  </a:lnTo>
                  <a:lnTo>
                    <a:pt x="9144153" y="4389164"/>
                  </a:lnTo>
                  <a:lnTo>
                    <a:pt x="9172390" y="4322087"/>
                  </a:lnTo>
                  <a:lnTo>
                    <a:pt x="9182467" y="4247453"/>
                  </a:lnTo>
                  <a:lnTo>
                    <a:pt x="9182467" y="280798"/>
                  </a:lnTo>
                  <a:lnTo>
                    <a:pt x="9172390" y="206163"/>
                  </a:lnTo>
                  <a:lnTo>
                    <a:pt x="9144153" y="139086"/>
                  </a:lnTo>
                  <a:lnTo>
                    <a:pt x="9100275" y="82192"/>
                  </a:lnTo>
                  <a:lnTo>
                    <a:pt x="9043381" y="38314"/>
                  </a:lnTo>
                  <a:lnTo>
                    <a:pt x="8976304" y="10077"/>
                  </a:lnTo>
                  <a:lnTo>
                    <a:pt x="8901669" y="0"/>
                  </a:lnTo>
                  <a:close/>
                </a:path>
              </a:pathLst>
            </a:custGeom>
            <a:solidFill>
              <a:srgbClr val="04C3AC">
                <a:alpha val="39999"/>
              </a:srgbClr>
            </a:solidFill>
          </p:spPr>
          <p:txBody>
            <a:bodyPr wrap="square" lIns="0" tIns="0" rIns="0" bIns="0" rtlCol="0"/>
            <a:lstStyle/>
            <a:p>
              <a:endParaRPr/>
            </a:p>
          </p:txBody>
        </p:sp>
        <p:sp>
          <p:nvSpPr>
            <p:cNvPr id="5" name="object 5"/>
            <p:cNvSpPr/>
            <p:nvPr/>
          </p:nvSpPr>
          <p:spPr>
            <a:xfrm>
              <a:off x="8850339" y="3503101"/>
              <a:ext cx="10413365" cy="4531995"/>
            </a:xfrm>
            <a:custGeom>
              <a:avLst/>
              <a:gdLst/>
              <a:ahLst/>
              <a:cxnLst/>
              <a:rect l="l" t="t" r="r" b="b"/>
              <a:pathLst>
                <a:path w="10413365" h="4531995">
                  <a:moveTo>
                    <a:pt x="9658092" y="0"/>
                  </a:moveTo>
                  <a:lnTo>
                    <a:pt x="755058" y="0"/>
                  </a:lnTo>
                  <a:lnTo>
                    <a:pt x="677904" y="3883"/>
                  </a:lnTo>
                  <a:lnTo>
                    <a:pt x="602955" y="15325"/>
                  </a:lnTo>
                  <a:lnTo>
                    <a:pt x="530524" y="33905"/>
                  </a:lnTo>
                  <a:lnTo>
                    <a:pt x="461138" y="59308"/>
                  </a:lnTo>
                  <a:lnTo>
                    <a:pt x="395216" y="91115"/>
                  </a:lnTo>
                  <a:lnTo>
                    <a:pt x="332968" y="129009"/>
                  </a:lnTo>
                  <a:lnTo>
                    <a:pt x="274814" y="172467"/>
                  </a:lnTo>
                  <a:lnTo>
                    <a:pt x="221174" y="221174"/>
                  </a:lnTo>
                  <a:lnTo>
                    <a:pt x="172467" y="274814"/>
                  </a:lnTo>
                  <a:lnTo>
                    <a:pt x="129009" y="332968"/>
                  </a:lnTo>
                  <a:lnTo>
                    <a:pt x="91115" y="395216"/>
                  </a:lnTo>
                  <a:lnTo>
                    <a:pt x="59308" y="461243"/>
                  </a:lnTo>
                  <a:lnTo>
                    <a:pt x="33905" y="530629"/>
                  </a:lnTo>
                  <a:lnTo>
                    <a:pt x="15325" y="603060"/>
                  </a:lnTo>
                  <a:lnTo>
                    <a:pt x="3883" y="678009"/>
                  </a:lnTo>
                  <a:lnTo>
                    <a:pt x="0" y="755268"/>
                  </a:lnTo>
                  <a:lnTo>
                    <a:pt x="0" y="3776131"/>
                  </a:lnTo>
                  <a:lnTo>
                    <a:pt x="3883" y="3853390"/>
                  </a:lnTo>
                  <a:lnTo>
                    <a:pt x="15325" y="3928340"/>
                  </a:lnTo>
                  <a:lnTo>
                    <a:pt x="33905" y="4000770"/>
                  </a:lnTo>
                  <a:lnTo>
                    <a:pt x="59308" y="4070156"/>
                  </a:lnTo>
                  <a:lnTo>
                    <a:pt x="91115" y="4136183"/>
                  </a:lnTo>
                  <a:lnTo>
                    <a:pt x="129009" y="4198431"/>
                  </a:lnTo>
                  <a:lnTo>
                    <a:pt x="172467" y="4256585"/>
                  </a:lnTo>
                  <a:lnTo>
                    <a:pt x="221174" y="4310225"/>
                  </a:lnTo>
                  <a:lnTo>
                    <a:pt x="274814" y="4358932"/>
                  </a:lnTo>
                  <a:lnTo>
                    <a:pt x="332968" y="4402390"/>
                  </a:lnTo>
                  <a:lnTo>
                    <a:pt x="395216" y="4440285"/>
                  </a:lnTo>
                  <a:lnTo>
                    <a:pt x="461138" y="4472091"/>
                  </a:lnTo>
                  <a:lnTo>
                    <a:pt x="530524" y="4497494"/>
                  </a:lnTo>
                  <a:lnTo>
                    <a:pt x="602955" y="4516074"/>
                  </a:lnTo>
                  <a:lnTo>
                    <a:pt x="677904" y="4527516"/>
                  </a:lnTo>
                  <a:lnTo>
                    <a:pt x="755058" y="4531400"/>
                  </a:lnTo>
                  <a:lnTo>
                    <a:pt x="9658092" y="4531400"/>
                  </a:lnTo>
                  <a:lnTo>
                    <a:pt x="9735246" y="4527516"/>
                  </a:lnTo>
                  <a:lnTo>
                    <a:pt x="9810196" y="4516074"/>
                  </a:lnTo>
                  <a:lnTo>
                    <a:pt x="9882626" y="4497494"/>
                  </a:lnTo>
                  <a:lnTo>
                    <a:pt x="9952012" y="4472091"/>
                  </a:lnTo>
                  <a:lnTo>
                    <a:pt x="10017934" y="4440285"/>
                  </a:lnTo>
                  <a:lnTo>
                    <a:pt x="10080182" y="4402390"/>
                  </a:lnTo>
                  <a:lnTo>
                    <a:pt x="10138336" y="4358932"/>
                  </a:lnTo>
                  <a:lnTo>
                    <a:pt x="10191976" y="4310225"/>
                  </a:lnTo>
                  <a:lnTo>
                    <a:pt x="10240683" y="4256585"/>
                  </a:lnTo>
                  <a:lnTo>
                    <a:pt x="10284141" y="4198431"/>
                  </a:lnTo>
                  <a:lnTo>
                    <a:pt x="10322036" y="4136183"/>
                  </a:lnTo>
                  <a:lnTo>
                    <a:pt x="10353842" y="4070156"/>
                  </a:lnTo>
                  <a:lnTo>
                    <a:pt x="10379245" y="4000770"/>
                  </a:lnTo>
                  <a:lnTo>
                    <a:pt x="10397825" y="3928340"/>
                  </a:lnTo>
                  <a:lnTo>
                    <a:pt x="10409267" y="3853390"/>
                  </a:lnTo>
                  <a:lnTo>
                    <a:pt x="10413151" y="3776131"/>
                  </a:lnTo>
                  <a:lnTo>
                    <a:pt x="10413151" y="755268"/>
                  </a:lnTo>
                  <a:lnTo>
                    <a:pt x="10409267" y="678009"/>
                  </a:lnTo>
                  <a:lnTo>
                    <a:pt x="10397825" y="603060"/>
                  </a:lnTo>
                  <a:lnTo>
                    <a:pt x="10379245" y="530629"/>
                  </a:lnTo>
                  <a:lnTo>
                    <a:pt x="10353842" y="461243"/>
                  </a:lnTo>
                  <a:lnTo>
                    <a:pt x="10322036" y="395216"/>
                  </a:lnTo>
                  <a:lnTo>
                    <a:pt x="10284141" y="332968"/>
                  </a:lnTo>
                  <a:lnTo>
                    <a:pt x="10240683" y="274814"/>
                  </a:lnTo>
                  <a:lnTo>
                    <a:pt x="10191976" y="221174"/>
                  </a:lnTo>
                  <a:lnTo>
                    <a:pt x="10138336" y="172467"/>
                  </a:lnTo>
                  <a:lnTo>
                    <a:pt x="10080182" y="129009"/>
                  </a:lnTo>
                  <a:lnTo>
                    <a:pt x="10017934" y="91115"/>
                  </a:lnTo>
                  <a:lnTo>
                    <a:pt x="9952012" y="59308"/>
                  </a:lnTo>
                  <a:lnTo>
                    <a:pt x="9882626" y="33905"/>
                  </a:lnTo>
                  <a:lnTo>
                    <a:pt x="9810196" y="15325"/>
                  </a:lnTo>
                  <a:lnTo>
                    <a:pt x="9735246" y="3883"/>
                  </a:lnTo>
                  <a:lnTo>
                    <a:pt x="9658092" y="0"/>
                  </a:lnTo>
                  <a:close/>
                </a:path>
              </a:pathLst>
            </a:custGeom>
            <a:solidFill>
              <a:srgbClr val="FFFFFF"/>
            </a:solidFill>
          </p:spPr>
          <p:txBody>
            <a:bodyPr wrap="square" lIns="0" tIns="0" rIns="0" bIns="0" rtlCol="0"/>
            <a:lstStyle/>
            <a:p>
              <a:endParaRPr/>
            </a:p>
          </p:txBody>
        </p:sp>
        <p:sp>
          <p:nvSpPr>
            <p:cNvPr id="6" name="object 6"/>
            <p:cNvSpPr/>
            <p:nvPr/>
          </p:nvSpPr>
          <p:spPr>
            <a:xfrm>
              <a:off x="8850969" y="3503731"/>
              <a:ext cx="10413365" cy="4531995"/>
            </a:xfrm>
            <a:custGeom>
              <a:avLst/>
              <a:gdLst/>
              <a:ahLst/>
              <a:cxnLst/>
              <a:rect l="l" t="t" r="r" b="b"/>
              <a:pathLst>
                <a:path w="10413365" h="4531995">
                  <a:moveTo>
                    <a:pt x="0" y="755268"/>
                  </a:moveTo>
                  <a:lnTo>
                    <a:pt x="3883" y="678009"/>
                  </a:lnTo>
                  <a:lnTo>
                    <a:pt x="15325" y="603060"/>
                  </a:lnTo>
                  <a:lnTo>
                    <a:pt x="33905" y="530629"/>
                  </a:lnTo>
                  <a:lnTo>
                    <a:pt x="59308" y="461243"/>
                  </a:lnTo>
                  <a:lnTo>
                    <a:pt x="91115" y="395216"/>
                  </a:lnTo>
                  <a:lnTo>
                    <a:pt x="129009" y="332968"/>
                  </a:lnTo>
                  <a:lnTo>
                    <a:pt x="172467" y="274814"/>
                  </a:lnTo>
                  <a:lnTo>
                    <a:pt x="221174" y="221174"/>
                  </a:lnTo>
                  <a:lnTo>
                    <a:pt x="274814" y="172467"/>
                  </a:lnTo>
                  <a:lnTo>
                    <a:pt x="332968" y="129009"/>
                  </a:lnTo>
                  <a:lnTo>
                    <a:pt x="395216" y="91115"/>
                  </a:lnTo>
                  <a:lnTo>
                    <a:pt x="461138" y="59308"/>
                  </a:lnTo>
                  <a:lnTo>
                    <a:pt x="530524" y="33905"/>
                  </a:lnTo>
                  <a:lnTo>
                    <a:pt x="602955" y="15325"/>
                  </a:lnTo>
                  <a:lnTo>
                    <a:pt x="677904" y="3883"/>
                  </a:lnTo>
                  <a:lnTo>
                    <a:pt x="755058" y="0"/>
                  </a:lnTo>
                  <a:lnTo>
                    <a:pt x="9658092" y="0"/>
                  </a:lnTo>
                  <a:lnTo>
                    <a:pt x="9735246" y="3883"/>
                  </a:lnTo>
                  <a:lnTo>
                    <a:pt x="9810196" y="15325"/>
                  </a:lnTo>
                  <a:lnTo>
                    <a:pt x="9882626" y="33905"/>
                  </a:lnTo>
                  <a:lnTo>
                    <a:pt x="9952012" y="59308"/>
                  </a:lnTo>
                  <a:lnTo>
                    <a:pt x="10017934" y="91115"/>
                  </a:lnTo>
                  <a:lnTo>
                    <a:pt x="10080182" y="129009"/>
                  </a:lnTo>
                  <a:lnTo>
                    <a:pt x="10138336" y="172467"/>
                  </a:lnTo>
                  <a:lnTo>
                    <a:pt x="10191976" y="221174"/>
                  </a:lnTo>
                  <a:lnTo>
                    <a:pt x="10240683" y="274814"/>
                  </a:lnTo>
                  <a:lnTo>
                    <a:pt x="10284141" y="332968"/>
                  </a:lnTo>
                  <a:lnTo>
                    <a:pt x="10322036" y="395216"/>
                  </a:lnTo>
                  <a:lnTo>
                    <a:pt x="10353842" y="461243"/>
                  </a:lnTo>
                  <a:lnTo>
                    <a:pt x="10379245" y="530629"/>
                  </a:lnTo>
                  <a:lnTo>
                    <a:pt x="10397825" y="603060"/>
                  </a:lnTo>
                  <a:lnTo>
                    <a:pt x="10409267" y="678009"/>
                  </a:lnTo>
                  <a:lnTo>
                    <a:pt x="10413151" y="755268"/>
                  </a:lnTo>
                  <a:lnTo>
                    <a:pt x="10413151" y="3776131"/>
                  </a:lnTo>
                  <a:lnTo>
                    <a:pt x="10409267" y="3853390"/>
                  </a:lnTo>
                  <a:lnTo>
                    <a:pt x="10397825" y="3928340"/>
                  </a:lnTo>
                  <a:lnTo>
                    <a:pt x="10379245" y="4000770"/>
                  </a:lnTo>
                  <a:lnTo>
                    <a:pt x="10353842" y="4070156"/>
                  </a:lnTo>
                  <a:lnTo>
                    <a:pt x="10322036" y="4136183"/>
                  </a:lnTo>
                  <a:lnTo>
                    <a:pt x="10284141" y="4198431"/>
                  </a:lnTo>
                  <a:lnTo>
                    <a:pt x="10240683" y="4256585"/>
                  </a:lnTo>
                  <a:lnTo>
                    <a:pt x="10191976" y="4310225"/>
                  </a:lnTo>
                  <a:lnTo>
                    <a:pt x="10138336" y="4358932"/>
                  </a:lnTo>
                  <a:lnTo>
                    <a:pt x="10080182" y="4402390"/>
                  </a:lnTo>
                  <a:lnTo>
                    <a:pt x="10017934" y="4440285"/>
                  </a:lnTo>
                  <a:lnTo>
                    <a:pt x="9952012" y="4472091"/>
                  </a:lnTo>
                  <a:lnTo>
                    <a:pt x="9882626" y="4497494"/>
                  </a:lnTo>
                  <a:lnTo>
                    <a:pt x="9810196" y="4516074"/>
                  </a:lnTo>
                  <a:lnTo>
                    <a:pt x="9735246" y="4527516"/>
                  </a:lnTo>
                  <a:lnTo>
                    <a:pt x="9658092" y="4531400"/>
                  </a:lnTo>
                  <a:lnTo>
                    <a:pt x="755058" y="4531400"/>
                  </a:lnTo>
                  <a:lnTo>
                    <a:pt x="677904" y="4527516"/>
                  </a:lnTo>
                  <a:lnTo>
                    <a:pt x="602955" y="4516074"/>
                  </a:lnTo>
                  <a:lnTo>
                    <a:pt x="530524" y="4497494"/>
                  </a:lnTo>
                  <a:lnTo>
                    <a:pt x="461138" y="4472091"/>
                  </a:lnTo>
                  <a:lnTo>
                    <a:pt x="395216" y="4440285"/>
                  </a:lnTo>
                  <a:lnTo>
                    <a:pt x="332968" y="4402390"/>
                  </a:lnTo>
                  <a:lnTo>
                    <a:pt x="274814" y="4358932"/>
                  </a:lnTo>
                  <a:lnTo>
                    <a:pt x="221174" y="4310225"/>
                  </a:lnTo>
                  <a:lnTo>
                    <a:pt x="172467" y="4256585"/>
                  </a:lnTo>
                  <a:lnTo>
                    <a:pt x="129009" y="4198431"/>
                  </a:lnTo>
                  <a:lnTo>
                    <a:pt x="91115" y="4136183"/>
                  </a:lnTo>
                  <a:lnTo>
                    <a:pt x="59308" y="4070156"/>
                  </a:lnTo>
                  <a:lnTo>
                    <a:pt x="33905" y="4000770"/>
                  </a:lnTo>
                  <a:lnTo>
                    <a:pt x="15325" y="3928340"/>
                  </a:lnTo>
                  <a:lnTo>
                    <a:pt x="3883" y="3853390"/>
                  </a:lnTo>
                  <a:lnTo>
                    <a:pt x="0" y="3776131"/>
                  </a:lnTo>
                  <a:lnTo>
                    <a:pt x="0" y="755268"/>
                  </a:lnTo>
                  <a:close/>
                </a:path>
              </a:pathLst>
            </a:custGeom>
            <a:ln w="21414">
              <a:solidFill>
                <a:srgbClr val="FFFFFF"/>
              </a:solidFill>
            </a:ln>
          </p:spPr>
          <p:txBody>
            <a:bodyPr wrap="square" lIns="0" tIns="0" rIns="0" bIns="0" rtlCol="0"/>
            <a:lstStyle/>
            <a:p>
              <a:endParaRPr/>
            </a:p>
          </p:txBody>
        </p:sp>
      </p:grpSp>
      <p:sp>
        <p:nvSpPr>
          <p:cNvPr id="8" name="object 8"/>
          <p:cNvSpPr txBox="1"/>
          <p:nvPr/>
        </p:nvSpPr>
        <p:spPr>
          <a:xfrm>
            <a:off x="119810" y="2686957"/>
            <a:ext cx="3760708" cy="1739752"/>
          </a:xfrm>
          <a:prstGeom prst="rect">
            <a:avLst/>
          </a:prstGeom>
        </p:spPr>
        <p:txBody>
          <a:bodyPr vert="horz" wrap="square" lIns="0" tIns="7220" rIns="0" bIns="0" rtlCol="0">
            <a:spAutoFit/>
          </a:bodyPr>
          <a:lstStyle/>
          <a:p>
            <a:pPr marL="220930" indent="-215155">
              <a:spcBef>
                <a:spcPts val="57"/>
              </a:spcBef>
              <a:buClr>
                <a:srgbClr val="04C3AC"/>
              </a:buClr>
              <a:buFont typeface="Wingdings"/>
              <a:buChar char=""/>
              <a:tabLst>
                <a:tab pos="220930" algn="l"/>
              </a:tabLst>
            </a:pPr>
            <a:r>
              <a:rPr sz="1342">
                <a:latin typeface="Cambria"/>
                <a:cs typeface="Cambria"/>
              </a:rPr>
              <a:t>Mostly</a:t>
            </a:r>
            <a:r>
              <a:rPr sz="1342" spc="-34">
                <a:latin typeface="Cambria"/>
                <a:cs typeface="Cambria"/>
              </a:rPr>
              <a:t> </a:t>
            </a:r>
            <a:r>
              <a:rPr sz="1342">
                <a:latin typeface="Cambria"/>
                <a:cs typeface="Cambria"/>
              </a:rPr>
              <a:t>used</a:t>
            </a:r>
            <a:r>
              <a:rPr sz="1342" spc="-39">
                <a:latin typeface="Cambria"/>
                <a:cs typeface="Cambria"/>
              </a:rPr>
              <a:t> </a:t>
            </a:r>
            <a:r>
              <a:rPr sz="1342">
                <a:latin typeface="Cambria"/>
                <a:cs typeface="Cambria"/>
              </a:rPr>
              <a:t>to</a:t>
            </a:r>
            <a:r>
              <a:rPr sz="1342" spc="-30">
                <a:latin typeface="Cambria"/>
                <a:cs typeface="Cambria"/>
              </a:rPr>
              <a:t> </a:t>
            </a:r>
            <a:r>
              <a:rPr sz="1342">
                <a:latin typeface="Cambria"/>
                <a:cs typeface="Cambria"/>
              </a:rPr>
              <a:t>claim</a:t>
            </a:r>
            <a:r>
              <a:rPr sz="1342" spc="-30">
                <a:latin typeface="Cambria"/>
                <a:cs typeface="Cambria"/>
              </a:rPr>
              <a:t> </a:t>
            </a:r>
            <a:r>
              <a:rPr sz="1342">
                <a:latin typeface="Cambria"/>
                <a:cs typeface="Cambria"/>
              </a:rPr>
              <a:t>education</a:t>
            </a:r>
            <a:r>
              <a:rPr sz="1342" spc="-41">
                <a:latin typeface="Cambria"/>
                <a:cs typeface="Cambria"/>
              </a:rPr>
              <a:t> </a:t>
            </a:r>
            <a:r>
              <a:rPr sz="1342">
                <a:latin typeface="Cambria"/>
                <a:cs typeface="Cambria"/>
              </a:rPr>
              <a:t>tax</a:t>
            </a:r>
            <a:r>
              <a:rPr sz="1342" spc="-20">
                <a:latin typeface="Cambria"/>
                <a:cs typeface="Cambria"/>
              </a:rPr>
              <a:t> </a:t>
            </a:r>
            <a:r>
              <a:rPr sz="1342" spc="-5">
                <a:latin typeface="Cambria"/>
                <a:cs typeface="Cambria"/>
              </a:rPr>
              <a:t>credit</a:t>
            </a:r>
            <a:endParaRPr sz="1342">
              <a:latin typeface="Cambria"/>
              <a:cs typeface="Cambria"/>
            </a:endParaRPr>
          </a:p>
          <a:p>
            <a:pPr marL="220930" indent="-215155">
              <a:spcBef>
                <a:spcPts val="1269"/>
              </a:spcBef>
              <a:buClr>
                <a:srgbClr val="04C3AC"/>
              </a:buClr>
              <a:buFont typeface="Wingdings"/>
              <a:buChar char=""/>
              <a:tabLst>
                <a:tab pos="220930" algn="l"/>
              </a:tabLst>
            </a:pPr>
            <a:r>
              <a:rPr sz="1342">
                <a:latin typeface="Cambria"/>
                <a:cs typeface="Cambria"/>
              </a:rPr>
              <a:t>Significant</a:t>
            </a:r>
            <a:r>
              <a:rPr sz="1342" spc="-48">
                <a:latin typeface="Cambria"/>
                <a:cs typeface="Cambria"/>
              </a:rPr>
              <a:t> </a:t>
            </a:r>
            <a:r>
              <a:rPr sz="1342">
                <a:latin typeface="Cambria"/>
                <a:cs typeface="Cambria"/>
              </a:rPr>
              <a:t>cause</a:t>
            </a:r>
            <a:r>
              <a:rPr sz="1342" spc="-27">
                <a:latin typeface="Cambria"/>
                <a:cs typeface="Cambria"/>
              </a:rPr>
              <a:t> </a:t>
            </a:r>
            <a:r>
              <a:rPr sz="1342">
                <a:latin typeface="Cambria"/>
                <a:cs typeface="Cambria"/>
              </a:rPr>
              <a:t>of</a:t>
            </a:r>
            <a:r>
              <a:rPr sz="1342" spc="-23">
                <a:latin typeface="Cambria"/>
                <a:cs typeface="Cambria"/>
              </a:rPr>
              <a:t> </a:t>
            </a:r>
            <a:r>
              <a:rPr sz="1342">
                <a:latin typeface="Cambria"/>
                <a:cs typeface="Cambria"/>
              </a:rPr>
              <a:t>misfiling</a:t>
            </a:r>
            <a:r>
              <a:rPr sz="1342" spc="-55">
                <a:latin typeface="Cambria"/>
                <a:cs typeface="Cambria"/>
              </a:rPr>
              <a:t> </a:t>
            </a:r>
            <a:r>
              <a:rPr sz="1342">
                <a:latin typeface="Cambria"/>
                <a:cs typeface="Cambria"/>
              </a:rPr>
              <a:t>for</a:t>
            </a:r>
            <a:r>
              <a:rPr sz="1342" spc="-11">
                <a:latin typeface="Cambria"/>
                <a:cs typeface="Cambria"/>
              </a:rPr>
              <a:t> </a:t>
            </a:r>
            <a:r>
              <a:rPr sz="1342" spc="-5">
                <a:latin typeface="Cambria"/>
                <a:cs typeface="Cambria"/>
              </a:rPr>
              <a:t>nonresidents</a:t>
            </a:r>
            <a:endParaRPr sz="1342">
              <a:latin typeface="Cambria"/>
              <a:cs typeface="Cambria"/>
            </a:endParaRPr>
          </a:p>
          <a:p>
            <a:pPr marL="220930" indent="-215155">
              <a:spcBef>
                <a:spcPts val="1271"/>
              </a:spcBef>
              <a:buFont typeface="Wingdings"/>
              <a:buChar char=""/>
              <a:tabLst>
                <a:tab pos="220930" algn="l"/>
              </a:tabLst>
            </a:pPr>
            <a:r>
              <a:rPr sz="1342" b="1">
                <a:latin typeface="Cambria"/>
                <a:cs typeface="Cambria"/>
              </a:rPr>
              <a:t>Not</a:t>
            </a:r>
            <a:r>
              <a:rPr sz="1342" b="1" spc="-43">
                <a:latin typeface="Cambria"/>
                <a:cs typeface="Cambria"/>
              </a:rPr>
              <a:t> </a:t>
            </a:r>
            <a:r>
              <a:rPr sz="1342" b="1">
                <a:latin typeface="Cambria"/>
                <a:cs typeface="Cambria"/>
              </a:rPr>
              <a:t>relevant</a:t>
            </a:r>
            <a:r>
              <a:rPr sz="1342" b="1" spc="2">
                <a:latin typeface="Cambria"/>
                <a:cs typeface="Cambria"/>
              </a:rPr>
              <a:t> </a:t>
            </a:r>
            <a:r>
              <a:rPr sz="1342" b="1">
                <a:latin typeface="Cambria"/>
                <a:cs typeface="Cambria"/>
              </a:rPr>
              <a:t>for</a:t>
            </a:r>
            <a:r>
              <a:rPr sz="1342" b="1" spc="-25">
                <a:latin typeface="Cambria"/>
                <a:cs typeface="Cambria"/>
              </a:rPr>
              <a:t> </a:t>
            </a:r>
            <a:r>
              <a:rPr sz="1342" b="1">
                <a:latin typeface="Cambria"/>
                <a:cs typeface="Cambria"/>
              </a:rPr>
              <a:t>tax</a:t>
            </a:r>
            <a:r>
              <a:rPr sz="1342" b="1" spc="-41">
                <a:latin typeface="Cambria"/>
                <a:cs typeface="Cambria"/>
              </a:rPr>
              <a:t> </a:t>
            </a:r>
            <a:r>
              <a:rPr sz="1342" b="1" spc="-5">
                <a:latin typeface="Cambria"/>
                <a:cs typeface="Cambria"/>
              </a:rPr>
              <a:t>nonresidents</a:t>
            </a:r>
            <a:endParaRPr sz="1342">
              <a:latin typeface="Cambria"/>
              <a:cs typeface="Cambria"/>
            </a:endParaRPr>
          </a:p>
          <a:p>
            <a:pPr marL="220930" marR="2310" indent="-215443" algn="just">
              <a:lnSpc>
                <a:spcPct val="100899"/>
              </a:lnSpc>
              <a:spcBef>
                <a:spcPts val="1255"/>
              </a:spcBef>
              <a:buClr>
                <a:srgbClr val="04C3AC"/>
              </a:buClr>
              <a:buFont typeface="Wingdings"/>
              <a:buChar char=""/>
              <a:tabLst>
                <a:tab pos="220930" algn="l"/>
              </a:tabLst>
            </a:pPr>
            <a:r>
              <a:rPr sz="1342">
                <a:latin typeface="Cambria"/>
                <a:cs typeface="Cambria"/>
              </a:rPr>
              <a:t>Sometimes</a:t>
            </a:r>
            <a:r>
              <a:rPr sz="1342" spc="-32">
                <a:latin typeface="Cambria"/>
                <a:cs typeface="Cambria"/>
              </a:rPr>
              <a:t> </a:t>
            </a:r>
            <a:r>
              <a:rPr sz="1342">
                <a:latin typeface="Cambria"/>
                <a:cs typeface="Cambria"/>
              </a:rPr>
              <a:t>-</a:t>
            </a:r>
            <a:r>
              <a:rPr sz="1342" spc="-18">
                <a:latin typeface="Cambria"/>
                <a:cs typeface="Cambria"/>
              </a:rPr>
              <a:t> </a:t>
            </a:r>
            <a:r>
              <a:rPr sz="1342">
                <a:latin typeface="Cambria"/>
                <a:cs typeface="Cambria"/>
              </a:rPr>
              <a:t>all</a:t>
            </a:r>
            <a:r>
              <a:rPr sz="1342" spc="-34">
                <a:latin typeface="Cambria"/>
                <a:cs typeface="Cambria"/>
              </a:rPr>
              <a:t> </a:t>
            </a:r>
            <a:r>
              <a:rPr sz="1342">
                <a:latin typeface="Cambria"/>
                <a:cs typeface="Cambria"/>
              </a:rPr>
              <a:t>students</a:t>
            </a:r>
            <a:r>
              <a:rPr sz="1342" spc="-16">
                <a:latin typeface="Cambria"/>
                <a:cs typeface="Cambria"/>
              </a:rPr>
              <a:t> </a:t>
            </a:r>
            <a:r>
              <a:rPr sz="1342">
                <a:latin typeface="Cambria"/>
                <a:cs typeface="Cambria"/>
              </a:rPr>
              <a:t>with</a:t>
            </a:r>
            <a:r>
              <a:rPr sz="1342" spc="-18">
                <a:latin typeface="Cambria"/>
                <a:cs typeface="Cambria"/>
              </a:rPr>
              <a:t> </a:t>
            </a:r>
            <a:r>
              <a:rPr sz="1342">
                <a:latin typeface="Cambria"/>
                <a:cs typeface="Cambria"/>
              </a:rPr>
              <a:t>an</a:t>
            </a:r>
            <a:r>
              <a:rPr sz="1342" spc="-25">
                <a:latin typeface="Cambria"/>
                <a:cs typeface="Cambria"/>
              </a:rPr>
              <a:t> </a:t>
            </a:r>
            <a:r>
              <a:rPr sz="1342">
                <a:latin typeface="Cambria"/>
                <a:cs typeface="Cambria"/>
              </a:rPr>
              <a:t>SSN</a:t>
            </a:r>
            <a:r>
              <a:rPr sz="1342" spc="-25">
                <a:latin typeface="Cambria"/>
                <a:cs typeface="Cambria"/>
              </a:rPr>
              <a:t> </a:t>
            </a:r>
            <a:r>
              <a:rPr sz="1342">
                <a:latin typeface="Cambria"/>
                <a:cs typeface="Cambria"/>
              </a:rPr>
              <a:t>on</a:t>
            </a:r>
            <a:r>
              <a:rPr sz="1342" spc="-25">
                <a:latin typeface="Cambria"/>
                <a:cs typeface="Cambria"/>
              </a:rPr>
              <a:t> </a:t>
            </a:r>
            <a:r>
              <a:rPr sz="1342" spc="-5">
                <a:latin typeface="Cambria"/>
                <a:cs typeface="Cambria"/>
              </a:rPr>
              <a:t>file</a:t>
            </a:r>
            <a:r>
              <a:rPr sz="1342" spc="-34">
                <a:latin typeface="Cambria"/>
                <a:cs typeface="Cambria"/>
              </a:rPr>
              <a:t> </a:t>
            </a:r>
            <a:r>
              <a:rPr sz="1342" spc="-9">
                <a:latin typeface="Cambria"/>
                <a:cs typeface="Cambria"/>
              </a:rPr>
              <a:t>with </a:t>
            </a:r>
            <a:r>
              <a:rPr sz="1342">
                <a:latin typeface="Cambria"/>
                <a:cs typeface="Cambria"/>
              </a:rPr>
              <a:t>their</a:t>
            </a:r>
            <a:r>
              <a:rPr sz="1342" spc="-41">
                <a:latin typeface="Cambria"/>
                <a:cs typeface="Cambria"/>
              </a:rPr>
              <a:t> </a:t>
            </a:r>
            <a:r>
              <a:rPr sz="1342">
                <a:latin typeface="Cambria"/>
                <a:cs typeface="Cambria"/>
              </a:rPr>
              <a:t>school</a:t>
            </a:r>
            <a:r>
              <a:rPr sz="1342" spc="-34">
                <a:latin typeface="Cambria"/>
                <a:cs typeface="Cambria"/>
              </a:rPr>
              <a:t> </a:t>
            </a:r>
            <a:r>
              <a:rPr sz="1342">
                <a:latin typeface="Cambria"/>
                <a:cs typeface="Cambria"/>
              </a:rPr>
              <a:t>will</a:t>
            </a:r>
            <a:r>
              <a:rPr sz="1342" spc="-39">
                <a:latin typeface="Cambria"/>
                <a:cs typeface="Cambria"/>
              </a:rPr>
              <a:t> </a:t>
            </a:r>
            <a:r>
              <a:rPr sz="1342">
                <a:latin typeface="Cambria"/>
                <a:cs typeface="Cambria"/>
              </a:rPr>
              <a:t>get</a:t>
            </a:r>
            <a:r>
              <a:rPr sz="1342" spc="-39">
                <a:latin typeface="Cambria"/>
                <a:cs typeface="Cambria"/>
              </a:rPr>
              <a:t> </a:t>
            </a:r>
            <a:r>
              <a:rPr sz="1342">
                <a:latin typeface="Cambria"/>
                <a:cs typeface="Cambria"/>
              </a:rPr>
              <a:t>one,</a:t>
            </a:r>
            <a:r>
              <a:rPr sz="1342" spc="-23">
                <a:latin typeface="Cambria"/>
                <a:cs typeface="Cambria"/>
              </a:rPr>
              <a:t> </a:t>
            </a:r>
            <a:r>
              <a:rPr sz="1342" spc="-20">
                <a:latin typeface="Cambria"/>
                <a:cs typeface="Cambria"/>
              </a:rPr>
              <a:t>even</a:t>
            </a:r>
            <a:r>
              <a:rPr sz="1342" spc="-43">
                <a:latin typeface="Cambria"/>
                <a:cs typeface="Cambria"/>
              </a:rPr>
              <a:t> </a:t>
            </a:r>
            <a:r>
              <a:rPr sz="1342" spc="-5">
                <a:latin typeface="Cambria"/>
                <a:cs typeface="Cambria"/>
              </a:rPr>
              <a:t>nonresidents,</a:t>
            </a:r>
            <a:r>
              <a:rPr sz="1342" spc="-2">
                <a:latin typeface="Cambria"/>
                <a:cs typeface="Cambria"/>
              </a:rPr>
              <a:t> </a:t>
            </a:r>
            <a:r>
              <a:rPr sz="1342">
                <a:latin typeface="Cambria"/>
                <a:cs typeface="Cambria"/>
              </a:rPr>
              <a:t>so</a:t>
            </a:r>
            <a:r>
              <a:rPr sz="1342" spc="-16">
                <a:latin typeface="Cambria"/>
                <a:cs typeface="Cambria"/>
              </a:rPr>
              <a:t> </a:t>
            </a:r>
            <a:r>
              <a:rPr sz="1342" spc="-11">
                <a:latin typeface="Cambria"/>
                <a:cs typeface="Cambria"/>
              </a:rPr>
              <a:t>it </a:t>
            </a:r>
            <a:r>
              <a:rPr sz="1342">
                <a:latin typeface="Cambria"/>
                <a:cs typeface="Cambria"/>
              </a:rPr>
              <a:t>can</a:t>
            </a:r>
            <a:r>
              <a:rPr sz="1342" spc="-7">
                <a:latin typeface="Cambria"/>
                <a:cs typeface="Cambria"/>
              </a:rPr>
              <a:t> </a:t>
            </a:r>
            <a:r>
              <a:rPr sz="1342">
                <a:latin typeface="Cambria"/>
                <a:cs typeface="Cambria"/>
              </a:rPr>
              <a:t>cause</a:t>
            </a:r>
            <a:r>
              <a:rPr sz="1342" spc="-11">
                <a:latin typeface="Cambria"/>
                <a:cs typeface="Cambria"/>
              </a:rPr>
              <a:t> </a:t>
            </a:r>
            <a:r>
              <a:rPr sz="1342">
                <a:latin typeface="Cambria"/>
                <a:cs typeface="Cambria"/>
              </a:rPr>
              <a:t>a</a:t>
            </a:r>
            <a:r>
              <a:rPr sz="1342" spc="-9">
                <a:latin typeface="Cambria"/>
                <a:cs typeface="Cambria"/>
              </a:rPr>
              <a:t> </a:t>
            </a:r>
            <a:r>
              <a:rPr sz="1342">
                <a:latin typeface="Cambria"/>
                <a:cs typeface="Cambria"/>
              </a:rPr>
              <a:t>lot</a:t>
            </a:r>
            <a:r>
              <a:rPr sz="1342" spc="-7">
                <a:latin typeface="Cambria"/>
                <a:cs typeface="Cambria"/>
              </a:rPr>
              <a:t> </a:t>
            </a:r>
            <a:r>
              <a:rPr sz="1342">
                <a:latin typeface="Cambria"/>
                <a:cs typeface="Cambria"/>
              </a:rPr>
              <a:t>of</a:t>
            </a:r>
            <a:r>
              <a:rPr sz="1342" spc="-27">
                <a:latin typeface="Cambria"/>
                <a:cs typeface="Cambria"/>
              </a:rPr>
              <a:t> </a:t>
            </a:r>
            <a:r>
              <a:rPr sz="1342" spc="-5">
                <a:latin typeface="Cambria"/>
                <a:cs typeface="Cambria"/>
              </a:rPr>
              <a:t>confusion!</a:t>
            </a:r>
            <a:endParaRPr sz="1342">
              <a:latin typeface="Cambria"/>
              <a:cs typeface="Cambria"/>
            </a:endParaRPr>
          </a:p>
        </p:txBody>
      </p:sp>
      <p:sp>
        <p:nvSpPr>
          <p:cNvPr id="10" name="object 10"/>
          <p:cNvSpPr txBox="1"/>
          <p:nvPr/>
        </p:nvSpPr>
        <p:spPr>
          <a:xfrm>
            <a:off x="7254176" y="6544823"/>
            <a:ext cx="1007400" cy="109312"/>
          </a:xfrm>
          <a:prstGeom prst="rect">
            <a:avLst/>
          </a:prstGeom>
        </p:spPr>
        <p:txBody>
          <a:bodyPr vert="horz" wrap="square" lIns="0" tIns="7798" rIns="0" bIns="0" rtlCol="0">
            <a:spAutoFit/>
          </a:bodyPr>
          <a:lstStyle/>
          <a:p>
            <a:pPr marL="5776">
              <a:spcBef>
                <a:spcPts val="61"/>
              </a:spcBef>
            </a:pPr>
            <a:r>
              <a:rPr lang="en-US" sz="659">
                <a:solidFill>
                  <a:srgbClr val="000E1C"/>
                </a:solidFill>
                <a:latin typeface="Arial MT"/>
                <a:cs typeface="Arial MT"/>
              </a:rPr>
              <a:t>www.sprintax.com</a:t>
            </a:r>
            <a:endParaRPr sz="659">
              <a:latin typeface="Arial MT"/>
              <a:cs typeface="Arial MT"/>
            </a:endParaRPr>
          </a:p>
        </p:txBody>
      </p:sp>
      <p:sp>
        <p:nvSpPr>
          <p:cNvPr id="20" name="object 20"/>
          <p:cNvSpPr txBox="1">
            <a:spLocks noGrp="1"/>
          </p:cNvSpPr>
          <p:nvPr>
            <p:ph type="title"/>
          </p:nvPr>
        </p:nvSpPr>
        <p:spPr>
          <a:xfrm>
            <a:off x="74548" y="1020573"/>
            <a:ext cx="1519764"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5">
                <a:solidFill>
                  <a:schemeClr val="accent4"/>
                </a:solidFill>
              </a:rPr>
              <a:t>1098-</a:t>
            </a:r>
            <a:r>
              <a:rPr sz="3593" spc="-23">
                <a:solidFill>
                  <a:schemeClr val="accent4"/>
                </a:solidFill>
              </a:rPr>
              <a:t>T</a:t>
            </a:r>
            <a:endParaRPr sz="3593">
              <a:solidFill>
                <a:schemeClr val="accent4"/>
              </a:solidFill>
            </a:endParaRPr>
          </a:p>
        </p:txBody>
      </p:sp>
      <p:pic>
        <p:nvPicPr>
          <p:cNvPr id="24" name="Picture 23">
            <a:extLst>
              <a:ext uri="{FF2B5EF4-FFF2-40B4-BE49-F238E27FC236}">
                <a16:creationId xmlns:a16="http://schemas.microsoft.com/office/drawing/2014/main" id="{BAACFA19-0142-4F54-9605-23C61DFCC4E1}"/>
              </a:ext>
            </a:extLst>
          </p:cNvPr>
          <p:cNvPicPr>
            <a:picLocks noChangeAspect="1"/>
          </p:cNvPicPr>
          <p:nvPr/>
        </p:nvPicPr>
        <p:blipFill>
          <a:blip r:embed="rId2"/>
          <a:stretch>
            <a:fillRect/>
          </a:stretch>
        </p:blipFill>
        <p:spPr>
          <a:xfrm>
            <a:off x="4330739" y="1887863"/>
            <a:ext cx="3480616" cy="159818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89594" y="1947587"/>
            <a:ext cx="86068" cy="1764104"/>
          </a:xfrm>
          <a:custGeom>
            <a:avLst/>
            <a:gdLst/>
            <a:ahLst/>
            <a:cxnLst/>
            <a:rect l="l" t="t" r="r" b="b"/>
            <a:pathLst>
              <a:path w="189230" h="3878579">
                <a:moveTo>
                  <a:pt x="188948" y="0"/>
                </a:moveTo>
                <a:lnTo>
                  <a:pt x="0" y="0"/>
                </a:lnTo>
                <a:lnTo>
                  <a:pt x="0" y="3878478"/>
                </a:lnTo>
                <a:lnTo>
                  <a:pt x="188948" y="3878478"/>
                </a:lnTo>
                <a:lnTo>
                  <a:pt x="188948" y="0"/>
                </a:lnTo>
                <a:close/>
              </a:path>
            </a:pathLst>
          </a:custGeom>
          <a:solidFill>
            <a:srgbClr val="FFFFFF"/>
          </a:solidFill>
        </p:spPr>
        <p:txBody>
          <a:bodyPr wrap="square" lIns="0" tIns="0" rIns="0" bIns="0" rtlCol="0"/>
          <a:lstStyle/>
          <a:p>
            <a:endParaRPr/>
          </a:p>
        </p:txBody>
      </p:sp>
      <p:sp>
        <p:nvSpPr>
          <p:cNvPr id="4" name="object 4"/>
          <p:cNvSpPr txBox="1"/>
          <p:nvPr/>
        </p:nvSpPr>
        <p:spPr>
          <a:xfrm>
            <a:off x="627314" y="1857571"/>
            <a:ext cx="1264448" cy="283357"/>
          </a:xfrm>
          <a:prstGeom prst="rect">
            <a:avLst/>
          </a:prstGeom>
        </p:spPr>
        <p:txBody>
          <a:bodyPr vert="horz" wrap="square" lIns="0" tIns="6932" rIns="0" bIns="0" rtlCol="0">
            <a:spAutoFit/>
          </a:bodyPr>
          <a:lstStyle/>
          <a:p>
            <a:pPr marL="5776">
              <a:spcBef>
                <a:spcPts val="55"/>
              </a:spcBef>
            </a:pPr>
            <a:r>
              <a:rPr sz="1796" b="1">
                <a:solidFill>
                  <a:schemeClr val="accent4"/>
                </a:solidFill>
                <a:latin typeface="Segoe UI"/>
                <a:cs typeface="Segoe UI"/>
              </a:rPr>
              <a:t>FORM</a:t>
            </a:r>
            <a:r>
              <a:rPr sz="1796" b="1" spc="-9">
                <a:solidFill>
                  <a:schemeClr val="accent4"/>
                </a:solidFill>
                <a:latin typeface="Segoe UI"/>
                <a:cs typeface="Segoe UI"/>
              </a:rPr>
              <a:t> 8843</a:t>
            </a:r>
            <a:endParaRPr sz="1796">
              <a:solidFill>
                <a:schemeClr val="accent4"/>
              </a:solidFill>
              <a:latin typeface="Segoe UI"/>
              <a:cs typeface="Segoe UI"/>
            </a:endParaRPr>
          </a:p>
        </p:txBody>
      </p:sp>
      <p:sp>
        <p:nvSpPr>
          <p:cNvPr id="5" name="object 5"/>
          <p:cNvSpPr txBox="1"/>
          <p:nvPr/>
        </p:nvSpPr>
        <p:spPr>
          <a:xfrm>
            <a:off x="5559688" y="840616"/>
            <a:ext cx="1931331" cy="560782"/>
          </a:xfrm>
          <a:prstGeom prst="rect">
            <a:avLst/>
          </a:prstGeom>
        </p:spPr>
        <p:txBody>
          <a:bodyPr vert="horz" wrap="square" lIns="0" tIns="7798" rIns="0" bIns="0" rtlCol="0">
            <a:spAutoFit/>
          </a:bodyPr>
          <a:lstStyle/>
          <a:p>
            <a:pPr marL="5776">
              <a:spcBef>
                <a:spcPts val="61"/>
              </a:spcBef>
            </a:pPr>
            <a:r>
              <a:rPr sz="3593" b="1" spc="-5">
                <a:solidFill>
                  <a:schemeClr val="accent4"/>
                </a:solidFill>
                <a:latin typeface="Segoe UI"/>
                <a:cs typeface="Segoe UI"/>
              </a:rPr>
              <a:t>FEDERAL</a:t>
            </a:r>
            <a:endParaRPr sz="3593">
              <a:solidFill>
                <a:schemeClr val="accent4"/>
              </a:solidFill>
              <a:latin typeface="Segoe UI"/>
              <a:cs typeface="Segoe UI"/>
            </a:endParaRPr>
          </a:p>
        </p:txBody>
      </p:sp>
      <p:sp>
        <p:nvSpPr>
          <p:cNvPr id="6" name="object 6"/>
          <p:cNvSpPr txBox="1"/>
          <p:nvPr/>
        </p:nvSpPr>
        <p:spPr>
          <a:xfrm>
            <a:off x="4778433" y="1282714"/>
            <a:ext cx="3493840" cy="560782"/>
          </a:xfrm>
          <a:prstGeom prst="rect">
            <a:avLst/>
          </a:prstGeom>
        </p:spPr>
        <p:txBody>
          <a:bodyPr vert="horz" wrap="square" lIns="0" tIns="7798" rIns="0" bIns="0" rtlCol="0">
            <a:spAutoFit/>
          </a:bodyPr>
          <a:lstStyle/>
          <a:p>
            <a:pPr marL="5776">
              <a:spcBef>
                <a:spcPts val="61"/>
              </a:spcBef>
            </a:pPr>
            <a:r>
              <a:rPr sz="3593" b="1" spc="-5">
                <a:solidFill>
                  <a:schemeClr val="accent4"/>
                </a:solidFill>
                <a:latin typeface="Segoe UI"/>
                <a:cs typeface="Segoe UI"/>
              </a:rPr>
              <a:t>REQUIREMENTS</a:t>
            </a:r>
            <a:endParaRPr sz="3593">
              <a:solidFill>
                <a:schemeClr val="accent4"/>
              </a:solidFill>
              <a:latin typeface="Segoe UI"/>
              <a:cs typeface="Segoe UI"/>
            </a:endParaRPr>
          </a:p>
        </p:txBody>
      </p:sp>
      <p:pic>
        <p:nvPicPr>
          <p:cNvPr id="7" name="object 7"/>
          <p:cNvPicPr/>
          <p:nvPr/>
        </p:nvPicPr>
        <p:blipFill>
          <a:blip r:embed="rId2" cstate="print"/>
          <a:stretch>
            <a:fillRect/>
          </a:stretch>
        </p:blipFill>
        <p:spPr>
          <a:xfrm>
            <a:off x="2595383" y="2024360"/>
            <a:ext cx="3374571" cy="3374571"/>
          </a:xfrm>
          <a:prstGeom prst="rect">
            <a:avLst/>
          </a:prstGeom>
        </p:spPr>
      </p:pic>
      <p:sp>
        <p:nvSpPr>
          <p:cNvPr id="2" name="TextBox 1">
            <a:extLst>
              <a:ext uri="{FF2B5EF4-FFF2-40B4-BE49-F238E27FC236}">
                <a16:creationId xmlns:a16="http://schemas.microsoft.com/office/drawing/2014/main" id="{4AFEAC13-0F65-A29F-5FB2-B64D095272E5}"/>
              </a:ext>
            </a:extLst>
          </p:cNvPr>
          <p:cNvSpPr txBox="1"/>
          <p:nvPr/>
        </p:nvSpPr>
        <p:spPr>
          <a:xfrm>
            <a:off x="2208881" y="5394593"/>
            <a:ext cx="59197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solidFill>
                <a:latin typeface="Calibri"/>
                <a:ea typeface="Calibri"/>
                <a:cs typeface="Calibri"/>
                <a:hlinkClick r:id="rId3">
                  <a:extLst>
                    <a:ext uri="{A12FA001-AC4F-418D-AE19-62706E023703}">
                      <ahyp:hlinkClr xmlns:ahyp="http://schemas.microsoft.com/office/drawing/2018/hyperlinkcolor" val="tx"/>
                    </a:ext>
                  </a:extLst>
                </a:hlinkClick>
              </a:rPr>
              <a:t>https://www.irs.gov/pub/irs-pdf/f8843.pdf</a:t>
            </a:r>
            <a:r>
              <a:rPr lang="en-US">
                <a:solidFill>
                  <a:schemeClr val="accent4"/>
                </a:solidFill>
                <a:latin typeface="Calibri"/>
                <a:ea typeface="Calibri"/>
                <a:cs typeface="Calibri"/>
              </a:rPr>
              <a:t> </a:t>
            </a:r>
            <a:endParaRPr lang="en-US">
              <a:solidFill>
                <a:schemeClr val="accent4"/>
              </a:solidFill>
              <a:ea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642657" y="1959954"/>
            <a:ext cx="1859992" cy="1922662"/>
          </a:xfrm>
          <a:prstGeom prst="rect">
            <a:avLst/>
          </a:prstGeom>
        </p:spPr>
        <p:txBody>
          <a:bodyPr vert="horz" wrap="square" lIns="0" tIns="4910" rIns="0" bIns="0" rtlCol="0">
            <a:spAutoFit/>
          </a:bodyPr>
          <a:lstStyle/>
          <a:p>
            <a:pPr marL="440417" marR="2310" indent="-434930">
              <a:lnSpc>
                <a:spcPct val="100200"/>
              </a:lnSpc>
              <a:spcBef>
                <a:spcPts val="39"/>
              </a:spcBef>
            </a:pPr>
            <a:r>
              <a:rPr sz="6231" b="1" spc="-20">
                <a:solidFill>
                  <a:srgbClr val="4E8542"/>
                </a:solidFill>
                <a:latin typeface="Cambria"/>
                <a:cs typeface="Cambria"/>
              </a:rPr>
              <a:t>STEP </a:t>
            </a:r>
            <a:r>
              <a:rPr sz="6231" b="1" spc="-148">
                <a:solidFill>
                  <a:srgbClr val="5F4778"/>
                </a:solidFill>
                <a:latin typeface="Cambria"/>
                <a:cs typeface="Cambria"/>
              </a:rPr>
              <a:t>BY</a:t>
            </a:r>
            <a:endParaRPr sz="6231">
              <a:latin typeface="Cambria"/>
              <a:cs typeface="Cambria"/>
            </a:endParaRPr>
          </a:p>
        </p:txBody>
      </p:sp>
      <p:sp>
        <p:nvSpPr>
          <p:cNvPr id="4" name="object 4"/>
          <p:cNvSpPr txBox="1"/>
          <p:nvPr/>
        </p:nvSpPr>
        <p:spPr>
          <a:xfrm>
            <a:off x="2384402" y="3862280"/>
            <a:ext cx="4377047" cy="965852"/>
          </a:xfrm>
          <a:prstGeom prst="rect">
            <a:avLst/>
          </a:prstGeom>
        </p:spPr>
        <p:txBody>
          <a:bodyPr vert="horz" wrap="square" lIns="0" tIns="6932" rIns="0" bIns="0" rtlCol="0">
            <a:spAutoFit/>
          </a:bodyPr>
          <a:lstStyle/>
          <a:p>
            <a:pPr marL="5776">
              <a:spcBef>
                <a:spcPts val="55"/>
              </a:spcBef>
            </a:pPr>
            <a:r>
              <a:rPr sz="6231" b="1">
                <a:solidFill>
                  <a:srgbClr val="1B577B"/>
                </a:solidFill>
                <a:latin typeface="Cambria"/>
                <a:cs typeface="Cambria"/>
              </a:rPr>
              <a:t>STEP</a:t>
            </a:r>
            <a:r>
              <a:rPr sz="6231" b="1" spc="-77">
                <a:solidFill>
                  <a:srgbClr val="1B577B"/>
                </a:solidFill>
                <a:latin typeface="Cambria"/>
                <a:cs typeface="Cambria"/>
              </a:rPr>
              <a:t> </a:t>
            </a:r>
            <a:r>
              <a:rPr sz="6231" b="1" spc="-5">
                <a:solidFill>
                  <a:srgbClr val="1B577B"/>
                </a:solidFill>
                <a:latin typeface="Cambria"/>
                <a:cs typeface="Cambria"/>
              </a:rPr>
              <a:t>GUIDE</a:t>
            </a:r>
            <a:endParaRPr sz="6231">
              <a:latin typeface="Cambria"/>
              <a:cs typeface="Cambr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6361" y="1145482"/>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548495" y="520652"/>
            <a:ext cx="4976005"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rPr lang="en-US"/>
              <a:t>LOGGING IN</a:t>
            </a:r>
            <a:endParaRPr spc="-23"/>
          </a:p>
        </p:txBody>
      </p:sp>
      <p:sp>
        <p:nvSpPr>
          <p:cNvPr id="5" name="object 5"/>
          <p:cNvSpPr txBox="1"/>
          <p:nvPr/>
        </p:nvSpPr>
        <p:spPr>
          <a:xfrm>
            <a:off x="633672" y="1204760"/>
            <a:ext cx="543846" cy="144095"/>
          </a:xfrm>
          <a:prstGeom prst="rect">
            <a:avLst/>
          </a:prstGeom>
        </p:spPr>
        <p:txBody>
          <a:bodyPr vert="horz" wrap="square" lIns="0" tIns="7509" rIns="0" bIns="0" rtlCol="0">
            <a:spAutoFit/>
          </a:bodyPr>
          <a:lstStyle/>
          <a:p>
            <a:pPr marL="5776">
              <a:spcBef>
                <a:spcPts val="59"/>
              </a:spcBef>
            </a:pPr>
            <a:r>
              <a:rPr sz="887" spc="-5">
                <a:solidFill>
                  <a:srgbClr val="7E7E7E"/>
                </a:solidFill>
                <a:latin typeface="Segoe UI"/>
                <a:cs typeface="Segoe UI"/>
              </a:rPr>
              <a:t>WELCOME</a:t>
            </a:r>
            <a:endParaRPr sz="887">
              <a:latin typeface="Segoe UI"/>
              <a:cs typeface="Segoe UI"/>
            </a:endParaRPr>
          </a:p>
        </p:txBody>
      </p:sp>
      <p:pic>
        <p:nvPicPr>
          <p:cNvPr id="2" name="Picture 1">
            <a:extLst>
              <a:ext uri="{FF2B5EF4-FFF2-40B4-BE49-F238E27FC236}">
                <a16:creationId xmlns:a16="http://schemas.microsoft.com/office/drawing/2014/main" id="{CCE6D343-D6E5-4A1E-8F77-7ADA6E0005E3}"/>
              </a:ext>
            </a:extLst>
          </p:cNvPr>
          <p:cNvPicPr>
            <a:picLocks noChangeAspect="1"/>
          </p:cNvPicPr>
          <p:nvPr/>
        </p:nvPicPr>
        <p:blipFill>
          <a:blip r:embed="rId2"/>
          <a:stretch>
            <a:fillRect/>
          </a:stretch>
        </p:blipFill>
        <p:spPr>
          <a:xfrm>
            <a:off x="548495" y="1690011"/>
            <a:ext cx="7617310" cy="3075029"/>
          </a:xfrm>
          <a:prstGeom prst="rect">
            <a:avLst/>
          </a:prstGeom>
        </p:spPr>
      </p:pic>
      <p:sp>
        <p:nvSpPr>
          <p:cNvPr id="7" name="TextBox 6">
            <a:extLst>
              <a:ext uri="{FF2B5EF4-FFF2-40B4-BE49-F238E27FC236}">
                <a16:creationId xmlns:a16="http://schemas.microsoft.com/office/drawing/2014/main" id="{F7EF6FD3-F454-4D1D-B26F-D0A1FCADDAB1}"/>
              </a:ext>
            </a:extLst>
          </p:cNvPr>
          <p:cNvSpPr txBox="1"/>
          <p:nvPr/>
        </p:nvSpPr>
        <p:spPr>
          <a:xfrm>
            <a:off x="548495" y="1439333"/>
            <a:ext cx="6241772" cy="307777"/>
          </a:xfrm>
          <a:prstGeom prst="rect">
            <a:avLst/>
          </a:prstGeom>
          <a:noFill/>
        </p:spPr>
        <p:txBody>
          <a:bodyPr wrap="square" rtlCol="0">
            <a:spAutoFit/>
          </a:bodyPr>
          <a:lstStyle/>
          <a:p>
            <a:r>
              <a:rPr lang="en-US" sz="1400"/>
              <a:t>Create log in (if first time user) and choose your visa type.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6361" y="1145482"/>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1511777" y="513463"/>
            <a:ext cx="6741944" cy="684108"/>
          </a:xfrm>
          <a:prstGeom prst="rect">
            <a:avLst/>
          </a:prstGeom>
        </p:spPr>
        <p:txBody>
          <a:bodyPr vert="horz" wrap="square" lIns="0" tIns="6932" rIns="0" bIns="0" numCol="1" rtlCol="0" anchor="ctr" anchorCtr="0" compatLnSpc="1">
            <a:prstTxWarp prst="textNoShape">
              <a:avLst/>
            </a:prstTxWarp>
            <a:spAutoFit/>
          </a:bodyPr>
          <a:lstStyle/>
          <a:p>
            <a:pPr marL="5715">
              <a:lnSpc>
                <a:spcPct val="100000"/>
              </a:lnSpc>
              <a:spcBef>
                <a:spcPts val="55"/>
              </a:spcBef>
            </a:pPr>
            <a:r>
              <a:rPr lang="en-US" spc="-23"/>
              <a:t>GETTING STARTED</a:t>
            </a:r>
          </a:p>
        </p:txBody>
      </p:sp>
      <p:sp>
        <p:nvSpPr>
          <p:cNvPr id="5" name="object 5"/>
          <p:cNvSpPr txBox="1"/>
          <p:nvPr/>
        </p:nvSpPr>
        <p:spPr>
          <a:xfrm>
            <a:off x="633672" y="1204760"/>
            <a:ext cx="543846" cy="144095"/>
          </a:xfrm>
          <a:prstGeom prst="rect">
            <a:avLst/>
          </a:prstGeom>
        </p:spPr>
        <p:txBody>
          <a:bodyPr vert="horz" wrap="square" lIns="0" tIns="7509" rIns="0" bIns="0" rtlCol="0">
            <a:spAutoFit/>
          </a:bodyPr>
          <a:lstStyle/>
          <a:p>
            <a:pPr marL="5776">
              <a:spcBef>
                <a:spcPts val="59"/>
              </a:spcBef>
            </a:pPr>
            <a:r>
              <a:rPr sz="887" spc="-5">
                <a:solidFill>
                  <a:srgbClr val="7E7E7E"/>
                </a:solidFill>
                <a:latin typeface="Segoe UI"/>
                <a:cs typeface="Segoe UI"/>
              </a:rPr>
              <a:t>WELCOME</a:t>
            </a:r>
            <a:endParaRPr sz="887">
              <a:latin typeface="Segoe UI"/>
              <a:cs typeface="Segoe UI"/>
            </a:endParaRPr>
          </a:p>
        </p:txBody>
      </p:sp>
      <p:pic>
        <p:nvPicPr>
          <p:cNvPr id="11" name="Picture 10" descr="A document with text on it&#10;&#10;AI-generated content may be incorrect.">
            <a:extLst>
              <a:ext uri="{FF2B5EF4-FFF2-40B4-BE49-F238E27FC236}">
                <a16:creationId xmlns:a16="http://schemas.microsoft.com/office/drawing/2014/main" id="{39224653-E615-FD86-F9DE-ABBE6082FF06}"/>
              </a:ext>
            </a:extLst>
          </p:cNvPr>
          <p:cNvPicPr>
            <a:picLocks noChangeAspect="1"/>
          </p:cNvPicPr>
          <p:nvPr/>
        </p:nvPicPr>
        <p:blipFill>
          <a:blip r:embed="rId2"/>
          <a:stretch>
            <a:fillRect/>
          </a:stretch>
        </p:blipFill>
        <p:spPr>
          <a:xfrm>
            <a:off x="1497222" y="1275272"/>
            <a:ext cx="5631970" cy="4595004"/>
          </a:xfrm>
          <a:prstGeom prst="rect">
            <a:avLst/>
          </a:prstGeom>
        </p:spPr>
      </p:pic>
    </p:spTree>
    <p:extLst>
      <p:ext uri="{BB962C8B-B14F-4D97-AF65-F5344CB8AC3E}">
        <p14:creationId xmlns:p14="http://schemas.microsoft.com/office/powerpoint/2010/main" val="259776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6361" y="1145482"/>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633671" y="520652"/>
            <a:ext cx="7016807"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rPr lang="en-US"/>
              <a:t>REQUIRED DOCUMENTS</a:t>
            </a:r>
            <a:endParaRPr lang="en-US" spc="-23"/>
          </a:p>
        </p:txBody>
      </p:sp>
      <p:sp>
        <p:nvSpPr>
          <p:cNvPr id="5" name="object 5"/>
          <p:cNvSpPr txBox="1"/>
          <p:nvPr/>
        </p:nvSpPr>
        <p:spPr>
          <a:xfrm>
            <a:off x="633672" y="1204760"/>
            <a:ext cx="543846" cy="144095"/>
          </a:xfrm>
          <a:prstGeom prst="rect">
            <a:avLst/>
          </a:prstGeom>
        </p:spPr>
        <p:txBody>
          <a:bodyPr vert="horz" wrap="square" lIns="0" tIns="7509" rIns="0" bIns="0" rtlCol="0">
            <a:spAutoFit/>
          </a:bodyPr>
          <a:lstStyle/>
          <a:p>
            <a:pPr marL="5776">
              <a:spcBef>
                <a:spcPts val="59"/>
              </a:spcBef>
            </a:pPr>
            <a:r>
              <a:rPr sz="887" spc="-5">
                <a:solidFill>
                  <a:srgbClr val="7E7E7E"/>
                </a:solidFill>
                <a:latin typeface="Segoe UI"/>
                <a:cs typeface="Segoe UI"/>
              </a:rPr>
              <a:t>WELCOME</a:t>
            </a:r>
            <a:endParaRPr sz="887">
              <a:latin typeface="Segoe UI"/>
              <a:cs typeface="Segoe UI"/>
            </a:endParaRPr>
          </a:p>
        </p:txBody>
      </p:sp>
      <p:pic>
        <p:nvPicPr>
          <p:cNvPr id="6" name="Picture 5">
            <a:extLst>
              <a:ext uri="{FF2B5EF4-FFF2-40B4-BE49-F238E27FC236}">
                <a16:creationId xmlns:a16="http://schemas.microsoft.com/office/drawing/2014/main" id="{B96A940F-4229-4BB7-B8D2-F59F488D31E6}"/>
              </a:ext>
            </a:extLst>
          </p:cNvPr>
          <p:cNvPicPr>
            <a:picLocks noChangeAspect="1"/>
          </p:cNvPicPr>
          <p:nvPr/>
        </p:nvPicPr>
        <p:blipFill>
          <a:blip r:embed="rId2"/>
          <a:stretch>
            <a:fillRect/>
          </a:stretch>
        </p:blipFill>
        <p:spPr>
          <a:xfrm>
            <a:off x="633672" y="1465487"/>
            <a:ext cx="7016808" cy="4426711"/>
          </a:xfrm>
          <a:prstGeom prst="rect">
            <a:avLst/>
          </a:prstGeom>
        </p:spPr>
      </p:pic>
    </p:spTree>
    <p:extLst>
      <p:ext uri="{BB962C8B-B14F-4D97-AF65-F5344CB8AC3E}">
        <p14:creationId xmlns:p14="http://schemas.microsoft.com/office/powerpoint/2010/main" val="10058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6361" y="1145482"/>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548495" y="520652"/>
            <a:ext cx="2900077"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1</a:t>
            </a:r>
          </a:p>
        </p:txBody>
      </p:sp>
      <p:sp>
        <p:nvSpPr>
          <p:cNvPr id="5" name="object 5"/>
          <p:cNvSpPr txBox="1"/>
          <p:nvPr/>
        </p:nvSpPr>
        <p:spPr>
          <a:xfrm>
            <a:off x="633672" y="1204760"/>
            <a:ext cx="543846" cy="144095"/>
          </a:xfrm>
          <a:prstGeom prst="rect">
            <a:avLst/>
          </a:prstGeom>
        </p:spPr>
        <p:txBody>
          <a:bodyPr vert="horz" wrap="square" lIns="0" tIns="7509" rIns="0" bIns="0" rtlCol="0">
            <a:spAutoFit/>
          </a:bodyPr>
          <a:lstStyle/>
          <a:p>
            <a:pPr marL="5776">
              <a:spcBef>
                <a:spcPts val="59"/>
              </a:spcBef>
            </a:pPr>
            <a:r>
              <a:rPr sz="887" spc="-5">
                <a:solidFill>
                  <a:srgbClr val="7E7E7E"/>
                </a:solidFill>
                <a:latin typeface="Segoe UI"/>
                <a:cs typeface="Segoe UI"/>
              </a:rPr>
              <a:t>WELCOME</a:t>
            </a:r>
            <a:endParaRPr sz="887">
              <a:latin typeface="Segoe UI"/>
              <a:cs typeface="Segoe UI"/>
            </a:endParaRPr>
          </a:p>
        </p:txBody>
      </p:sp>
      <p:sp>
        <p:nvSpPr>
          <p:cNvPr id="2" name="TextBox 1">
            <a:extLst>
              <a:ext uri="{FF2B5EF4-FFF2-40B4-BE49-F238E27FC236}">
                <a16:creationId xmlns:a16="http://schemas.microsoft.com/office/drawing/2014/main" id="{BF054895-BE7D-B678-6085-F97B5ADA07F8}"/>
              </a:ext>
            </a:extLst>
          </p:cNvPr>
          <p:cNvSpPr txBox="1"/>
          <p:nvPr/>
        </p:nvSpPr>
        <p:spPr>
          <a:xfrm>
            <a:off x="448800" y="1712512"/>
            <a:ext cx="234676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ea typeface="Calibri"/>
                <a:cs typeface="Calibri"/>
              </a:rPr>
              <a:t>Remember: Choose the year </a:t>
            </a:r>
            <a:r>
              <a:rPr lang="en-US" dirty="0">
                <a:latin typeface="Calibri"/>
                <a:ea typeface="Calibri"/>
                <a:cs typeface="Calibri"/>
              </a:rPr>
              <a:t>that you are filing your taxes for. </a:t>
            </a:r>
          </a:p>
          <a:p>
            <a:endParaRPr lang="en-US" dirty="0">
              <a:ea typeface="Calibri"/>
              <a:cs typeface="Calibri"/>
            </a:endParaRPr>
          </a:p>
          <a:p>
            <a:r>
              <a:rPr lang="en-US" dirty="0">
                <a:latin typeface="Calibri"/>
                <a:ea typeface="Calibri"/>
                <a:cs typeface="Calibri"/>
              </a:rPr>
              <a:t>You typically will be filing for </a:t>
            </a:r>
            <a:r>
              <a:rPr lang="en-US" b="1" i="1" dirty="0">
                <a:latin typeface="Calibri"/>
                <a:ea typeface="Calibri"/>
                <a:cs typeface="Calibri"/>
              </a:rPr>
              <a:t>the previous year</a:t>
            </a:r>
            <a:r>
              <a:rPr lang="en-US" dirty="0">
                <a:latin typeface="Calibri"/>
                <a:ea typeface="Calibri"/>
                <a:cs typeface="Calibri"/>
              </a:rPr>
              <a:t>. For example: If you are filing for the April 15, 2026 Tax Filing Deadline, you will be filing for the 2025 tax year and all documents should list that year.</a:t>
            </a:r>
            <a:endParaRPr lang="en-US" dirty="0">
              <a:ea typeface="Calibri"/>
              <a:cs typeface="Calibri"/>
            </a:endParaRPr>
          </a:p>
        </p:txBody>
      </p:sp>
      <p:pic>
        <p:nvPicPr>
          <p:cNvPr id="7" name="Picture 6" descr="A screenshot of a computer&#10;&#10;AI-generated content may be incorrect.">
            <a:extLst>
              <a:ext uri="{FF2B5EF4-FFF2-40B4-BE49-F238E27FC236}">
                <a16:creationId xmlns:a16="http://schemas.microsoft.com/office/drawing/2014/main" id="{F80AC03B-76EF-C33C-5816-78BA0C23FA70}"/>
              </a:ext>
            </a:extLst>
          </p:cNvPr>
          <p:cNvPicPr>
            <a:picLocks noChangeAspect="1"/>
          </p:cNvPicPr>
          <p:nvPr/>
        </p:nvPicPr>
        <p:blipFill>
          <a:blip r:embed="rId2"/>
          <a:stretch>
            <a:fillRect/>
          </a:stretch>
        </p:blipFill>
        <p:spPr>
          <a:xfrm>
            <a:off x="3252207" y="633351"/>
            <a:ext cx="4697974" cy="5383481"/>
          </a:xfrm>
          <a:prstGeom prst="rect">
            <a:avLst/>
          </a:prstGeom>
        </p:spPr>
      </p:pic>
    </p:spTree>
    <p:extLst>
      <p:ext uri="{BB962C8B-B14F-4D97-AF65-F5344CB8AC3E}">
        <p14:creationId xmlns:p14="http://schemas.microsoft.com/office/powerpoint/2010/main" val="99278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41803" y="491685"/>
            <a:ext cx="4260394" cy="468693"/>
          </a:xfrm>
          <a:prstGeom prst="rect">
            <a:avLst/>
          </a:prstGeom>
        </p:spPr>
        <p:txBody>
          <a:bodyPr vert="horz" wrap="square" lIns="0" tIns="6642" rIns="0" bIns="0" numCol="1" rtlCol="0" anchor="ctr" anchorCtr="0" compatLnSpc="1">
            <a:prstTxWarp prst="textNoShape">
              <a:avLst/>
            </a:prstTxWarp>
            <a:spAutoFit/>
          </a:bodyPr>
          <a:lstStyle/>
          <a:p>
            <a:pPr marL="5776">
              <a:lnSpc>
                <a:spcPct val="100000"/>
              </a:lnSpc>
              <a:spcBef>
                <a:spcPts val="52"/>
              </a:spcBef>
            </a:pPr>
            <a:r>
              <a:rPr sz="3002">
                <a:solidFill>
                  <a:schemeClr val="accent4"/>
                </a:solidFill>
              </a:rPr>
              <a:t>AGENDA</a:t>
            </a:r>
            <a:r>
              <a:rPr sz="3002" spc="-84">
                <a:solidFill>
                  <a:schemeClr val="accent4"/>
                </a:solidFill>
              </a:rPr>
              <a:t> </a:t>
            </a:r>
            <a:r>
              <a:rPr lang="en-US" sz="3002" spc="-84">
                <a:solidFill>
                  <a:schemeClr val="accent4"/>
                </a:solidFill>
              </a:rPr>
              <a:t>I</a:t>
            </a:r>
            <a:r>
              <a:rPr sz="3002" spc="-5">
                <a:solidFill>
                  <a:schemeClr val="accent4"/>
                </a:solidFill>
              </a:rPr>
              <a:t>TEMS!</a:t>
            </a:r>
            <a:endParaRPr sz="3002">
              <a:solidFill>
                <a:schemeClr val="accent4"/>
              </a:solidFill>
            </a:endParaRPr>
          </a:p>
        </p:txBody>
      </p:sp>
      <p:sp>
        <p:nvSpPr>
          <p:cNvPr id="4" name="object 4"/>
          <p:cNvSpPr txBox="1"/>
          <p:nvPr/>
        </p:nvSpPr>
        <p:spPr>
          <a:xfrm>
            <a:off x="303722" y="1845081"/>
            <a:ext cx="2898584" cy="1979683"/>
          </a:xfrm>
          <a:prstGeom prst="rect">
            <a:avLst/>
          </a:prstGeom>
        </p:spPr>
        <p:txBody>
          <a:bodyPr vert="horz" wrap="square" lIns="0" tIns="6642" rIns="0" bIns="0" rtlCol="0">
            <a:spAutoFit/>
          </a:bodyPr>
          <a:lstStyle/>
          <a:p>
            <a:pPr marL="177322" indent="-171546">
              <a:spcBef>
                <a:spcPts val="52"/>
              </a:spcBef>
              <a:buChar char="•"/>
              <a:tabLst>
                <a:tab pos="177322" algn="l"/>
              </a:tabLst>
            </a:pPr>
            <a:r>
              <a:rPr sz="1796" b="1" spc="-5">
                <a:solidFill>
                  <a:srgbClr val="FFFFFF"/>
                </a:solidFill>
                <a:latin typeface="Arial"/>
                <a:cs typeface="Arial"/>
              </a:rPr>
              <a:t>Disclaimer</a:t>
            </a:r>
            <a:endParaRPr sz="1796">
              <a:latin typeface="Arial"/>
              <a:cs typeface="Arial"/>
            </a:endParaRPr>
          </a:p>
          <a:p>
            <a:pPr>
              <a:spcBef>
                <a:spcPts val="109"/>
              </a:spcBef>
              <a:buFont typeface="Arial"/>
              <a:buChar char="•"/>
            </a:pPr>
            <a:endParaRPr sz="1796">
              <a:latin typeface="Arial"/>
              <a:cs typeface="Arial"/>
            </a:endParaRPr>
          </a:p>
          <a:p>
            <a:pPr marL="177322" indent="-171546">
              <a:spcBef>
                <a:spcPts val="2"/>
              </a:spcBef>
              <a:buChar char="•"/>
              <a:tabLst>
                <a:tab pos="177322" algn="l"/>
              </a:tabLst>
            </a:pPr>
            <a:r>
              <a:rPr sz="1796" b="1">
                <a:solidFill>
                  <a:srgbClr val="FFFFFF"/>
                </a:solidFill>
                <a:latin typeface="Arial"/>
                <a:cs typeface="Arial"/>
              </a:rPr>
              <a:t>Introductory</a:t>
            </a:r>
            <a:r>
              <a:rPr sz="1796" b="1" spc="9">
                <a:solidFill>
                  <a:srgbClr val="FFFFFF"/>
                </a:solidFill>
                <a:latin typeface="Arial"/>
                <a:cs typeface="Arial"/>
              </a:rPr>
              <a:t> </a:t>
            </a:r>
            <a:r>
              <a:rPr sz="1796" b="1" spc="-5">
                <a:solidFill>
                  <a:srgbClr val="FFFFFF"/>
                </a:solidFill>
                <a:latin typeface="Arial"/>
                <a:cs typeface="Arial"/>
              </a:rPr>
              <a:t>concepts</a:t>
            </a:r>
            <a:endParaRPr sz="1796">
              <a:latin typeface="Arial"/>
              <a:cs typeface="Arial"/>
            </a:endParaRPr>
          </a:p>
          <a:p>
            <a:pPr>
              <a:spcBef>
                <a:spcPts val="107"/>
              </a:spcBef>
              <a:buFont typeface="Arial"/>
              <a:buChar char="•"/>
            </a:pPr>
            <a:endParaRPr sz="1796">
              <a:latin typeface="Arial"/>
              <a:cs typeface="Arial"/>
            </a:endParaRPr>
          </a:p>
          <a:p>
            <a:pPr marL="177322" indent="-171546">
              <a:spcBef>
                <a:spcPts val="2"/>
              </a:spcBef>
              <a:buChar char="•"/>
              <a:tabLst>
                <a:tab pos="177322" algn="l"/>
              </a:tabLst>
            </a:pPr>
            <a:r>
              <a:rPr sz="1796" b="1">
                <a:solidFill>
                  <a:srgbClr val="FFFFFF"/>
                </a:solidFill>
                <a:latin typeface="Arial"/>
                <a:cs typeface="Arial"/>
              </a:rPr>
              <a:t>Federal</a:t>
            </a:r>
            <a:r>
              <a:rPr sz="1796" b="1" spc="9">
                <a:solidFill>
                  <a:srgbClr val="FFFFFF"/>
                </a:solidFill>
                <a:latin typeface="Arial"/>
                <a:cs typeface="Arial"/>
              </a:rPr>
              <a:t> </a:t>
            </a:r>
            <a:r>
              <a:rPr sz="1796" b="1">
                <a:solidFill>
                  <a:srgbClr val="FFFFFF"/>
                </a:solidFill>
                <a:latin typeface="Arial"/>
                <a:cs typeface="Arial"/>
              </a:rPr>
              <a:t>tax</a:t>
            </a:r>
            <a:r>
              <a:rPr sz="1796" b="1" spc="7">
                <a:solidFill>
                  <a:srgbClr val="FFFFFF"/>
                </a:solidFill>
                <a:latin typeface="Arial"/>
                <a:cs typeface="Arial"/>
              </a:rPr>
              <a:t> </a:t>
            </a:r>
            <a:r>
              <a:rPr sz="1796" b="1">
                <a:solidFill>
                  <a:srgbClr val="FFFFFF"/>
                </a:solidFill>
                <a:latin typeface="Arial"/>
                <a:cs typeface="Arial"/>
              </a:rPr>
              <a:t>return </a:t>
            </a:r>
            <a:r>
              <a:rPr sz="1796" b="1" spc="-5">
                <a:solidFill>
                  <a:srgbClr val="FFFFFF"/>
                </a:solidFill>
                <a:latin typeface="Arial"/>
                <a:cs typeface="Arial"/>
              </a:rPr>
              <a:t>basics</a:t>
            </a:r>
            <a:endParaRPr sz="1796">
              <a:latin typeface="Arial"/>
              <a:cs typeface="Arial"/>
            </a:endParaRPr>
          </a:p>
          <a:p>
            <a:pPr>
              <a:spcBef>
                <a:spcPts val="109"/>
              </a:spcBef>
              <a:buFont typeface="Arial"/>
              <a:buChar char="•"/>
            </a:pPr>
            <a:endParaRPr sz="1796">
              <a:latin typeface="Arial"/>
              <a:cs typeface="Arial"/>
            </a:endParaRPr>
          </a:p>
          <a:p>
            <a:pPr marL="177322" indent="-171546">
              <a:buChar char="•"/>
              <a:tabLst>
                <a:tab pos="177322" algn="l"/>
              </a:tabLst>
            </a:pPr>
            <a:r>
              <a:rPr sz="1796" b="1">
                <a:solidFill>
                  <a:srgbClr val="FFFFFF"/>
                </a:solidFill>
                <a:latin typeface="Arial"/>
                <a:cs typeface="Arial"/>
              </a:rPr>
              <a:t>State</a:t>
            </a:r>
            <a:r>
              <a:rPr sz="1796" b="1" spc="5">
                <a:solidFill>
                  <a:srgbClr val="FFFFFF"/>
                </a:solidFill>
                <a:latin typeface="Arial"/>
                <a:cs typeface="Arial"/>
              </a:rPr>
              <a:t> </a:t>
            </a:r>
            <a:r>
              <a:rPr sz="1796" b="1">
                <a:solidFill>
                  <a:srgbClr val="FFFFFF"/>
                </a:solidFill>
                <a:latin typeface="Arial"/>
                <a:cs typeface="Arial"/>
              </a:rPr>
              <a:t>tax</a:t>
            </a:r>
            <a:r>
              <a:rPr sz="1796" b="1" spc="-5">
                <a:solidFill>
                  <a:srgbClr val="FFFFFF"/>
                </a:solidFill>
                <a:latin typeface="Arial"/>
                <a:cs typeface="Arial"/>
              </a:rPr>
              <a:t> </a:t>
            </a:r>
            <a:r>
              <a:rPr sz="1796" b="1">
                <a:solidFill>
                  <a:srgbClr val="FFFFFF"/>
                </a:solidFill>
                <a:latin typeface="Arial"/>
                <a:cs typeface="Arial"/>
              </a:rPr>
              <a:t>return </a:t>
            </a:r>
            <a:r>
              <a:rPr sz="1796" b="1" spc="-5">
                <a:solidFill>
                  <a:srgbClr val="FFFFFF"/>
                </a:solidFill>
                <a:latin typeface="Arial"/>
                <a:cs typeface="Arial"/>
              </a:rPr>
              <a:t>basics</a:t>
            </a:r>
            <a:endParaRPr sz="1796">
              <a:latin typeface="Arial"/>
              <a:cs typeface="Arial"/>
            </a:endParaRPr>
          </a:p>
        </p:txBody>
      </p:sp>
      <p:sp>
        <p:nvSpPr>
          <p:cNvPr id="5" name="TextBox 4">
            <a:extLst>
              <a:ext uri="{FF2B5EF4-FFF2-40B4-BE49-F238E27FC236}">
                <a16:creationId xmlns:a16="http://schemas.microsoft.com/office/drawing/2014/main" id="{07FBEB6B-4326-483B-9A7B-09EA49B48372}"/>
              </a:ext>
            </a:extLst>
          </p:cNvPr>
          <p:cNvSpPr txBox="1"/>
          <p:nvPr/>
        </p:nvSpPr>
        <p:spPr>
          <a:xfrm>
            <a:off x="303722" y="1710655"/>
            <a:ext cx="7878986"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Paying for Tax Code</a:t>
            </a:r>
          </a:p>
          <a:p>
            <a:pPr marL="285750" indent="-285750">
              <a:buFont typeface="Arial" panose="020B0604020202020204" pitchFamily="34" charset="0"/>
              <a:buChar char="•"/>
            </a:pPr>
            <a:r>
              <a:rPr lang="en-US"/>
              <a:t>Disclaimer</a:t>
            </a:r>
          </a:p>
          <a:p>
            <a:pPr marL="285750" indent="-285750">
              <a:buFont typeface="Arial" panose="020B0604020202020204" pitchFamily="34" charset="0"/>
              <a:buChar char="•"/>
            </a:pPr>
            <a:r>
              <a:rPr lang="en-US"/>
              <a:t>Introductory Concepts</a:t>
            </a:r>
          </a:p>
          <a:p>
            <a:pPr marL="285750" indent="-285750">
              <a:buFont typeface="Arial" panose="020B0604020202020204" pitchFamily="34" charset="0"/>
              <a:buChar char="•"/>
            </a:pPr>
            <a:r>
              <a:rPr lang="en-US"/>
              <a:t>Federal Tax Return Basics</a:t>
            </a:r>
          </a:p>
          <a:p>
            <a:pPr marL="285750" indent="-285750">
              <a:buFont typeface="Arial" panose="020B0604020202020204" pitchFamily="34" charset="0"/>
              <a:buChar char="•"/>
            </a:pPr>
            <a:r>
              <a:rPr lang="en-US"/>
              <a:t>State Tax Return Basics</a:t>
            </a:r>
          </a:p>
          <a:p>
            <a:pPr marL="285750" indent="-285750">
              <a:buFont typeface="Arial" panose="020B0604020202020204" pitchFamily="34" charset="0"/>
              <a:buChar char="•"/>
            </a:pPr>
            <a:r>
              <a:rPr lang="en-US"/>
              <a:t>Deadlines</a:t>
            </a:r>
          </a:p>
          <a:p>
            <a:pPr marL="285750" indent="-285750">
              <a:buFont typeface="Arial" panose="020B0604020202020204" pitchFamily="34" charset="0"/>
              <a:buChar char="•"/>
            </a:pPr>
            <a:r>
              <a:rPr lang="en-US" dirty="0" err="1">
                <a:latin typeface="Calibri"/>
                <a:ea typeface="Calibri"/>
                <a:cs typeface="Calibri"/>
              </a:rPr>
              <a:t>Sprintax</a:t>
            </a:r>
            <a:endParaRPr lang="en-US" dirty="0" err="1"/>
          </a:p>
          <a:p>
            <a:pPr marL="285750" indent="-285750">
              <a:buFont typeface="Arial" panose="020B0604020202020204" pitchFamily="34" charset="0"/>
              <a:buChar char="•"/>
            </a:pPr>
            <a:r>
              <a:rPr lang="en-US"/>
              <a:t>Q&amp;A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445924" y="618324"/>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2</a:t>
            </a:r>
          </a:p>
        </p:txBody>
      </p:sp>
      <p:sp>
        <p:nvSpPr>
          <p:cNvPr id="5" name="object 5"/>
          <p:cNvSpPr txBox="1"/>
          <p:nvPr/>
        </p:nvSpPr>
        <p:spPr>
          <a:xfrm>
            <a:off x="445924" y="1267614"/>
            <a:ext cx="1028483"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RESIDENCY</a:t>
            </a:r>
            <a:r>
              <a:rPr sz="887" spc="45">
                <a:solidFill>
                  <a:srgbClr val="7E7E7E"/>
                </a:solidFill>
                <a:latin typeface="Segoe UI"/>
                <a:cs typeface="Segoe UI"/>
              </a:rPr>
              <a:t> </a:t>
            </a:r>
            <a:r>
              <a:rPr sz="887" spc="-5">
                <a:solidFill>
                  <a:srgbClr val="7E7E7E"/>
                </a:solidFill>
                <a:latin typeface="Segoe UI"/>
                <a:cs typeface="Segoe UI"/>
              </a:rPr>
              <a:t>DETAILS</a:t>
            </a:r>
            <a:endParaRPr sz="887">
              <a:latin typeface="Segoe UI"/>
              <a:cs typeface="Segoe UI"/>
            </a:endParaRPr>
          </a:p>
        </p:txBody>
      </p:sp>
      <p:pic>
        <p:nvPicPr>
          <p:cNvPr id="6" name="object 6"/>
          <p:cNvPicPr/>
          <p:nvPr/>
        </p:nvPicPr>
        <p:blipFill>
          <a:blip r:embed="rId2" cstate="print"/>
          <a:stretch>
            <a:fillRect/>
          </a:stretch>
        </p:blipFill>
        <p:spPr>
          <a:xfrm>
            <a:off x="2502506" y="401591"/>
            <a:ext cx="5715153" cy="4372046"/>
          </a:xfrm>
          <a:prstGeom prst="rect">
            <a:avLst/>
          </a:prstGeom>
        </p:spPr>
      </p:pic>
      <p:sp>
        <p:nvSpPr>
          <p:cNvPr id="2" name="TextBox 1">
            <a:extLst>
              <a:ext uri="{FF2B5EF4-FFF2-40B4-BE49-F238E27FC236}">
                <a16:creationId xmlns:a16="http://schemas.microsoft.com/office/drawing/2014/main" id="{7F5430DA-4093-E9DE-26CE-B59D7C1E51B5}"/>
              </a:ext>
            </a:extLst>
          </p:cNvPr>
          <p:cNvSpPr txBox="1"/>
          <p:nvPr/>
        </p:nvSpPr>
        <p:spPr>
          <a:xfrm>
            <a:off x="2065463" y="4999244"/>
            <a:ext cx="63524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Calibri"/>
                <a:ea typeface="Calibri"/>
                <a:cs typeface="Calibri"/>
              </a:rPr>
              <a:t>Include </a:t>
            </a:r>
            <a:r>
              <a:rPr lang="en-US" u="sng">
                <a:latin typeface="Calibri"/>
                <a:ea typeface="Calibri"/>
                <a:cs typeface="Calibri"/>
              </a:rPr>
              <a:t>all</a:t>
            </a:r>
            <a:r>
              <a:rPr lang="en-US">
                <a:latin typeface="Calibri"/>
                <a:ea typeface="Calibri"/>
                <a:cs typeface="Calibri"/>
              </a:rPr>
              <a:t> information for all visits to the U.S. (tourist visa, student visa, etc.)</a:t>
            </a:r>
            <a:endParaRPr lang="en-US"/>
          </a:p>
          <a:p>
            <a:pPr marL="285750" indent="-285750">
              <a:buFont typeface="Arial"/>
              <a:buChar char="•"/>
            </a:pPr>
            <a:r>
              <a:rPr lang="en-US">
                <a:latin typeface="Calibri"/>
                <a:ea typeface="Calibri"/>
                <a:cs typeface="Calibri"/>
              </a:rPr>
              <a:t>Select "view travel history" on your I-94 record by entering your passport information here:  </a:t>
            </a:r>
            <a:r>
              <a:rPr lang="en-US">
                <a:solidFill>
                  <a:schemeClr val="bg2">
                    <a:lumMod val="76000"/>
                  </a:schemeClr>
                </a:solidFill>
                <a:latin typeface="Calibri"/>
                <a:ea typeface="Calibri"/>
                <a:cs typeface="Calibri"/>
                <a:hlinkClick r:id="rId3">
                  <a:extLst>
                    <a:ext uri="{A12FA001-AC4F-418D-AE19-62706E023703}">
                      <ahyp:hlinkClr xmlns:ahyp="http://schemas.microsoft.com/office/drawing/2018/hyperlinkcolor" val="tx"/>
                    </a:ext>
                  </a:extLst>
                </a:hlinkClick>
              </a:rPr>
              <a:t>https://i94.cbp.dhs.gov/home</a:t>
            </a:r>
            <a:r>
              <a:rPr lang="en-US">
                <a:solidFill>
                  <a:schemeClr val="bg2">
                    <a:lumMod val="76000"/>
                  </a:schemeClr>
                </a:solidFill>
                <a:latin typeface="Calibri"/>
                <a:ea typeface="Calibri"/>
                <a:cs typeface="Calibri"/>
              </a:rPr>
              <a:t> </a:t>
            </a:r>
            <a:endParaRPr lang="en-US">
              <a:solidFill>
                <a:schemeClr val="bg2">
                  <a:lumMod val="76000"/>
                </a:schemeClr>
              </a:solidFill>
              <a:ea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8E74-56F7-76A3-C340-D2FEC543FFB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5A2C791-988F-A645-5846-49833838BB04}"/>
              </a:ext>
            </a:extLst>
          </p:cNvPr>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a:extLst>
              <a:ext uri="{FF2B5EF4-FFF2-40B4-BE49-F238E27FC236}">
                <a16:creationId xmlns:a16="http://schemas.microsoft.com/office/drawing/2014/main" id="{2EAF7620-662E-8FCF-93E2-A0330809C723}"/>
              </a:ext>
            </a:extLst>
          </p:cNvPr>
          <p:cNvSpPr txBox="1">
            <a:spLocks noGrp="1"/>
          </p:cNvSpPr>
          <p:nvPr>
            <p:ph type="title"/>
          </p:nvPr>
        </p:nvSpPr>
        <p:spPr>
          <a:xfrm>
            <a:off x="445924" y="641275"/>
            <a:ext cx="4919127" cy="684108"/>
          </a:xfrm>
          <a:prstGeom prst="rect">
            <a:avLst/>
          </a:prstGeom>
        </p:spPr>
        <p:txBody>
          <a:bodyPr vert="horz" wrap="square" lIns="0" tIns="6932" rIns="0" bIns="0" numCol="1" rtlCol="0" anchor="ctr" anchorCtr="0" compatLnSpc="1">
            <a:prstTxWarp prst="textNoShape">
              <a:avLst/>
            </a:prstTxWarp>
            <a:spAutoFit/>
          </a:bodyPr>
          <a:lstStyle/>
          <a:p>
            <a:pPr marL="5715">
              <a:lnSpc>
                <a:spcPct val="100000"/>
              </a:lnSpc>
              <a:spcBef>
                <a:spcPts val="55"/>
              </a:spcBef>
            </a:pPr>
            <a:r>
              <a:rPr lang="en-US">
                <a:latin typeface="PP Neue Montreal"/>
                <a:ea typeface="PP Neue Montreal"/>
              </a:rPr>
              <a:t>I-94 Travel History</a:t>
            </a:r>
            <a:endParaRPr lang="en-US" spc="-23"/>
          </a:p>
        </p:txBody>
      </p:sp>
      <p:sp>
        <p:nvSpPr>
          <p:cNvPr id="5" name="object 5">
            <a:extLst>
              <a:ext uri="{FF2B5EF4-FFF2-40B4-BE49-F238E27FC236}">
                <a16:creationId xmlns:a16="http://schemas.microsoft.com/office/drawing/2014/main" id="{1A0B8348-7102-9D6C-D9C5-AEAB55F687D4}"/>
              </a:ext>
            </a:extLst>
          </p:cNvPr>
          <p:cNvSpPr txBox="1"/>
          <p:nvPr/>
        </p:nvSpPr>
        <p:spPr>
          <a:xfrm>
            <a:off x="445924" y="1267614"/>
            <a:ext cx="1028483" cy="138387"/>
          </a:xfrm>
          <a:prstGeom prst="rect">
            <a:avLst/>
          </a:prstGeom>
        </p:spPr>
        <p:txBody>
          <a:bodyPr vert="horz" wrap="square" lIns="0" tIns="7509" rIns="0" bIns="0" rtlCol="0" anchor="t">
            <a:spAutoFit/>
          </a:bodyPr>
          <a:lstStyle/>
          <a:p>
            <a:pPr marL="5715">
              <a:spcBef>
                <a:spcPts val="59"/>
              </a:spcBef>
            </a:pPr>
            <a:r>
              <a:rPr lang="en-US" sz="850" spc="-5">
                <a:solidFill>
                  <a:srgbClr val="7E7E7E"/>
                </a:solidFill>
                <a:latin typeface="Segoe UI"/>
                <a:cs typeface="Segoe UI"/>
              </a:rPr>
              <a:t>View Travel History</a:t>
            </a:r>
          </a:p>
        </p:txBody>
      </p:sp>
      <p:pic>
        <p:nvPicPr>
          <p:cNvPr id="7" name="Picture 6" descr="A screenshot of a web page&#10;&#10;AI-generated content may be incorrect.">
            <a:extLst>
              <a:ext uri="{FF2B5EF4-FFF2-40B4-BE49-F238E27FC236}">
                <a16:creationId xmlns:a16="http://schemas.microsoft.com/office/drawing/2014/main" id="{6F6CF84A-E2A9-9F7E-66D6-2035599574C3}"/>
              </a:ext>
            </a:extLst>
          </p:cNvPr>
          <p:cNvPicPr>
            <a:picLocks noChangeAspect="1"/>
          </p:cNvPicPr>
          <p:nvPr/>
        </p:nvPicPr>
        <p:blipFill>
          <a:blip r:embed="rId2"/>
          <a:stretch>
            <a:fillRect/>
          </a:stretch>
        </p:blipFill>
        <p:spPr>
          <a:xfrm>
            <a:off x="449855" y="1596464"/>
            <a:ext cx="7335398" cy="3499819"/>
          </a:xfrm>
          <a:prstGeom prst="rect">
            <a:avLst/>
          </a:prstGeom>
        </p:spPr>
      </p:pic>
      <p:sp>
        <p:nvSpPr>
          <p:cNvPr id="9" name="TextBox 8">
            <a:extLst>
              <a:ext uri="{FF2B5EF4-FFF2-40B4-BE49-F238E27FC236}">
                <a16:creationId xmlns:a16="http://schemas.microsoft.com/office/drawing/2014/main" id="{CB7B3154-A7CD-4DE5-D8ED-65AC78C3FB67}"/>
              </a:ext>
            </a:extLst>
          </p:cNvPr>
          <p:cNvSpPr txBox="1"/>
          <p:nvPr/>
        </p:nvSpPr>
        <p:spPr>
          <a:xfrm>
            <a:off x="446448" y="5190555"/>
            <a:ext cx="599801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D6"/>
                </a:solidFill>
                <a:latin typeface="Calibri"/>
                <a:ea typeface="Calibri"/>
                <a:cs typeface="Calibri"/>
                <a:hlinkClick r:id="rId3">
                  <a:extLst>
                    <a:ext uri="{A12FA001-AC4F-418D-AE19-62706E023703}">
                      <ahyp:hlinkClr xmlns:ahyp="http://schemas.microsoft.com/office/drawing/2018/hyperlinkcolor" val="tx"/>
                    </a:ext>
                  </a:extLst>
                </a:hlinkClick>
              </a:rPr>
              <a:t>https://i94.cbp.dhs.gov/home</a:t>
            </a:r>
            <a:r>
              <a:rPr lang="en-US">
                <a:solidFill>
                  <a:schemeClr val="bg2">
                    <a:lumMod val="76000"/>
                  </a:schemeClr>
                </a:solidFill>
                <a:latin typeface="Calibri"/>
                <a:ea typeface="Calibri"/>
                <a:cs typeface="Calibri"/>
              </a:rPr>
              <a:t> </a:t>
            </a:r>
          </a:p>
          <a:p>
            <a:pPr marL="342900" indent="-342900">
              <a:buAutoNum type="arabicPeriod"/>
            </a:pPr>
            <a:r>
              <a:rPr lang="en-US">
                <a:latin typeface="Calibri"/>
                <a:ea typeface="Calibri"/>
                <a:cs typeface="Calibri"/>
              </a:rPr>
              <a:t>Select "View Travel History"</a:t>
            </a:r>
          </a:p>
          <a:p>
            <a:pPr marL="342900" indent="-342900">
              <a:buAutoNum type="arabicPeriod"/>
            </a:pPr>
            <a:r>
              <a:rPr lang="en-US">
                <a:latin typeface="Calibri"/>
                <a:ea typeface="Calibri"/>
                <a:cs typeface="Calibri"/>
              </a:rPr>
              <a:t>Input Passport information </a:t>
            </a:r>
          </a:p>
        </p:txBody>
      </p:sp>
    </p:spTree>
    <p:extLst>
      <p:ext uri="{BB962C8B-B14F-4D97-AF65-F5344CB8AC3E}">
        <p14:creationId xmlns:p14="http://schemas.microsoft.com/office/powerpoint/2010/main" val="27669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445923" y="618324"/>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3</a:t>
            </a:r>
          </a:p>
        </p:txBody>
      </p:sp>
      <p:sp>
        <p:nvSpPr>
          <p:cNvPr id="5" name="object 5"/>
          <p:cNvSpPr txBox="1"/>
          <p:nvPr/>
        </p:nvSpPr>
        <p:spPr>
          <a:xfrm>
            <a:off x="445923" y="1280978"/>
            <a:ext cx="688544"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VISA</a:t>
            </a:r>
            <a:r>
              <a:rPr sz="887" spc="16">
                <a:solidFill>
                  <a:srgbClr val="7E7E7E"/>
                </a:solidFill>
                <a:latin typeface="Segoe UI"/>
                <a:cs typeface="Segoe UI"/>
              </a:rPr>
              <a:t> </a:t>
            </a:r>
            <a:r>
              <a:rPr sz="887" spc="-5">
                <a:solidFill>
                  <a:srgbClr val="7E7E7E"/>
                </a:solidFill>
                <a:latin typeface="Segoe UI"/>
                <a:cs typeface="Segoe UI"/>
              </a:rPr>
              <a:t>DETAILS</a:t>
            </a:r>
            <a:endParaRPr sz="887">
              <a:latin typeface="Segoe UI"/>
              <a:cs typeface="Segoe UI"/>
            </a:endParaRPr>
          </a:p>
        </p:txBody>
      </p:sp>
      <p:pic>
        <p:nvPicPr>
          <p:cNvPr id="6" name="object 6"/>
          <p:cNvPicPr/>
          <p:nvPr/>
        </p:nvPicPr>
        <p:blipFill>
          <a:blip r:embed="rId2" cstate="print"/>
          <a:stretch>
            <a:fillRect/>
          </a:stretch>
        </p:blipFill>
        <p:spPr>
          <a:xfrm>
            <a:off x="1239502" y="1353025"/>
            <a:ext cx="7118684" cy="44379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618324"/>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4</a:t>
            </a:r>
          </a:p>
        </p:txBody>
      </p:sp>
      <p:sp>
        <p:nvSpPr>
          <p:cNvPr id="5" name="object 5"/>
          <p:cNvSpPr txBox="1"/>
          <p:nvPr/>
        </p:nvSpPr>
        <p:spPr>
          <a:xfrm>
            <a:off x="345937" y="1302432"/>
            <a:ext cx="635112"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ABOUT</a:t>
            </a:r>
            <a:r>
              <a:rPr sz="887" spc="34">
                <a:solidFill>
                  <a:srgbClr val="7E7E7E"/>
                </a:solidFill>
                <a:latin typeface="Segoe UI"/>
                <a:cs typeface="Segoe UI"/>
              </a:rPr>
              <a:t> </a:t>
            </a:r>
            <a:r>
              <a:rPr sz="887" spc="-11">
                <a:solidFill>
                  <a:srgbClr val="7E7E7E"/>
                </a:solidFill>
                <a:latin typeface="Segoe UI"/>
                <a:cs typeface="Segoe UI"/>
              </a:rPr>
              <a:t>YOU</a:t>
            </a:r>
            <a:endParaRPr sz="887">
              <a:latin typeface="Segoe UI"/>
              <a:cs typeface="Segoe UI"/>
            </a:endParaRPr>
          </a:p>
        </p:txBody>
      </p:sp>
      <p:pic>
        <p:nvPicPr>
          <p:cNvPr id="6" name="object 6"/>
          <p:cNvPicPr/>
          <p:nvPr/>
        </p:nvPicPr>
        <p:blipFill>
          <a:blip r:embed="rId2" cstate="print"/>
          <a:stretch>
            <a:fillRect/>
          </a:stretch>
        </p:blipFill>
        <p:spPr>
          <a:xfrm>
            <a:off x="1324267" y="1302432"/>
            <a:ext cx="6965138" cy="44820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5</a:t>
            </a:r>
          </a:p>
        </p:txBody>
      </p:sp>
      <p:sp>
        <p:nvSpPr>
          <p:cNvPr id="5" name="object 5"/>
          <p:cNvSpPr txBox="1"/>
          <p:nvPr/>
        </p:nvSpPr>
        <p:spPr>
          <a:xfrm>
            <a:off x="415286" y="1389378"/>
            <a:ext cx="820534"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YOUR</a:t>
            </a:r>
            <a:r>
              <a:rPr sz="887" spc="2">
                <a:solidFill>
                  <a:srgbClr val="7E7E7E"/>
                </a:solidFill>
                <a:latin typeface="Segoe UI"/>
                <a:cs typeface="Segoe UI"/>
              </a:rPr>
              <a:t> </a:t>
            </a:r>
            <a:r>
              <a:rPr sz="887" spc="-5">
                <a:solidFill>
                  <a:srgbClr val="7E7E7E"/>
                </a:solidFill>
                <a:latin typeface="Segoe UI"/>
                <a:cs typeface="Segoe UI"/>
              </a:rPr>
              <a:t>ADDRESS</a:t>
            </a:r>
            <a:endParaRPr sz="887">
              <a:latin typeface="Segoe UI"/>
              <a:cs typeface="Segoe UI"/>
            </a:endParaRPr>
          </a:p>
        </p:txBody>
      </p:sp>
      <p:pic>
        <p:nvPicPr>
          <p:cNvPr id="6" name="object 6"/>
          <p:cNvPicPr/>
          <p:nvPr/>
        </p:nvPicPr>
        <p:blipFill>
          <a:blip r:embed="rId2" cstate="print"/>
          <a:stretch>
            <a:fillRect/>
          </a:stretch>
        </p:blipFill>
        <p:spPr>
          <a:xfrm>
            <a:off x="1729726" y="1317375"/>
            <a:ext cx="6588721" cy="46556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73603" y="623628"/>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6</a:t>
            </a:r>
          </a:p>
        </p:txBody>
      </p:sp>
      <p:sp>
        <p:nvSpPr>
          <p:cNvPr id="5" name="object 5"/>
          <p:cNvSpPr txBox="1"/>
          <p:nvPr/>
        </p:nvSpPr>
        <p:spPr>
          <a:xfrm>
            <a:off x="373603" y="1235688"/>
            <a:ext cx="876275"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MARITAL</a:t>
            </a:r>
            <a:r>
              <a:rPr sz="887" spc="-30">
                <a:solidFill>
                  <a:srgbClr val="7E7E7E"/>
                </a:solidFill>
                <a:latin typeface="Segoe UI"/>
                <a:cs typeface="Segoe UI"/>
              </a:rPr>
              <a:t> </a:t>
            </a:r>
            <a:r>
              <a:rPr sz="887" spc="-9">
                <a:solidFill>
                  <a:srgbClr val="7E7E7E"/>
                </a:solidFill>
                <a:latin typeface="Segoe UI"/>
                <a:cs typeface="Segoe UI"/>
              </a:rPr>
              <a:t>STATUS</a:t>
            </a:r>
            <a:endParaRPr sz="887">
              <a:latin typeface="Segoe UI"/>
              <a:cs typeface="Segoe UI"/>
            </a:endParaRPr>
          </a:p>
        </p:txBody>
      </p:sp>
      <p:pic>
        <p:nvPicPr>
          <p:cNvPr id="6" name="object 6"/>
          <p:cNvPicPr/>
          <p:nvPr/>
        </p:nvPicPr>
        <p:blipFill>
          <a:blip r:embed="rId2" cstate="print"/>
          <a:stretch>
            <a:fillRect/>
          </a:stretch>
        </p:blipFill>
        <p:spPr>
          <a:xfrm>
            <a:off x="805543" y="1760973"/>
            <a:ext cx="7532914" cy="40030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7</a:t>
            </a:r>
          </a:p>
        </p:txBody>
      </p:sp>
      <p:sp>
        <p:nvSpPr>
          <p:cNvPr id="5" name="object 5"/>
          <p:cNvSpPr txBox="1"/>
          <p:nvPr/>
        </p:nvSpPr>
        <p:spPr>
          <a:xfrm>
            <a:off x="345937" y="1311935"/>
            <a:ext cx="1099244" cy="346661"/>
          </a:xfrm>
          <a:prstGeom prst="rect">
            <a:avLst/>
          </a:prstGeom>
        </p:spPr>
        <p:txBody>
          <a:bodyPr vert="horz" wrap="square" lIns="0" tIns="5488" rIns="0" bIns="0" rtlCol="0">
            <a:spAutoFit/>
          </a:bodyPr>
          <a:lstStyle/>
          <a:p>
            <a:pPr marL="5776" marR="2310">
              <a:lnSpc>
                <a:spcPct val="132200"/>
              </a:lnSpc>
              <a:spcBef>
                <a:spcPts val="43"/>
              </a:spcBef>
            </a:pPr>
            <a:r>
              <a:rPr sz="887">
                <a:solidFill>
                  <a:srgbClr val="7E7E7E"/>
                </a:solidFill>
                <a:latin typeface="Segoe UI"/>
                <a:cs typeface="Segoe UI"/>
              </a:rPr>
              <a:t>INCOME</a:t>
            </a:r>
            <a:r>
              <a:rPr sz="887" spc="16">
                <a:solidFill>
                  <a:srgbClr val="7E7E7E"/>
                </a:solidFill>
                <a:latin typeface="Segoe UI"/>
                <a:cs typeface="Segoe UI"/>
              </a:rPr>
              <a:t> </a:t>
            </a:r>
            <a:r>
              <a:rPr sz="887" spc="-5">
                <a:solidFill>
                  <a:srgbClr val="7E7E7E"/>
                </a:solidFill>
                <a:latin typeface="Segoe UI"/>
                <a:cs typeface="Segoe UI"/>
              </a:rPr>
              <a:t>DOCUMENT PREPARATION</a:t>
            </a:r>
            <a:endParaRPr sz="887">
              <a:latin typeface="Segoe UI"/>
              <a:cs typeface="Segoe UI"/>
            </a:endParaRPr>
          </a:p>
        </p:txBody>
      </p:sp>
      <p:pic>
        <p:nvPicPr>
          <p:cNvPr id="6" name="object 6"/>
          <p:cNvPicPr/>
          <p:nvPr/>
        </p:nvPicPr>
        <p:blipFill>
          <a:blip r:embed="rId2" cstate="print"/>
          <a:stretch>
            <a:fillRect/>
          </a:stretch>
        </p:blipFill>
        <p:spPr>
          <a:xfrm>
            <a:off x="1085574" y="1485265"/>
            <a:ext cx="7330096" cy="43502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11819"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8</a:t>
            </a:r>
          </a:p>
        </p:txBody>
      </p:sp>
      <p:sp>
        <p:nvSpPr>
          <p:cNvPr id="5" name="object 5"/>
          <p:cNvSpPr txBox="1"/>
          <p:nvPr/>
        </p:nvSpPr>
        <p:spPr>
          <a:xfrm>
            <a:off x="445924" y="1421350"/>
            <a:ext cx="1098666" cy="346661"/>
          </a:xfrm>
          <a:prstGeom prst="rect">
            <a:avLst/>
          </a:prstGeom>
        </p:spPr>
        <p:txBody>
          <a:bodyPr vert="horz" wrap="square" lIns="0" tIns="5488" rIns="0" bIns="0" rtlCol="0">
            <a:spAutoFit/>
          </a:bodyPr>
          <a:lstStyle/>
          <a:p>
            <a:pPr marL="5776" marR="2310">
              <a:lnSpc>
                <a:spcPct val="132200"/>
              </a:lnSpc>
              <a:spcBef>
                <a:spcPts val="43"/>
              </a:spcBef>
            </a:pPr>
            <a:r>
              <a:rPr sz="887">
                <a:solidFill>
                  <a:srgbClr val="7E7E7E"/>
                </a:solidFill>
                <a:latin typeface="Segoe UI"/>
                <a:cs typeface="Segoe UI"/>
              </a:rPr>
              <a:t>DOCUMENT</a:t>
            </a:r>
            <a:r>
              <a:rPr sz="887" spc="59">
                <a:solidFill>
                  <a:srgbClr val="7E7E7E"/>
                </a:solidFill>
                <a:latin typeface="Segoe UI"/>
                <a:cs typeface="Segoe UI"/>
              </a:rPr>
              <a:t> </a:t>
            </a:r>
            <a:r>
              <a:rPr sz="887" spc="-5">
                <a:solidFill>
                  <a:srgbClr val="7E7E7E"/>
                </a:solidFill>
                <a:latin typeface="Segoe UI"/>
                <a:cs typeface="Segoe UI"/>
              </a:rPr>
              <a:t>UPLOAD </a:t>
            </a:r>
            <a:r>
              <a:rPr sz="887">
                <a:solidFill>
                  <a:srgbClr val="7E7E7E"/>
                </a:solidFill>
                <a:latin typeface="Segoe UI"/>
                <a:cs typeface="Segoe UI"/>
              </a:rPr>
              <a:t>W-</a:t>
            </a:r>
            <a:r>
              <a:rPr sz="887" spc="-23">
                <a:solidFill>
                  <a:srgbClr val="7E7E7E"/>
                </a:solidFill>
                <a:latin typeface="Segoe UI"/>
                <a:cs typeface="Segoe UI"/>
              </a:rPr>
              <a:t>2</a:t>
            </a:r>
            <a:endParaRPr sz="887">
              <a:latin typeface="Segoe UI"/>
              <a:cs typeface="Segoe UI"/>
            </a:endParaRPr>
          </a:p>
        </p:txBody>
      </p:sp>
      <p:pic>
        <p:nvPicPr>
          <p:cNvPr id="6" name="object 6"/>
          <p:cNvPicPr/>
          <p:nvPr/>
        </p:nvPicPr>
        <p:blipFill>
          <a:blip r:embed="rId2" cstate="print"/>
          <a:stretch>
            <a:fillRect/>
          </a:stretch>
        </p:blipFill>
        <p:spPr>
          <a:xfrm>
            <a:off x="1544590" y="1594680"/>
            <a:ext cx="6927897" cy="434397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23"/>
              <a:t>9</a:t>
            </a:r>
          </a:p>
        </p:txBody>
      </p:sp>
      <p:sp>
        <p:nvSpPr>
          <p:cNvPr id="5" name="object 5"/>
          <p:cNvSpPr txBox="1"/>
          <p:nvPr/>
        </p:nvSpPr>
        <p:spPr>
          <a:xfrm>
            <a:off x="445924" y="1421350"/>
            <a:ext cx="1098666" cy="346661"/>
          </a:xfrm>
          <a:prstGeom prst="rect">
            <a:avLst/>
          </a:prstGeom>
        </p:spPr>
        <p:txBody>
          <a:bodyPr vert="horz" wrap="square" lIns="0" tIns="5488" rIns="0" bIns="0" rtlCol="0">
            <a:spAutoFit/>
          </a:bodyPr>
          <a:lstStyle/>
          <a:p>
            <a:pPr marL="5776" marR="2310">
              <a:lnSpc>
                <a:spcPct val="132200"/>
              </a:lnSpc>
              <a:spcBef>
                <a:spcPts val="43"/>
              </a:spcBef>
            </a:pPr>
            <a:r>
              <a:rPr sz="887">
                <a:solidFill>
                  <a:srgbClr val="7E7E7E"/>
                </a:solidFill>
                <a:latin typeface="Segoe UI"/>
                <a:cs typeface="Segoe UI"/>
              </a:rPr>
              <a:t>DOCUMENT</a:t>
            </a:r>
            <a:r>
              <a:rPr sz="887" spc="59">
                <a:solidFill>
                  <a:srgbClr val="7E7E7E"/>
                </a:solidFill>
                <a:latin typeface="Segoe UI"/>
                <a:cs typeface="Segoe UI"/>
              </a:rPr>
              <a:t> </a:t>
            </a:r>
            <a:r>
              <a:rPr sz="887" spc="-5">
                <a:solidFill>
                  <a:srgbClr val="7E7E7E"/>
                </a:solidFill>
                <a:latin typeface="Segoe UI"/>
                <a:cs typeface="Segoe UI"/>
              </a:rPr>
              <a:t>UPLOAD </a:t>
            </a:r>
            <a:r>
              <a:rPr sz="887">
                <a:solidFill>
                  <a:srgbClr val="7E7E7E"/>
                </a:solidFill>
                <a:latin typeface="Segoe UI"/>
                <a:cs typeface="Segoe UI"/>
              </a:rPr>
              <a:t>1042-</a:t>
            </a:r>
            <a:r>
              <a:rPr sz="887" spc="-23">
                <a:solidFill>
                  <a:srgbClr val="7E7E7E"/>
                </a:solidFill>
                <a:latin typeface="Segoe UI"/>
                <a:cs typeface="Segoe UI"/>
              </a:rPr>
              <a:t>S</a:t>
            </a:r>
            <a:endParaRPr sz="887">
              <a:latin typeface="Segoe UI"/>
              <a:cs typeface="Segoe UI"/>
            </a:endParaRPr>
          </a:p>
        </p:txBody>
      </p:sp>
      <p:pic>
        <p:nvPicPr>
          <p:cNvPr id="6" name="object 6"/>
          <p:cNvPicPr/>
          <p:nvPr/>
        </p:nvPicPr>
        <p:blipFill>
          <a:blip r:embed="rId2" cstate="print"/>
          <a:stretch>
            <a:fillRect/>
          </a:stretch>
        </p:blipFill>
        <p:spPr>
          <a:xfrm>
            <a:off x="2392913" y="1444474"/>
            <a:ext cx="5854795" cy="4699764"/>
          </a:xfrm>
          <a:prstGeom prst="rect">
            <a:avLst/>
          </a:prstGeom>
        </p:spPr>
      </p:pic>
      <p:sp>
        <p:nvSpPr>
          <p:cNvPr id="2" name="TextBox 1">
            <a:extLst>
              <a:ext uri="{FF2B5EF4-FFF2-40B4-BE49-F238E27FC236}">
                <a16:creationId xmlns:a16="http://schemas.microsoft.com/office/drawing/2014/main" id="{3D0FF0A0-777F-2797-64F5-AC1C24C9F7F0}"/>
              </a:ext>
            </a:extLst>
          </p:cNvPr>
          <p:cNvSpPr txBox="1"/>
          <p:nvPr/>
        </p:nvSpPr>
        <p:spPr>
          <a:xfrm>
            <a:off x="349308" y="1972548"/>
            <a:ext cx="187671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ea typeface="Calibri"/>
                <a:cs typeface="Calibri"/>
              </a:rPr>
              <a:t>Note: Box 17b will probably be empty on your 1042-S. </a:t>
            </a:r>
            <a:r>
              <a:rPr lang="en-US" err="1">
                <a:latin typeface="Calibri"/>
                <a:ea typeface="Calibri"/>
                <a:cs typeface="Calibri"/>
              </a:rPr>
              <a:t>Sprintax</a:t>
            </a:r>
            <a:r>
              <a:rPr lang="en-US">
                <a:latin typeface="Calibri"/>
                <a:ea typeface="Calibri"/>
                <a:cs typeface="Calibri"/>
              </a:rPr>
              <a:t> will not let you continue without filling in that box. The number for box 17b is:</a:t>
            </a:r>
            <a:endParaRPr lang="en-US">
              <a:ea typeface="Calibri"/>
              <a:cs typeface="Calibri"/>
            </a:endParaRPr>
          </a:p>
          <a:p>
            <a:endParaRPr lang="en-US">
              <a:latin typeface="Calibri"/>
              <a:ea typeface="Calibri"/>
              <a:cs typeface="Calibri"/>
            </a:endParaRPr>
          </a:p>
          <a:p>
            <a:r>
              <a:rPr lang="en-US" b="1">
                <a:latin typeface="Calibri"/>
                <a:ea typeface="Calibri"/>
                <a:cs typeface="Calibri"/>
              </a:rPr>
              <a:t>510648389</a:t>
            </a:r>
            <a:endParaRPr lang="en-US" b="1">
              <a:ea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10</a:t>
            </a:r>
          </a:p>
        </p:txBody>
      </p:sp>
      <p:sp>
        <p:nvSpPr>
          <p:cNvPr id="5" name="object 5"/>
          <p:cNvSpPr txBox="1"/>
          <p:nvPr/>
        </p:nvSpPr>
        <p:spPr>
          <a:xfrm>
            <a:off x="345937" y="1389378"/>
            <a:ext cx="825732"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OTHER</a:t>
            </a:r>
            <a:r>
              <a:rPr sz="887" spc="-16">
                <a:solidFill>
                  <a:srgbClr val="7E7E7E"/>
                </a:solidFill>
                <a:latin typeface="Segoe UI"/>
                <a:cs typeface="Segoe UI"/>
              </a:rPr>
              <a:t> </a:t>
            </a:r>
            <a:r>
              <a:rPr sz="887" spc="-5">
                <a:solidFill>
                  <a:srgbClr val="7E7E7E"/>
                </a:solidFill>
                <a:latin typeface="Segoe UI"/>
                <a:cs typeface="Segoe UI"/>
              </a:rPr>
              <a:t>INCOME</a:t>
            </a:r>
            <a:endParaRPr sz="887">
              <a:latin typeface="Segoe UI"/>
              <a:cs typeface="Segoe UI"/>
            </a:endParaRPr>
          </a:p>
        </p:txBody>
      </p:sp>
      <p:pic>
        <p:nvPicPr>
          <p:cNvPr id="6" name="object 6"/>
          <p:cNvPicPr/>
          <p:nvPr/>
        </p:nvPicPr>
        <p:blipFill>
          <a:blip r:embed="rId2" cstate="print"/>
          <a:stretch>
            <a:fillRect/>
          </a:stretch>
        </p:blipFill>
        <p:spPr>
          <a:xfrm>
            <a:off x="1766968" y="1533473"/>
            <a:ext cx="6591013" cy="42820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988716" y="1542650"/>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chemeClr val="accent2"/>
          </a:solidFill>
        </p:spPr>
        <p:txBody>
          <a:bodyPr wrap="square" lIns="0" tIns="0" rIns="0" bIns="0" rtlCol="0"/>
          <a:lstStyle/>
          <a:p>
            <a:endParaRPr>
              <a:highlight>
                <a:srgbClr val="FFFF00"/>
              </a:highlight>
            </a:endParaRPr>
          </a:p>
        </p:txBody>
      </p:sp>
      <p:sp>
        <p:nvSpPr>
          <p:cNvPr id="4" name="object 4"/>
          <p:cNvSpPr txBox="1"/>
          <p:nvPr/>
        </p:nvSpPr>
        <p:spPr>
          <a:xfrm>
            <a:off x="242940" y="1542650"/>
            <a:ext cx="7748603" cy="5676068"/>
          </a:xfrm>
          <a:prstGeom prst="rect">
            <a:avLst/>
          </a:prstGeom>
        </p:spPr>
        <p:txBody>
          <a:bodyPr vert="horz" wrap="square" lIns="0" tIns="5488" rIns="0" bIns="0" rtlCol="0" anchor="t">
            <a:spAutoFit/>
          </a:bodyPr>
          <a:lstStyle/>
          <a:p>
            <a:pPr marL="78740" marR="376555">
              <a:lnSpc>
                <a:spcPct val="130200"/>
              </a:lnSpc>
              <a:spcBef>
                <a:spcPts val="43"/>
              </a:spcBef>
              <a:tabLst>
                <a:tab pos="293708" algn="l"/>
              </a:tabLst>
            </a:pPr>
            <a:r>
              <a:rPr lang="en-US">
                <a:latin typeface="Calibri"/>
                <a:ea typeface="Calibri"/>
                <a:cs typeface="Calibri"/>
              </a:rPr>
              <a:t>Credit Card payment: $5</a:t>
            </a:r>
            <a:br>
              <a:rPr lang="en-US" dirty="0"/>
            </a:br>
            <a:r>
              <a:rPr lang="en-US" u="sng" dirty="0">
                <a:latin typeface="Calibri"/>
                <a:ea typeface="Calibri"/>
                <a:cs typeface="Calibri"/>
                <a:hlinkClick r:id="rId2"/>
              </a:rPr>
              <a:t>https://commerce.cashnet.com/CIE</a:t>
            </a:r>
            <a:endParaRPr lang="en-US" u="sng" dirty="0">
              <a:latin typeface="Calibri"/>
              <a:ea typeface="Calibri"/>
              <a:cs typeface="Calibri"/>
            </a:endParaRPr>
          </a:p>
          <a:p>
            <a:pPr marL="293370" marR="376555" indent="-214630">
              <a:lnSpc>
                <a:spcPct val="130200"/>
              </a:lnSpc>
              <a:spcBef>
                <a:spcPts val="43"/>
              </a:spcBef>
              <a:buFont typeface="Arial"/>
              <a:buChar char="•"/>
              <a:tabLst>
                <a:tab pos="293708" algn="l"/>
              </a:tabLst>
            </a:pPr>
            <a:r>
              <a:rPr lang="en-US">
                <a:latin typeface="Calibri"/>
                <a:ea typeface="Calibri"/>
                <a:cs typeface="Calibri"/>
              </a:rPr>
              <a:t>Send email with payment receipt, to </a:t>
            </a:r>
            <a:r>
              <a:rPr lang="en-US" dirty="0">
                <a:latin typeface="Calibri"/>
                <a:ea typeface="Calibri"/>
                <a:cs typeface="Calibri"/>
                <a:hlinkClick r:id="rId3"/>
              </a:rPr>
              <a:t>international@xavier.edu</a:t>
            </a:r>
            <a:r>
              <a:rPr lang="en-US" dirty="0">
                <a:latin typeface="Calibri"/>
                <a:ea typeface="Calibri"/>
                <a:cs typeface="Calibri"/>
              </a:rPr>
              <a:t> </a:t>
            </a:r>
            <a:br>
              <a:rPr lang="en-US" dirty="0">
                <a:latin typeface="Calibri"/>
                <a:ea typeface="Calibri"/>
                <a:cs typeface="Calibri"/>
              </a:rPr>
            </a:br>
            <a:endParaRPr lang="en-US">
              <a:ea typeface="Calibri" panose="020F0502020204030204" pitchFamily="34" charset="0"/>
              <a:cs typeface="Calibri" panose="020F0502020204030204" pitchFamily="34" charset="0"/>
            </a:endParaRPr>
          </a:p>
          <a:p>
            <a:pPr marL="78740" marR="376555">
              <a:lnSpc>
                <a:spcPct val="130200"/>
              </a:lnSpc>
              <a:spcBef>
                <a:spcPts val="43"/>
              </a:spcBef>
              <a:tabLst>
                <a:tab pos="293708" algn="l"/>
              </a:tabLst>
            </a:pPr>
            <a:r>
              <a:rPr lang="en-US">
                <a:latin typeface="Calibri"/>
                <a:ea typeface="Calibri"/>
                <a:cs typeface="Calibri"/>
              </a:rPr>
              <a:t>Cash payment: $5</a:t>
            </a:r>
          </a:p>
          <a:p>
            <a:pPr marL="364490" marR="376555" indent="-285750">
              <a:lnSpc>
                <a:spcPct val="130200"/>
              </a:lnSpc>
              <a:spcBef>
                <a:spcPts val="43"/>
              </a:spcBef>
              <a:buFont typeface="Arial"/>
              <a:buChar char="•"/>
              <a:tabLst>
                <a:tab pos="293708" algn="l"/>
              </a:tabLst>
            </a:pPr>
            <a:r>
              <a:rPr lang="en-US">
                <a:latin typeface="Calibri"/>
              </a:rPr>
              <a:t>Drop off cash payment to CIE front desk, in envelope that lists</a:t>
            </a:r>
            <a:r>
              <a:rPr lang="en-US" dirty="0">
                <a:latin typeface="Calibri"/>
              </a:rPr>
              <a:t> your full </a:t>
            </a:r>
            <a:r>
              <a:rPr lang="en-US">
                <a:latin typeface="Calibri"/>
              </a:rPr>
              <a:t>name on the front</a:t>
            </a:r>
            <a:endParaRPr lang="en-US" dirty="0">
              <a:ea typeface="Calibri"/>
              <a:cs typeface="Calibri"/>
            </a:endParaRPr>
          </a:p>
          <a:p>
            <a:pPr marL="364490" marR="376555" indent="-285750">
              <a:lnSpc>
                <a:spcPct val="130200"/>
              </a:lnSpc>
              <a:spcBef>
                <a:spcPts val="43"/>
              </a:spcBef>
              <a:buFont typeface="Arial"/>
              <a:buChar char="•"/>
              <a:tabLst>
                <a:tab pos="293708" algn="l"/>
              </a:tabLst>
            </a:pPr>
            <a:endParaRPr lang="en-US" u="sng">
              <a:latin typeface="Calibri"/>
            </a:endParaRPr>
          </a:p>
          <a:p>
            <a:pPr marL="78740" marR="376555">
              <a:lnSpc>
                <a:spcPct val="130200"/>
              </a:lnSpc>
              <a:spcBef>
                <a:spcPts val="43"/>
              </a:spcBef>
              <a:tabLst>
                <a:tab pos="293708" algn="l"/>
              </a:tabLst>
            </a:pPr>
            <a:r>
              <a:rPr lang="en-US" i="1" dirty="0">
                <a:latin typeface="Calibri"/>
              </a:rPr>
              <a:t>After making payment for the code, you will receive an email from ISSS with your </a:t>
            </a:r>
            <a:r>
              <a:rPr lang="en-US" i="1" dirty="0" err="1">
                <a:latin typeface="Calibri"/>
              </a:rPr>
              <a:t>Sprintax</a:t>
            </a:r>
            <a:r>
              <a:rPr lang="en-US" i="1" dirty="0">
                <a:latin typeface="Calibri"/>
              </a:rPr>
              <a:t> code and instructions along with a copy of our slides from the Tax Workshop presentation.</a:t>
            </a:r>
            <a:endParaRPr lang="en-US" dirty="0"/>
          </a:p>
          <a:p>
            <a:pPr marL="78740" marR="376555">
              <a:lnSpc>
                <a:spcPct val="130200"/>
              </a:lnSpc>
              <a:spcBef>
                <a:spcPts val="43"/>
              </a:spcBef>
              <a:tabLst>
                <a:tab pos="293708" algn="l"/>
              </a:tabLst>
            </a:pPr>
            <a:endParaRPr lang="en-US" i="1">
              <a:ea typeface="Calibri"/>
              <a:cs typeface="Calibri"/>
            </a:endParaRPr>
          </a:p>
          <a:p>
            <a:pPr marL="78740" marR="376555">
              <a:lnSpc>
                <a:spcPct val="130200"/>
              </a:lnSpc>
              <a:spcBef>
                <a:spcPts val="43"/>
              </a:spcBef>
              <a:tabLst>
                <a:tab pos="293708" algn="l"/>
              </a:tabLst>
            </a:pPr>
            <a:r>
              <a:rPr lang="en-US" i="1">
                <a:latin typeface="Calibri"/>
              </a:rPr>
              <a:t>Please note: Those who already paid today will receive their code and email today.</a:t>
            </a:r>
            <a:br>
              <a:rPr lang="en-US" u="sng" dirty="0"/>
            </a:br>
            <a:endParaRPr lang="en-US">
              <a:ea typeface="Calibri"/>
              <a:cs typeface="Calibri"/>
            </a:endParaRPr>
          </a:p>
          <a:p>
            <a:pPr marL="293370" marR="376555" indent="-214630">
              <a:lnSpc>
                <a:spcPct val="130200"/>
              </a:lnSpc>
              <a:spcBef>
                <a:spcPts val="43"/>
              </a:spcBef>
              <a:buFont typeface="Arial"/>
              <a:buChar char="•"/>
              <a:tabLst>
                <a:tab pos="293708" algn="l"/>
              </a:tabLst>
            </a:pPr>
            <a:endParaRPr sz="1501">
              <a:latin typeface="Cambria"/>
              <a:ea typeface="Cambria"/>
              <a:cs typeface="Cambria"/>
            </a:endParaRPr>
          </a:p>
        </p:txBody>
      </p:sp>
      <p:sp>
        <p:nvSpPr>
          <p:cNvPr id="5" name="object 5"/>
          <p:cNvSpPr txBox="1">
            <a:spLocks noGrp="1"/>
          </p:cNvSpPr>
          <p:nvPr>
            <p:ph type="title"/>
          </p:nvPr>
        </p:nvSpPr>
        <p:spPr>
          <a:xfrm>
            <a:off x="762000" y="564957"/>
            <a:ext cx="7315200"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lang="en-US" sz="3593" spc="-5">
                <a:solidFill>
                  <a:schemeClr val="accent4"/>
                </a:solidFill>
              </a:rPr>
              <a:t>Payment for Tax Code (</a:t>
            </a:r>
            <a:r>
              <a:rPr lang="en-US" sz="3593" spc="-5" err="1">
                <a:solidFill>
                  <a:schemeClr val="accent4"/>
                </a:solidFill>
              </a:rPr>
              <a:t>Sprintax</a:t>
            </a:r>
            <a:r>
              <a:rPr lang="en-US" sz="3593" spc="-5">
                <a:solidFill>
                  <a:schemeClr val="accent4"/>
                </a:solidFill>
              </a:rPr>
              <a:t>)</a:t>
            </a:r>
            <a:endParaRPr sz="3593">
              <a:solidFill>
                <a:schemeClr val="accent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61204" y="549673"/>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11</a:t>
            </a:r>
          </a:p>
        </p:txBody>
      </p:sp>
      <p:sp>
        <p:nvSpPr>
          <p:cNvPr id="5" name="object 5"/>
          <p:cNvSpPr txBox="1"/>
          <p:nvPr/>
        </p:nvSpPr>
        <p:spPr>
          <a:xfrm>
            <a:off x="361204" y="1233781"/>
            <a:ext cx="892739" cy="346661"/>
          </a:xfrm>
          <a:prstGeom prst="rect">
            <a:avLst/>
          </a:prstGeom>
        </p:spPr>
        <p:txBody>
          <a:bodyPr vert="horz" wrap="square" lIns="0" tIns="5488" rIns="0" bIns="0" rtlCol="0">
            <a:spAutoFit/>
          </a:bodyPr>
          <a:lstStyle/>
          <a:p>
            <a:pPr marL="5776" marR="2310">
              <a:lnSpc>
                <a:spcPct val="132200"/>
              </a:lnSpc>
              <a:spcBef>
                <a:spcPts val="43"/>
              </a:spcBef>
            </a:pPr>
            <a:r>
              <a:rPr sz="887">
                <a:solidFill>
                  <a:srgbClr val="7E7E7E"/>
                </a:solidFill>
                <a:latin typeface="Segoe UI"/>
                <a:cs typeface="Segoe UI"/>
              </a:rPr>
              <a:t>ADDITIONAL</a:t>
            </a:r>
            <a:r>
              <a:rPr sz="887" spc="43">
                <a:solidFill>
                  <a:srgbClr val="7E7E7E"/>
                </a:solidFill>
                <a:latin typeface="Segoe UI"/>
                <a:cs typeface="Segoe UI"/>
              </a:rPr>
              <a:t> </a:t>
            </a:r>
            <a:r>
              <a:rPr sz="887" spc="-11">
                <a:solidFill>
                  <a:srgbClr val="7E7E7E"/>
                </a:solidFill>
                <a:latin typeface="Segoe UI"/>
                <a:cs typeface="Segoe UI"/>
              </a:rPr>
              <a:t>TAX </a:t>
            </a:r>
            <a:r>
              <a:rPr sz="887" spc="-9">
                <a:solidFill>
                  <a:srgbClr val="7E7E7E"/>
                </a:solidFill>
                <a:latin typeface="Segoe UI"/>
                <a:cs typeface="Segoe UI"/>
              </a:rPr>
              <a:t>INFO</a:t>
            </a:r>
            <a:endParaRPr sz="887">
              <a:latin typeface="Segoe UI"/>
              <a:cs typeface="Segoe UI"/>
            </a:endParaRPr>
          </a:p>
        </p:txBody>
      </p:sp>
      <p:pic>
        <p:nvPicPr>
          <p:cNvPr id="6" name="object 6"/>
          <p:cNvPicPr/>
          <p:nvPr/>
        </p:nvPicPr>
        <p:blipFill>
          <a:blip r:embed="rId2" cstate="print"/>
          <a:stretch>
            <a:fillRect/>
          </a:stretch>
        </p:blipFill>
        <p:spPr>
          <a:xfrm>
            <a:off x="1441644" y="1407111"/>
            <a:ext cx="6831645" cy="475361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445923"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12</a:t>
            </a:r>
          </a:p>
        </p:txBody>
      </p:sp>
      <p:sp>
        <p:nvSpPr>
          <p:cNvPr id="5" name="object 5"/>
          <p:cNvSpPr txBox="1"/>
          <p:nvPr/>
        </p:nvSpPr>
        <p:spPr>
          <a:xfrm>
            <a:off x="445923" y="1282466"/>
            <a:ext cx="1116573"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ACADEMIC</a:t>
            </a:r>
            <a:r>
              <a:rPr sz="887" spc="25">
                <a:solidFill>
                  <a:srgbClr val="7E7E7E"/>
                </a:solidFill>
                <a:latin typeface="Segoe UI"/>
                <a:cs typeface="Segoe UI"/>
              </a:rPr>
              <a:t> </a:t>
            </a:r>
            <a:r>
              <a:rPr sz="887" spc="-5">
                <a:solidFill>
                  <a:srgbClr val="7E7E7E"/>
                </a:solidFill>
                <a:latin typeface="Segoe UI"/>
                <a:cs typeface="Segoe UI"/>
              </a:rPr>
              <a:t>EXPENSES</a:t>
            </a:r>
            <a:endParaRPr sz="887">
              <a:latin typeface="Segoe UI"/>
              <a:cs typeface="Segoe UI"/>
            </a:endParaRPr>
          </a:p>
        </p:txBody>
      </p:sp>
      <p:pic>
        <p:nvPicPr>
          <p:cNvPr id="6" name="object 6"/>
          <p:cNvPicPr/>
          <p:nvPr/>
        </p:nvPicPr>
        <p:blipFill>
          <a:blip r:embed="rId2" cstate="print"/>
          <a:stretch>
            <a:fillRect/>
          </a:stretch>
        </p:blipFill>
        <p:spPr>
          <a:xfrm>
            <a:off x="1110534" y="1584393"/>
            <a:ext cx="7336398" cy="41692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13</a:t>
            </a:r>
          </a:p>
        </p:txBody>
      </p:sp>
      <p:sp>
        <p:nvSpPr>
          <p:cNvPr id="5" name="object 5"/>
          <p:cNvSpPr txBox="1"/>
          <p:nvPr/>
        </p:nvSpPr>
        <p:spPr>
          <a:xfrm>
            <a:off x="345937" y="1389378"/>
            <a:ext cx="905735"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OTHER</a:t>
            </a:r>
            <a:r>
              <a:rPr sz="887" spc="-16">
                <a:solidFill>
                  <a:srgbClr val="7E7E7E"/>
                </a:solidFill>
                <a:latin typeface="Segoe UI"/>
                <a:cs typeface="Segoe UI"/>
              </a:rPr>
              <a:t> </a:t>
            </a:r>
            <a:r>
              <a:rPr sz="887" spc="-5">
                <a:solidFill>
                  <a:srgbClr val="7E7E7E"/>
                </a:solidFill>
                <a:latin typeface="Segoe UI"/>
                <a:cs typeface="Segoe UI"/>
              </a:rPr>
              <a:t>EXPENSES</a:t>
            </a:r>
            <a:endParaRPr sz="887">
              <a:latin typeface="Segoe UI"/>
              <a:cs typeface="Segoe UI"/>
            </a:endParaRPr>
          </a:p>
        </p:txBody>
      </p:sp>
      <p:pic>
        <p:nvPicPr>
          <p:cNvPr id="6" name="object 6"/>
          <p:cNvPicPr/>
          <p:nvPr/>
        </p:nvPicPr>
        <p:blipFill>
          <a:blip r:embed="rId2" cstate="print"/>
          <a:stretch>
            <a:fillRect/>
          </a:stretch>
        </p:blipFill>
        <p:spPr>
          <a:xfrm>
            <a:off x="2389189" y="1389378"/>
            <a:ext cx="5862243" cy="469059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14</a:t>
            </a:r>
          </a:p>
        </p:txBody>
      </p:sp>
      <p:sp>
        <p:nvSpPr>
          <p:cNvPr id="5" name="object 5"/>
          <p:cNvSpPr txBox="1"/>
          <p:nvPr/>
        </p:nvSpPr>
        <p:spPr>
          <a:xfrm>
            <a:off x="345937" y="1317330"/>
            <a:ext cx="910068"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COLLEGE</a:t>
            </a:r>
            <a:r>
              <a:rPr sz="887" spc="14">
                <a:solidFill>
                  <a:srgbClr val="7E7E7E"/>
                </a:solidFill>
                <a:latin typeface="Segoe UI"/>
                <a:cs typeface="Segoe UI"/>
              </a:rPr>
              <a:t> </a:t>
            </a:r>
            <a:r>
              <a:rPr sz="887" spc="-5">
                <a:solidFill>
                  <a:srgbClr val="7E7E7E"/>
                </a:solidFill>
                <a:latin typeface="Segoe UI"/>
                <a:cs typeface="Segoe UI"/>
              </a:rPr>
              <a:t>DETAILS</a:t>
            </a:r>
            <a:endParaRPr sz="887">
              <a:latin typeface="Segoe UI"/>
              <a:cs typeface="Segoe UI"/>
            </a:endParaRPr>
          </a:p>
        </p:txBody>
      </p:sp>
      <p:pic>
        <p:nvPicPr>
          <p:cNvPr id="6" name="object 6"/>
          <p:cNvPicPr/>
          <p:nvPr/>
        </p:nvPicPr>
        <p:blipFill>
          <a:blip r:embed="rId2" cstate="print"/>
          <a:stretch>
            <a:fillRect/>
          </a:stretch>
        </p:blipFill>
        <p:spPr>
          <a:xfrm>
            <a:off x="2303203" y="1461425"/>
            <a:ext cx="6083968" cy="445970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345937" y="705270"/>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15</a:t>
            </a:r>
          </a:p>
        </p:txBody>
      </p:sp>
      <p:sp>
        <p:nvSpPr>
          <p:cNvPr id="5" name="object 5"/>
          <p:cNvSpPr txBox="1"/>
          <p:nvPr/>
        </p:nvSpPr>
        <p:spPr>
          <a:xfrm>
            <a:off x="414662" y="1422781"/>
            <a:ext cx="911512"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LIVING</a:t>
            </a:r>
            <a:r>
              <a:rPr sz="887" spc="18">
                <a:solidFill>
                  <a:srgbClr val="7E7E7E"/>
                </a:solidFill>
                <a:latin typeface="Segoe UI"/>
                <a:cs typeface="Segoe UI"/>
              </a:rPr>
              <a:t> </a:t>
            </a:r>
            <a:r>
              <a:rPr sz="887">
                <a:solidFill>
                  <a:srgbClr val="7E7E7E"/>
                </a:solidFill>
                <a:latin typeface="Segoe UI"/>
                <a:cs typeface="Segoe UI"/>
              </a:rPr>
              <a:t>IN</a:t>
            </a:r>
            <a:r>
              <a:rPr sz="887" spc="14">
                <a:solidFill>
                  <a:srgbClr val="7E7E7E"/>
                </a:solidFill>
                <a:latin typeface="Segoe UI"/>
                <a:cs typeface="Segoe UI"/>
              </a:rPr>
              <a:t> </a:t>
            </a:r>
            <a:r>
              <a:rPr sz="887">
                <a:solidFill>
                  <a:srgbClr val="7E7E7E"/>
                </a:solidFill>
                <a:latin typeface="Segoe UI"/>
                <a:cs typeface="Segoe UI"/>
              </a:rPr>
              <a:t>THE</a:t>
            </a:r>
            <a:r>
              <a:rPr sz="887" spc="14">
                <a:solidFill>
                  <a:srgbClr val="7E7E7E"/>
                </a:solidFill>
                <a:latin typeface="Segoe UI"/>
                <a:cs typeface="Segoe UI"/>
              </a:rPr>
              <a:t> </a:t>
            </a:r>
            <a:r>
              <a:rPr sz="887" spc="-11">
                <a:solidFill>
                  <a:srgbClr val="7E7E7E"/>
                </a:solidFill>
                <a:latin typeface="Segoe UI"/>
                <a:cs typeface="Segoe UI"/>
              </a:rPr>
              <a:t>US</a:t>
            </a:r>
            <a:endParaRPr sz="887">
              <a:latin typeface="Segoe UI"/>
              <a:cs typeface="Segoe UI"/>
            </a:endParaRPr>
          </a:p>
        </p:txBody>
      </p:sp>
      <p:pic>
        <p:nvPicPr>
          <p:cNvPr id="6" name="object 6"/>
          <p:cNvPicPr/>
          <p:nvPr/>
        </p:nvPicPr>
        <p:blipFill>
          <a:blip r:embed="rId2" cstate="print"/>
          <a:stretch>
            <a:fillRect/>
          </a:stretch>
        </p:blipFill>
        <p:spPr>
          <a:xfrm>
            <a:off x="1239384" y="1600279"/>
            <a:ext cx="7109517" cy="418240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445923" y="746135"/>
            <a:ext cx="3477754"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t>STEP</a:t>
            </a:r>
            <a:r>
              <a:rPr spc="-7"/>
              <a:t> </a:t>
            </a:r>
            <a:r>
              <a:rPr spc="-11"/>
              <a:t>16</a:t>
            </a:r>
          </a:p>
        </p:txBody>
      </p:sp>
      <p:sp>
        <p:nvSpPr>
          <p:cNvPr id="5" name="object 5"/>
          <p:cNvSpPr txBox="1"/>
          <p:nvPr/>
        </p:nvSpPr>
        <p:spPr>
          <a:xfrm>
            <a:off x="445923" y="1430243"/>
            <a:ext cx="1809160" cy="144095"/>
          </a:xfrm>
          <a:prstGeom prst="rect">
            <a:avLst/>
          </a:prstGeom>
        </p:spPr>
        <p:txBody>
          <a:bodyPr vert="horz" wrap="square" lIns="0" tIns="7509" rIns="0" bIns="0" rtlCol="0">
            <a:spAutoFit/>
          </a:bodyPr>
          <a:lstStyle/>
          <a:p>
            <a:pPr marL="5776">
              <a:spcBef>
                <a:spcPts val="59"/>
              </a:spcBef>
            </a:pPr>
            <a:r>
              <a:rPr sz="887">
                <a:solidFill>
                  <a:srgbClr val="7E7E7E"/>
                </a:solidFill>
                <a:latin typeface="Segoe UI"/>
                <a:cs typeface="Segoe UI"/>
              </a:rPr>
              <a:t>OHIO</a:t>
            </a:r>
            <a:r>
              <a:rPr sz="887" spc="34">
                <a:solidFill>
                  <a:srgbClr val="7E7E7E"/>
                </a:solidFill>
                <a:latin typeface="Segoe UI"/>
                <a:cs typeface="Segoe UI"/>
              </a:rPr>
              <a:t> </a:t>
            </a:r>
            <a:r>
              <a:rPr sz="887">
                <a:solidFill>
                  <a:srgbClr val="7E7E7E"/>
                </a:solidFill>
                <a:latin typeface="Segoe UI"/>
                <a:cs typeface="Segoe UI"/>
              </a:rPr>
              <a:t>RESIDENCY</a:t>
            </a:r>
            <a:r>
              <a:rPr sz="887" spc="43">
                <a:solidFill>
                  <a:srgbClr val="7E7E7E"/>
                </a:solidFill>
                <a:latin typeface="Segoe UI"/>
                <a:cs typeface="Segoe UI"/>
              </a:rPr>
              <a:t> </a:t>
            </a:r>
            <a:r>
              <a:rPr sz="887" spc="-5">
                <a:solidFill>
                  <a:srgbClr val="7E7E7E"/>
                </a:solidFill>
                <a:latin typeface="Segoe UI"/>
                <a:cs typeface="Segoe UI"/>
              </a:rPr>
              <a:t>DETERMINATION</a:t>
            </a:r>
            <a:endParaRPr sz="887">
              <a:latin typeface="Segoe UI"/>
              <a:cs typeface="Segoe UI"/>
            </a:endParaRPr>
          </a:p>
        </p:txBody>
      </p:sp>
      <p:pic>
        <p:nvPicPr>
          <p:cNvPr id="6" name="object 6"/>
          <p:cNvPicPr/>
          <p:nvPr/>
        </p:nvPicPr>
        <p:blipFill>
          <a:blip r:embed="rId2" cstate="print"/>
          <a:stretch>
            <a:fillRect/>
          </a:stretch>
        </p:blipFill>
        <p:spPr>
          <a:xfrm>
            <a:off x="2030839" y="1768789"/>
            <a:ext cx="6212305" cy="406094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9068" y="1088189"/>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rgbClr val="EF7E09"/>
          </a:solidFill>
        </p:spPr>
        <p:txBody>
          <a:bodyPr wrap="square" lIns="0" tIns="0" rIns="0" bIns="0" rtlCol="0"/>
          <a:lstStyle/>
          <a:p>
            <a:endParaRPr/>
          </a:p>
        </p:txBody>
      </p:sp>
      <p:sp>
        <p:nvSpPr>
          <p:cNvPr id="4" name="object 4"/>
          <p:cNvSpPr txBox="1">
            <a:spLocks noGrp="1"/>
          </p:cNvSpPr>
          <p:nvPr>
            <p:ph type="title"/>
          </p:nvPr>
        </p:nvSpPr>
        <p:spPr>
          <a:xfrm>
            <a:off x="445922" y="746135"/>
            <a:ext cx="6742277" cy="684108"/>
          </a:xfrm>
          <a:prstGeom prst="rect">
            <a:avLst/>
          </a:prstGeom>
        </p:spPr>
        <p:txBody>
          <a:bodyPr vert="horz" wrap="square" lIns="0" tIns="6932" rIns="0" bIns="0" numCol="1" rtlCol="0" anchor="ctr" anchorCtr="0" compatLnSpc="1">
            <a:prstTxWarp prst="textNoShape">
              <a:avLst/>
            </a:prstTxWarp>
            <a:spAutoFit/>
          </a:bodyPr>
          <a:lstStyle/>
          <a:p>
            <a:pPr marL="5776">
              <a:lnSpc>
                <a:spcPct val="100000"/>
              </a:lnSpc>
              <a:spcBef>
                <a:spcPts val="55"/>
              </a:spcBef>
            </a:pPr>
            <a:r>
              <a:rPr lang="en-US" err="1"/>
              <a:t>Sprintax</a:t>
            </a:r>
            <a:r>
              <a:rPr lang="en-US"/>
              <a:t> Resources</a:t>
            </a:r>
            <a:endParaRPr spc="-11"/>
          </a:p>
        </p:txBody>
      </p:sp>
      <p:sp>
        <p:nvSpPr>
          <p:cNvPr id="2" name="Rectangle 1">
            <a:extLst>
              <a:ext uri="{FF2B5EF4-FFF2-40B4-BE49-F238E27FC236}">
                <a16:creationId xmlns:a16="http://schemas.microsoft.com/office/drawing/2014/main" id="{FF453F52-1938-4A4C-9205-929B418B7E29}"/>
              </a:ext>
            </a:extLst>
          </p:cNvPr>
          <p:cNvSpPr/>
          <p:nvPr/>
        </p:nvSpPr>
        <p:spPr>
          <a:xfrm>
            <a:off x="368299" y="1490472"/>
            <a:ext cx="4572000" cy="646331"/>
          </a:xfrm>
          <a:prstGeom prst="rect">
            <a:avLst/>
          </a:prstGeom>
        </p:spPr>
        <p:txBody>
          <a:bodyPr>
            <a:spAutoFit/>
          </a:bodyPr>
          <a:lstStyle/>
          <a:p>
            <a:r>
              <a:rPr lang="en-US">
                <a:hlinkClick r:id="rId2"/>
              </a:rPr>
              <a:t>https://blog.sprintax.com/f1-visa-tax-return-guide-international-students</a:t>
            </a:r>
            <a:r>
              <a:rPr lang="en-US"/>
              <a:t> </a:t>
            </a:r>
          </a:p>
        </p:txBody>
      </p:sp>
    </p:spTree>
    <p:extLst>
      <p:ext uri="{BB962C8B-B14F-4D97-AF65-F5344CB8AC3E}">
        <p14:creationId xmlns:p14="http://schemas.microsoft.com/office/powerpoint/2010/main" val="4255298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22303-214E-9B5E-CA8D-931771740F5A}"/>
              </a:ext>
            </a:extLst>
          </p:cNvPr>
          <p:cNvSpPr>
            <a:spLocks noGrp="1"/>
          </p:cNvSpPr>
          <p:nvPr>
            <p:ph type="title"/>
          </p:nvPr>
        </p:nvSpPr>
        <p:spPr/>
        <p:txBody>
          <a:bodyPr/>
          <a:lstStyle/>
          <a:p>
            <a:r>
              <a:rPr lang="en-US">
                <a:latin typeface="PP Neue Montreal"/>
                <a:ea typeface="PP Neue Montreal"/>
              </a:rPr>
              <a:t>If you don't have a SSN...</a:t>
            </a:r>
            <a:endParaRPr lang="en-US"/>
          </a:p>
        </p:txBody>
      </p:sp>
      <p:sp>
        <p:nvSpPr>
          <p:cNvPr id="3" name="Content Placeholder 2">
            <a:extLst>
              <a:ext uri="{FF2B5EF4-FFF2-40B4-BE49-F238E27FC236}">
                <a16:creationId xmlns:a16="http://schemas.microsoft.com/office/drawing/2014/main" id="{6829DBC6-BCE7-3D1C-3B95-CD6C3B3D13F0}"/>
              </a:ext>
            </a:extLst>
          </p:cNvPr>
          <p:cNvSpPr>
            <a:spLocks noGrp="1"/>
          </p:cNvSpPr>
          <p:nvPr>
            <p:ph idx="1"/>
          </p:nvPr>
        </p:nvSpPr>
        <p:spPr>
          <a:xfrm>
            <a:off x="374650" y="1423289"/>
            <a:ext cx="7933215" cy="5152922"/>
          </a:xfrm>
        </p:spPr>
        <p:txBody>
          <a:bodyPr/>
          <a:lstStyle/>
          <a:p>
            <a:r>
              <a:rPr lang="en-US" sz="1200">
                <a:latin typeface="Times New Roman"/>
                <a:ea typeface="PP Neue Montreal"/>
                <a:cs typeface="Times New Roman"/>
              </a:rPr>
              <a:t>If you need to file your taxes this year but do not have a Social Security Number, you will need to apply for an ITIN. The best way to apply for an ITIN is in person at the Cincinnati IRS office (550 Main St. Cincinnati, OH, 45202). </a:t>
            </a:r>
          </a:p>
          <a:p>
            <a:r>
              <a:rPr lang="en-US" sz="1200" b="1">
                <a:latin typeface="Times New Roman"/>
                <a:ea typeface="PP Neue Montreal"/>
                <a:cs typeface="Times New Roman"/>
              </a:rPr>
              <a:t>How to Apply:</a:t>
            </a:r>
            <a:endParaRPr lang="en-US" sz="1200">
              <a:latin typeface="Times New Roman"/>
              <a:ea typeface="PP Neue Montreal"/>
              <a:cs typeface="Times New Roman"/>
            </a:endParaRPr>
          </a:p>
          <a:p>
            <a:r>
              <a:rPr lang="en-US" sz="1200">
                <a:latin typeface="Times New Roman"/>
                <a:ea typeface="PP Neue Montreal"/>
                <a:cs typeface="Times New Roman"/>
              </a:rPr>
              <a:t>Complete Form W-7/W-7(SP) (</a:t>
            </a:r>
            <a:r>
              <a:rPr lang="en-US" sz="1200" u="sng" dirty="0">
                <a:latin typeface="Times New Roman"/>
                <a:ea typeface="PP Neue Montreal"/>
                <a:cs typeface="Times New Roman"/>
                <a:hlinkClick r:id="rId2"/>
              </a:rPr>
              <a:t>About Form W-7, Application for IRS Individual Taxpayer Identification Number | Internal Revenue Service</a:t>
            </a:r>
            <a:r>
              <a:rPr lang="en-US" sz="1200">
                <a:latin typeface="Times New Roman"/>
                <a:ea typeface="PP Neue Montreal"/>
                <a:cs typeface="Times New Roman"/>
              </a:rPr>
              <a:t>)</a:t>
            </a:r>
          </a:p>
          <a:p>
            <a:pPr lvl="1"/>
            <a:r>
              <a:rPr lang="en-US" sz="1200" dirty="0">
                <a:latin typeface="Times New Roman"/>
                <a:ea typeface="PP Neue Montreal"/>
                <a:cs typeface="Times New Roman"/>
              </a:rPr>
              <a:t>You can pay </a:t>
            </a:r>
            <a:r>
              <a:rPr lang="en-US" sz="1200" dirty="0" err="1">
                <a:latin typeface="Times New Roman"/>
                <a:ea typeface="PP Neue Montreal"/>
                <a:cs typeface="Times New Roman"/>
              </a:rPr>
              <a:t>Sprintax</a:t>
            </a:r>
            <a:r>
              <a:rPr lang="en-US" sz="1200" dirty="0">
                <a:latin typeface="Times New Roman"/>
                <a:ea typeface="PP Neue Montreal"/>
                <a:cs typeface="Times New Roman"/>
              </a:rPr>
              <a:t> to help you fill out the W-7 form, but you do not have to.</a:t>
            </a:r>
          </a:p>
          <a:p>
            <a:r>
              <a:rPr lang="en-US" sz="1200" dirty="0">
                <a:latin typeface="Times New Roman"/>
                <a:ea typeface="PP Neue Montreal"/>
                <a:cs typeface="Times New Roman"/>
              </a:rPr>
              <a:t>Request an ITIN Support Letter from the CIE office</a:t>
            </a:r>
            <a:r>
              <a:rPr lang="en-US" sz="1200" b="1" i="1" u="sng" dirty="0">
                <a:latin typeface="Times New Roman"/>
                <a:ea typeface="PP Neue Montreal"/>
                <a:cs typeface="Times New Roman"/>
              </a:rPr>
              <a:t> or</a:t>
            </a:r>
            <a:r>
              <a:rPr lang="en-US" sz="1200" dirty="0">
                <a:latin typeface="Times New Roman"/>
                <a:ea typeface="PP Neue Montreal"/>
                <a:cs typeface="Times New Roman"/>
              </a:rPr>
              <a:t> work with our Liberty Tax Service contacts (certified acceptance agents that can assist with this filing for a fee)</a:t>
            </a:r>
          </a:p>
          <a:p>
            <a:r>
              <a:rPr lang="en-US" sz="1200" dirty="0">
                <a:latin typeface="Times New Roman"/>
                <a:ea typeface="PP Neue Montreal"/>
                <a:cs typeface="Times New Roman"/>
              </a:rPr>
              <a:t>Schedule an appointment at the Cincinnati IRS office by calling 1-844-545-5640 </a:t>
            </a:r>
            <a:r>
              <a:rPr lang="en-US" sz="1200" b="1" i="1" u="sng" dirty="0">
                <a:latin typeface="Times New Roman"/>
                <a:ea typeface="PP Neue Montreal"/>
                <a:cs typeface="Times New Roman"/>
              </a:rPr>
              <a:t>or</a:t>
            </a:r>
            <a:r>
              <a:rPr lang="en-US" sz="1200" dirty="0">
                <a:latin typeface="Times New Roman"/>
                <a:ea typeface="PP Neue Montreal"/>
                <a:cs typeface="Times New Roman"/>
              </a:rPr>
              <a:t> work with our Liberty Tax Service contacts who will help prepare your </a:t>
            </a:r>
            <a:r>
              <a:rPr lang="en-US" sz="1200">
                <a:latin typeface="Times New Roman"/>
                <a:ea typeface="PP Neue Montreal"/>
                <a:cs typeface="Times New Roman"/>
              </a:rPr>
              <a:t>certified copies of documents for mailing along with all completed tax forms (they will share a list of documents needed).</a:t>
            </a:r>
            <a:endParaRPr lang="en-US" sz="1200" dirty="0">
              <a:latin typeface="Times New Roman"/>
              <a:ea typeface="PP Neue Montreal"/>
              <a:cs typeface="Times New Roman"/>
            </a:endParaRPr>
          </a:p>
          <a:p>
            <a:r>
              <a:rPr lang="en-US" sz="1200" dirty="0">
                <a:latin typeface="Times New Roman"/>
                <a:ea typeface="PP Neue Montreal"/>
                <a:cs typeface="Times New Roman"/>
              </a:rPr>
              <a:t>For your appointment with Cincinnati IRS, bring all the required documents and tax </a:t>
            </a:r>
            <a:r>
              <a:rPr lang="en-US" sz="1200">
                <a:latin typeface="Times New Roman"/>
                <a:ea typeface="PP Neue Montreal"/>
                <a:cs typeface="Times New Roman"/>
              </a:rPr>
              <a:t>forms. </a:t>
            </a:r>
            <a:r>
              <a:rPr lang="en-US" sz="1200" dirty="0">
                <a:latin typeface="Times New Roman"/>
                <a:ea typeface="PP Neue Montreal"/>
                <a:cs typeface="Times New Roman"/>
              </a:rPr>
              <a:t>Documents must be </a:t>
            </a:r>
            <a:r>
              <a:rPr lang="en-US" sz="1200">
                <a:latin typeface="Times New Roman"/>
                <a:ea typeface="PP Neue Montreal"/>
                <a:cs typeface="Times New Roman"/>
              </a:rPr>
              <a:t>original and unexpired. </a:t>
            </a:r>
          </a:p>
          <a:p>
            <a:pPr lvl="1"/>
            <a:r>
              <a:rPr lang="en-US" sz="1200">
                <a:latin typeface="Times New Roman"/>
                <a:ea typeface="PP Neue Montreal"/>
                <a:cs typeface="Times New Roman"/>
              </a:rPr>
              <a:t>Form W-7</a:t>
            </a:r>
          </a:p>
          <a:p>
            <a:pPr lvl="1"/>
            <a:r>
              <a:rPr lang="en-US" sz="1200" u="sng" dirty="0">
                <a:latin typeface="Times New Roman"/>
                <a:ea typeface="PP Neue Montreal"/>
                <a:cs typeface="Times New Roman"/>
                <a:hlinkClick r:id="rId3"/>
              </a:rPr>
              <a:t>Proof of identity and foreign status</a:t>
            </a:r>
            <a:r>
              <a:rPr lang="en-US" sz="1200" dirty="0">
                <a:latin typeface="Times New Roman"/>
                <a:ea typeface="PP Neue Montreal"/>
                <a:cs typeface="Times New Roman"/>
              </a:rPr>
              <a:t> </a:t>
            </a:r>
            <a:br>
              <a:rPr lang="en-US" sz="1200" dirty="0">
                <a:latin typeface="Times New Roman"/>
                <a:ea typeface="PP Neue Montreal"/>
                <a:cs typeface="Times New Roman"/>
              </a:rPr>
            </a:br>
            <a:endParaRPr lang="en-US" sz="1200" dirty="0">
              <a:latin typeface="Times New Roman"/>
              <a:ea typeface="PP Neue Montreal"/>
              <a:cs typeface="Times New Roman"/>
            </a:endParaRPr>
          </a:p>
          <a:p>
            <a:r>
              <a:rPr lang="en-US" sz="1600">
                <a:latin typeface="Times New Roman"/>
                <a:ea typeface="PP Neue Montreal"/>
                <a:cs typeface="Times New Roman"/>
              </a:rPr>
              <a:t>For more information, please click on this link: </a:t>
            </a:r>
            <a:r>
              <a:rPr lang="en-US" sz="1600" u="sng" dirty="0">
                <a:latin typeface="Times New Roman"/>
                <a:ea typeface="PP Neue Montreal"/>
                <a:cs typeface="Times New Roman"/>
                <a:hlinkClick r:id="rId4"/>
              </a:rPr>
              <a:t>IRS Courseware - Link &amp; Learn Taxes</a:t>
            </a:r>
            <a:endParaRPr lang="en-US" sz="1600" dirty="0">
              <a:latin typeface="Times New Roman"/>
              <a:ea typeface="PP Neue Montreal"/>
              <a:cs typeface="Times New Roman"/>
            </a:endParaRPr>
          </a:p>
          <a:p>
            <a:pPr lvl="1"/>
            <a:r>
              <a:rPr lang="en-US" sz="1200" dirty="0">
                <a:latin typeface="Times New Roman"/>
                <a:ea typeface="PP Neue Montreal"/>
                <a:cs typeface="Times New Roman"/>
              </a:rPr>
              <a:t>Please note: it is possible to apply for an ITIN by mail. However, this will require you mailing your passport and other immigration documents which may get lost in the mail, may be delayed in returning to you, or may be damaged in the process. For these reasons, we do not recommend applying for an ITIN by mail. </a:t>
            </a:r>
            <a:r>
              <a:rPr lang="en-US" sz="1200" b="1" dirty="0">
                <a:highlight>
                  <a:srgbClr val="FFFF00"/>
                </a:highlight>
                <a:latin typeface="Times New Roman"/>
                <a:ea typeface="PP Neue Montreal"/>
                <a:cs typeface="Times New Roman"/>
              </a:rPr>
              <a:t>DO NOT MAIL YOUR ORIGINAL PASSPORT or any other original documents!!! If needed, mail certified copies only.</a:t>
            </a:r>
          </a:p>
          <a:p>
            <a:endParaRPr lang="en-US"/>
          </a:p>
        </p:txBody>
      </p:sp>
    </p:spTree>
    <p:extLst>
      <p:ext uri="{BB962C8B-B14F-4D97-AF65-F5344CB8AC3E}">
        <p14:creationId xmlns:p14="http://schemas.microsoft.com/office/powerpoint/2010/main" val="472435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652759" y="2852615"/>
            <a:ext cx="3714573" cy="1916568"/>
            <a:chOff x="10001663" y="3336827"/>
            <a:chExt cx="9477375" cy="4885055"/>
          </a:xfrm>
        </p:grpSpPr>
        <p:sp>
          <p:nvSpPr>
            <p:cNvPr id="4" name="object 4"/>
            <p:cNvSpPr/>
            <p:nvPr/>
          </p:nvSpPr>
          <p:spPr>
            <a:xfrm>
              <a:off x="12509637" y="3336827"/>
              <a:ext cx="6969125" cy="4608830"/>
            </a:xfrm>
            <a:custGeom>
              <a:avLst/>
              <a:gdLst/>
              <a:ahLst/>
              <a:cxnLst/>
              <a:rect l="l" t="t" r="r" b="b"/>
              <a:pathLst>
                <a:path w="6969125" h="4608830">
                  <a:moveTo>
                    <a:pt x="6870685" y="0"/>
                  </a:moveTo>
                  <a:lnTo>
                    <a:pt x="98148" y="0"/>
                  </a:lnTo>
                  <a:lnTo>
                    <a:pt x="59938" y="7662"/>
                  </a:lnTo>
                  <a:lnTo>
                    <a:pt x="28762" y="28762"/>
                  </a:lnTo>
                  <a:lnTo>
                    <a:pt x="7662" y="59938"/>
                  </a:lnTo>
                  <a:lnTo>
                    <a:pt x="0" y="98148"/>
                  </a:lnTo>
                  <a:lnTo>
                    <a:pt x="0" y="4510511"/>
                  </a:lnTo>
                  <a:lnTo>
                    <a:pt x="7662" y="4548720"/>
                  </a:lnTo>
                  <a:lnTo>
                    <a:pt x="28762" y="4579897"/>
                  </a:lnTo>
                  <a:lnTo>
                    <a:pt x="59938" y="4600996"/>
                  </a:lnTo>
                  <a:lnTo>
                    <a:pt x="98148" y="4608659"/>
                  </a:lnTo>
                  <a:lnTo>
                    <a:pt x="6870685" y="4608659"/>
                  </a:lnTo>
                  <a:lnTo>
                    <a:pt x="6908894" y="4600996"/>
                  </a:lnTo>
                  <a:lnTo>
                    <a:pt x="6940071" y="4579897"/>
                  </a:lnTo>
                  <a:lnTo>
                    <a:pt x="6961170" y="4548720"/>
                  </a:lnTo>
                  <a:lnTo>
                    <a:pt x="6968833" y="4510511"/>
                  </a:lnTo>
                  <a:lnTo>
                    <a:pt x="6968833" y="98148"/>
                  </a:lnTo>
                  <a:lnTo>
                    <a:pt x="6961170" y="59938"/>
                  </a:lnTo>
                  <a:lnTo>
                    <a:pt x="6940071" y="28762"/>
                  </a:lnTo>
                  <a:lnTo>
                    <a:pt x="6908894" y="7662"/>
                  </a:lnTo>
                  <a:lnTo>
                    <a:pt x="6870685" y="0"/>
                  </a:lnTo>
                  <a:close/>
                </a:path>
              </a:pathLst>
            </a:custGeom>
            <a:solidFill>
              <a:srgbClr val="04C3AC">
                <a:alpha val="39999"/>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10001663" y="3766369"/>
              <a:ext cx="9162733" cy="4455401"/>
            </a:xfrm>
            <a:prstGeom prst="rect">
              <a:avLst/>
            </a:prstGeom>
          </p:spPr>
        </p:pic>
      </p:grpSp>
      <p:sp>
        <p:nvSpPr>
          <p:cNvPr id="6" name="object 6"/>
          <p:cNvSpPr txBox="1"/>
          <p:nvPr/>
        </p:nvSpPr>
        <p:spPr>
          <a:xfrm>
            <a:off x="135279" y="1882560"/>
            <a:ext cx="4355964" cy="3362704"/>
          </a:xfrm>
          <a:prstGeom prst="rect">
            <a:avLst/>
          </a:prstGeom>
        </p:spPr>
        <p:txBody>
          <a:bodyPr vert="horz" wrap="square" lIns="0" tIns="73649" rIns="0" bIns="0" rtlCol="0">
            <a:spAutoFit/>
          </a:bodyPr>
          <a:lstStyle/>
          <a:p>
            <a:pPr marL="220930" indent="-215155">
              <a:spcBef>
                <a:spcPts val="580"/>
              </a:spcBef>
              <a:buClr>
                <a:srgbClr val="04C3AC"/>
              </a:buClr>
              <a:buFont typeface="Wingdings"/>
              <a:buChar char=""/>
              <a:tabLst>
                <a:tab pos="220930" algn="l"/>
              </a:tabLst>
            </a:pPr>
            <a:r>
              <a:rPr sz="1342">
                <a:latin typeface="Cambria"/>
                <a:cs typeface="Cambria"/>
              </a:rPr>
              <a:t>Use</a:t>
            </a:r>
            <a:r>
              <a:rPr sz="1342" spc="-16">
                <a:latin typeface="Cambria"/>
                <a:cs typeface="Cambria"/>
              </a:rPr>
              <a:t> </a:t>
            </a:r>
            <a:r>
              <a:rPr sz="1342">
                <a:latin typeface="Cambria"/>
                <a:cs typeface="Cambria"/>
              </a:rPr>
              <a:t>caution</a:t>
            </a:r>
            <a:r>
              <a:rPr sz="1342" spc="-30">
                <a:latin typeface="Cambria"/>
                <a:cs typeface="Cambria"/>
              </a:rPr>
              <a:t> </a:t>
            </a:r>
            <a:r>
              <a:rPr sz="1342">
                <a:latin typeface="Cambria"/>
                <a:cs typeface="Cambria"/>
              </a:rPr>
              <a:t>and</a:t>
            </a:r>
            <a:r>
              <a:rPr sz="1342" spc="-14">
                <a:latin typeface="Cambria"/>
                <a:cs typeface="Cambria"/>
              </a:rPr>
              <a:t> </a:t>
            </a:r>
            <a:r>
              <a:rPr sz="1342">
                <a:latin typeface="Cambria"/>
                <a:cs typeface="Cambria"/>
              </a:rPr>
              <a:t>common</a:t>
            </a:r>
            <a:r>
              <a:rPr sz="1342" spc="-34">
                <a:latin typeface="Cambria"/>
                <a:cs typeface="Cambria"/>
              </a:rPr>
              <a:t> </a:t>
            </a:r>
            <a:r>
              <a:rPr sz="1342" spc="-5">
                <a:latin typeface="Cambria"/>
                <a:cs typeface="Cambria"/>
              </a:rPr>
              <a:t>sense</a:t>
            </a:r>
            <a:endParaRPr sz="1342">
              <a:latin typeface="Cambria"/>
              <a:cs typeface="Cambria"/>
            </a:endParaRPr>
          </a:p>
          <a:p>
            <a:pPr marL="220930" marR="54872" indent="-215443">
              <a:lnSpc>
                <a:spcPct val="100899"/>
              </a:lnSpc>
              <a:spcBef>
                <a:spcPts val="523"/>
              </a:spcBef>
              <a:buClr>
                <a:srgbClr val="04C3AC"/>
              </a:buClr>
              <a:buFont typeface="Wingdings"/>
              <a:buChar char=""/>
              <a:tabLst>
                <a:tab pos="220930" algn="l"/>
              </a:tabLst>
            </a:pPr>
            <a:r>
              <a:rPr sz="1342">
                <a:latin typeface="Cambria"/>
                <a:cs typeface="Cambria"/>
              </a:rPr>
              <a:t>IRS</a:t>
            </a:r>
            <a:r>
              <a:rPr sz="1342" spc="-34">
                <a:latin typeface="Cambria"/>
                <a:cs typeface="Cambria"/>
              </a:rPr>
              <a:t> </a:t>
            </a:r>
            <a:r>
              <a:rPr sz="1342">
                <a:latin typeface="Cambria"/>
                <a:cs typeface="Cambria"/>
              </a:rPr>
              <a:t>would</a:t>
            </a:r>
            <a:r>
              <a:rPr sz="1342" spc="-32">
                <a:latin typeface="Cambria"/>
                <a:cs typeface="Cambria"/>
              </a:rPr>
              <a:t> </a:t>
            </a:r>
            <a:r>
              <a:rPr sz="1342">
                <a:latin typeface="Cambria"/>
                <a:cs typeface="Cambria"/>
              </a:rPr>
              <a:t>never</a:t>
            </a:r>
            <a:r>
              <a:rPr sz="1342" spc="-36">
                <a:latin typeface="Cambria"/>
                <a:cs typeface="Cambria"/>
              </a:rPr>
              <a:t> </a:t>
            </a:r>
            <a:r>
              <a:rPr sz="1342">
                <a:latin typeface="Cambria"/>
                <a:cs typeface="Cambria"/>
              </a:rPr>
              <a:t>ask</a:t>
            </a:r>
            <a:r>
              <a:rPr sz="1342" spc="-23">
                <a:latin typeface="Cambria"/>
                <a:cs typeface="Cambria"/>
              </a:rPr>
              <a:t> </a:t>
            </a:r>
            <a:r>
              <a:rPr sz="1342">
                <a:latin typeface="Cambria"/>
                <a:cs typeface="Cambria"/>
              </a:rPr>
              <a:t>for</a:t>
            </a:r>
            <a:r>
              <a:rPr sz="1342" spc="-34">
                <a:latin typeface="Cambria"/>
                <a:cs typeface="Cambria"/>
              </a:rPr>
              <a:t> </a:t>
            </a:r>
            <a:r>
              <a:rPr sz="1342">
                <a:latin typeface="Cambria"/>
                <a:cs typeface="Cambria"/>
              </a:rPr>
              <a:t>personal</a:t>
            </a:r>
            <a:r>
              <a:rPr sz="1342" spc="-48">
                <a:latin typeface="Cambria"/>
                <a:cs typeface="Cambria"/>
              </a:rPr>
              <a:t> </a:t>
            </a:r>
            <a:r>
              <a:rPr sz="1342">
                <a:latin typeface="Cambria"/>
                <a:cs typeface="Cambria"/>
              </a:rPr>
              <a:t>details</a:t>
            </a:r>
            <a:r>
              <a:rPr sz="1342" spc="-45">
                <a:latin typeface="Cambria"/>
                <a:cs typeface="Cambria"/>
              </a:rPr>
              <a:t> </a:t>
            </a:r>
            <a:r>
              <a:rPr sz="1342">
                <a:latin typeface="Cambria"/>
                <a:cs typeface="Cambria"/>
              </a:rPr>
              <a:t>without</a:t>
            </a:r>
            <a:r>
              <a:rPr sz="1342" spc="-39">
                <a:latin typeface="Cambria"/>
                <a:cs typeface="Cambria"/>
              </a:rPr>
              <a:t> </a:t>
            </a:r>
            <a:r>
              <a:rPr sz="1342" spc="-5">
                <a:latin typeface="Cambria"/>
                <a:cs typeface="Cambria"/>
              </a:rPr>
              <a:t>proper communication</a:t>
            </a:r>
            <a:endParaRPr sz="1342">
              <a:latin typeface="Cambria"/>
              <a:cs typeface="Cambria"/>
            </a:endParaRPr>
          </a:p>
          <a:p>
            <a:pPr marL="220930" indent="-215155">
              <a:spcBef>
                <a:spcPts val="530"/>
              </a:spcBef>
              <a:buClr>
                <a:srgbClr val="04C3AC"/>
              </a:buClr>
              <a:buFont typeface="Wingdings"/>
              <a:buChar char=""/>
              <a:tabLst>
                <a:tab pos="220930" algn="l"/>
              </a:tabLst>
            </a:pPr>
            <a:r>
              <a:rPr sz="1342">
                <a:latin typeface="Cambria"/>
                <a:cs typeface="Cambria"/>
              </a:rPr>
              <a:t>IRS</a:t>
            </a:r>
            <a:r>
              <a:rPr sz="1342" spc="-18">
                <a:latin typeface="Cambria"/>
                <a:cs typeface="Cambria"/>
              </a:rPr>
              <a:t> </a:t>
            </a:r>
            <a:r>
              <a:rPr sz="1342">
                <a:latin typeface="Cambria"/>
                <a:cs typeface="Cambria"/>
              </a:rPr>
              <a:t>are</a:t>
            </a:r>
            <a:r>
              <a:rPr sz="1342" spc="-30">
                <a:latin typeface="Cambria"/>
                <a:cs typeface="Cambria"/>
              </a:rPr>
              <a:t> </a:t>
            </a:r>
            <a:r>
              <a:rPr sz="1342">
                <a:latin typeface="Cambria"/>
                <a:cs typeface="Cambria"/>
              </a:rPr>
              <a:t>not</a:t>
            </a:r>
            <a:r>
              <a:rPr sz="1342" spc="-32">
                <a:latin typeface="Cambria"/>
                <a:cs typeface="Cambria"/>
              </a:rPr>
              <a:t> </a:t>
            </a:r>
            <a:r>
              <a:rPr sz="1342">
                <a:latin typeface="Cambria"/>
                <a:cs typeface="Cambria"/>
              </a:rPr>
              <a:t>seeking</a:t>
            </a:r>
            <a:r>
              <a:rPr sz="1342" spc="-36">
                <a:latin typeface="Cambria"/>
                <a:cs typeface="Cambria"/>
              </a:rPr>
              <a:t> </a:t>
            </a:r>
            <a:r>
              <a:rPr sz="1342">
                <a:latin typeface="Cambria"/>
                <a:cs typeface="Cambria"/>
              </a:rPr>
              <a:t>to</a:t>
            </a:r>
            <a:r>
              <a:rPr sz="1342" spc="-25">
                <a:latin typeface="Cambria"/>
                <a:cs typeface="Cambria"/>
              </a:rPr>
              <a:t> </a:t>
            </a:r>
            <a:r>
              <a:rPr sz="1342">
                <a:latin typeface="Cambria"/>
                <a:cs typeface="Cambria"/>
              </a:rPr>
              <a:t>penalize</a:t>
            </a:r>
            <a:r>
              <a:rPr sz="1342" spc="-27">
                <a:latin typeface="Cambria"/>
                <a:cs typeface="Cambria"/>
              </a:rPr>
              <a:t> </a:t>
            </a:r>
            <a:r>
              <a:rPr sz="1342" spc="-5">
                <a:latin typeface="Cambria"/>
                <a:cs typeface="Cambria"/>
              </a:rPr>
              <a:t>anyone</a:t>
            </a:r>
            <a:r>
              <a:rPr sz="1342" spc="-39">
                <a:latin typeface="Cambria"/>
                <a:cs typeface="Cambria"/>
              </a:rPr>
              <a:t> </a:t>
            </a:r>
            <a:r>
              <a:rPr sz="1342">
                <a:latin typeface="Cambria"/>
                <a:cs typeface="Cambria"/>
              </a:rPr>
              <a:t>–</a:t>
            </a:r>
            <a:r>
              <a:rPr sz="1342" spc="-23">
                <a:latin typeface="Cambria"/>
                <a:cs typeface="Cambria"/>
              </a:rPr>
              <a:t> </a:t>
            </a:r>
            <a:r>
              <a:rPr sz="1342">
                <a:latin typeface="Cambria"/>
                <a:cs typeface="Cambria"/>
              </a:rPr>
              <a:t>they</a:t>
            </a:r>
            <a:r>
              <a:rPr sz="1342" spc="-39">
                <a:latin typeface="Cambria"/>
                <a:cs typeface="Cambria"/>
              </a:rPr>
              <a:t> </a:t>
            </a:r>
            <a:r>
              <a:rPr sz="1342">
                <a:latin typeface="Cambria"/>
                <a:cs typeface="Cambria"/>
              </a:rPr>
              <a:t>just</a:t>
            </a:r>
            <a:r>
              <a:rPr sz="1342" spc="-25">
                <a:latin typeface="Cambria"/>
                <a:cs typeface="Cambria"/>
              </a:rPr>
              <a:t> </a:t>
            </a:r>
            <a:r>
              <a:rPr sz="1342" spc="-9">
                <a:latin typeface="Cambria"/>
                <a:cs typeface="Cambria"/>
              </a:rPr>
              <a:t>want</a:t>
            </a:r>
            <a:endParaRPr sz="1342">
              <a:latin typeface="Cambria"/>
              <a:cs typeface="Cambria"/>
            </a:endParaRPr>
          </a:p>
          <a:p>
            <a:pPr marL="220930" marR="168947">
              <a:lnSpc>
                <a:spcPct val="151300"/>
              </a:lnSpc>
            </a:pPr>
            <a:r>
              <a:rPr sz="1342">
                <a:latin typeface="Cambria"/>
                <a:cs typeface="Cambria"/>
              </a:rPr>
              <a:t>to</a:t>
            </a:r>
            <a:r>
              <a:rPr sz="1342" spc="-23">
                <a:latin typeface="Cambria"/>
                <a:cs typeface="Cambria"/>
              </a:rPr>
              <a:t> </a:t>
            </a:r>
            <a:r>
              <a:rPr sz="1342">
                <a:latin typeface="Cambria"/>
                <a:cs typeface="Cambria"/>
              </a:rPr>
              <a:t>make</a:t>
            </a:r>
            <a:r>
              <a:rPr sz="1342" spc="-30">
                <a:latin typeface="Cambria"/>
                <a:cs typeface="Cambria"/>
              </a:rPr>
              <a:t> </a:t>
            </a:r>
            <a:r>
              <a:rPr sz="1342" spc="-9">
                <a:latin typeface="Cambria"/>
                <a:cs typeface="Cambria"/>
              </a:rPr>
              <a:t>sure</a:t>
            </a:r>
            <a:r>
              <a:rPr sz="1342" spc="-52">
                <a:latin typeface="Cambria"/>
                <a:cs typeface="Cambria"/>
              </a:rPr>
              <a:t> </a:t>
            </a:r>
            <a:r>
              <a:rPr sz="1342">
                <a:latin typeface="Cambria"/>
                <a:cs typeface="Cambria"/>
              </a:rPr>
              <a:t>that</a:t>
            </a:r>
            <a:r>
              <a:rPr sz="1342" spc="-27">
                <a:latin typeface="Cambria"/>
                <a:cs typeface="Cambria"/>
              </a:rPr>
              <a:t> </a:t>
            </a:r>
            <a:r>
              <a:rPr sz="1342">
                <a:latin typeface="Cambria"/>
                <a:cs typeface="Cambria"/>
              </a:rPr>
              <a:t>the</a:t>
            </a:r>
            <a:r>
              <a:rPr sz="1342" spc="-39">
                <a:latin typeface="Cambria"/>
                <a:cs typeface="Cambria"/>
              </a:rPr>
              <a:t> </a:t>
            </a:r>
            <a:r>
              <a:rPr sz="1342">
                <a:latin typeface="Cambria"/>
                <a:cs typeface="Cambria"/>
              </a:rPr>
              <a:t>fair</a:t>
            </a:r>
            <a:r>
              <a:rPr sz="1342" spc="-32">
                <a:latin typeface="Cambria"/>
                <a:cs typeface="Cambria"/>
              </a:rPr>
              <a:t> </a:t>
            </a:r>
            <a:r>
              <a:rPr sz="1342">
                <a:latin typeface="Cambria"/>
                <a:cs typeface="Cambria"/>
              </a:rPr>
              <a:t>and</a:t>
            </a:r>
            <a:r>
              <a:rPr sz="1342" spc="-27">
                <a:latin typeface="Cambria"/>
                <a:cs typeface="Cambria"/>
              </a:rPr>
              <a:t> </a:t>
            </a:r>
            <a:r>
              <a:rPr sz="1342">
                <a:latin typeface="Cambria"/>
                <a:cs typeface="Cambria"/>
              </a:rPr>
              <a:t>correct</a:t>
            </a:r>
            <a:r>
              <a:rPr sz="1342" spc="-20">
                <a:latin typeface="Cambria"/>
                <a:cs typeface="Cambria"/>
              </a:rPr>
              <a:t> </a:t>
            </a:r>
            <a:r>
              <a:rPr sz="1342">
                <a:latin typeface="Cambria"/>
                <a:cs typeface="Cambria"/>
              </a:rPr>
              <a:t>taxes</a:t>
            </a:r>
            <a:r>
              <a:rPr sz="1342" spc="-23">
                <a:latin typeface="Cambria"/>
                <a:cs typeface="Cambria"/>
              </a:rPr>
              <a:t> </a:t>
            </a:r>
            <a:r>
              <a:rPr sz="1342">
                <a:latin typeface="Cambria"/>
                <a:cs typeface="Cambria"/>
              </a:rPr>
              <a:t>are</a:t>
            </a:r>
            <a:r>
              <a:rPr sz="1342" spc="-18">
                <a:latin typeface="Cambria"/>
                <a:cs typeface="Cambria"/>
              </a:rPr>
              <a:t> </a:t>
            </a:r>
            <a:r>
              <a:rPr sz="1342">
                <a:latin typeface="Cambria"/>
                <a:cs typeface="Cambria"/>
              </a:rPr>
              <a:t>paid</a:t>
            </a:r>
            <a:r>
              <a:rPr sz="1342" spc="-41">
                <a:latin typeface="Cambria"/>
                <a:cs typeface="Cambria"/>
              </a:rPr>
              <a:t> </a:t>
            </a:r>
            <a:r>
              <a:rPr sz="1342" spc="-11">
                <a:latin typeface="Cambria"/>
                <a:cs typeface="Cambria"/>
              </a:rPr>
              <a:t>on </a:t>
            </a:r>
            <a:r>
              <a:rPr sz="1342" spc="-9">
                <a:latin typeface="Cambria"/>
                <a:cs typeface="Cambria"/>
              </a:rPr>
              <a:t>time</a:t>
            </a:r>
            <a:endParaRPr sz="1342">
              <a:latin typeface="Cambria"/>
              <a:cs typeface="Cambria"/>
            </a:endParaRPr>
          </a:p>
          <a:p>
            <a:pPr>
              <a:lnSpc>
                <a:spcPct val="100000"/>
              </a:lnSpc>
            </a:pPr>
            <a:endParaRPr sz="1342">
              <a:latin typeface="Cambria"/>
              <a:cs typeface="Cambria"/>
            </a:endParaRPr>
          </a:p>
          <a:p>
            <a:pPr>
              <a:spcBef>
                <a:spcPts val="594"/>
              </a:spcBef>
            </a:pPr>
            <a:endParaRPr sz="1342">
              <a:latin typeface="Cambria"/>
              <a:cs typeface="Cambria"/>
            </a:endParaRPr>
          </a:p>
          <a:p>
            <a:pPr marL="6065"/>
            <a:r>
              <a:rPr sz="1342" spc="-23">
                <a:latin typeface="Cambria"/>
                <a:cs typeface="Cambria"/>
              </a:rPr>
              <a:t>Tax</a:t>
            </a:r>
            <a:r>
              <a:rPr sz="1342" spc="-32">
                <a:latin typeface="Cambria"/>
                <a:cs typeface="Cambria"/>
              </a:rPr>
              <a:t> </a:t>
            </a:r>
            <a:r>
              <a:rPr sz="1342">
                <a:latin typeface="Cambria"/>
                <a:cs typeface="Cambria"/>
              </a:rPr>
              <a:t>scams</a:t>
            </a:r>
            <a:r>
              <a:rPr sz="1342" spc="-27">
                <a:latin typeface="Cambria"/>
                <a:cs typeface="Cambria"/>
              </a:rPr>
              <a:t> </a:t>
            </a:r>
            <a:r>
              <a:rPr sz="1342">
                <a:latin typeface="Cambria"/>
                <a:cs typeface="Cambria"/>
              </a:rPr>
              <a:t>generally</a:t>
            </a:r>
            <a:r>
              <a:rPr sz="1342" spc="-27">
                <a:latin typeface="Cambria"/>
                <a:cs typeface="Cambria"/>
              </a:rPr>
              <a:t> </a:t>
            </a:r>
            <a:r>
              <a:rPr sz="1342">
                <a:latin typeface="Cambria"/>
                <a:cs typeface="Cambria"/>
              </a:rPr>
              <a:t>have</a:t>
            </a:r>
            <a:r>
              <a:rPr sz="1342" spc="-32">
                <a:latin typeface="Cambria"/>
                <a:cs typeface="Cambria"/>
              </a:rPr>
              <a:t> </a:t>
            </a:r>
            <a:r>
              <a:rPr sz="1342">
                <a:latin typeface="Cambria"/>
                <a:cs typeface="Cambria"/>
              </a:rPr>
              <a:t>the</a:t>
            </a:r>
            <a:r>
              <a:rPr sz="1342" spc="-27">
                <a:latin typeface="Cambria"/>
                <a:cs typeface="Cambria"/>
              </a:rPr>
              <a:t> </a:t>
            </a:r>
            <a:r>
              <a:rPr sz="1342">
                <a:latin typeface="Cambria"/>
                <a:cs typeface="Cambria"/>
              </a:rPr>
              <a:t>same</a:t>
            </a:r>
            <a:r>
              <a:rPr sz="1342" spc="-27">
                <a:latin typeface="Cambria"/>
                <a:cs typeface="Cambria"/>
              </a:rPr>
              <a:t> </a:t>
            </a:r>
            <a:r>
              <a:rPr sz="1342">
                <a:latin typeface="Cambria"/>
                <a:cs typeface="Cambria"/>
              </a:rPr>
              <a:t>format</a:t>
            </a:r>
            <a:r>
              <a:rPr sz="1342" spc="-36">
                <a:latin typeface="Cambria"/>
                <a:cs typeface="Cambria"/>
              </a:rPr>
              <a:t> </a:t>
            </a:r>
            <a:r>
              <a:rPr sz="1342" spc="-5">
                <a:latin typeface="Cambria"/>
                <a:cs typeface="Cambria"/>
              </a:rPr>
              <a:t>(internationally!)</a:t>
            </a:r>
            <a:endParaRPr sz="1342">
              <a:latin typeface="Cambria"/>
              <a:cs typeface="Cambria"/>
            </a:endParaRPr>
          </a:p>
          <a:p>
            <a:pPr marL="140067" indent="-139201">
              <a:spcBef>
                <a:spcPts val="541"/>
              </a:spcBef>
              <a:buClr>
                <a:srgbClr val="04C3AC"/>
              </a:buClr>
              <a:buFont typeface="Wingdings"/>
              <a:buChar char=""/>
              <a:tabLst>
                <a:tab pos="140067" algn="l"/>
              </a:tabLst>
            </a:pPr>
            <a:r>
              <a:rPr sz="1342">
                <a:latin typeface="Cambria"/>
                <a:cs typeface="Cambria"/>
              </a:rPr>
              <a:t>Money</a:t>
            </a:r>
            <a:r>
              <a:rPr sz="1342" spc="-45">
                <a:latin typeface="Cambria"/>
                <a:cs typeface="Cambria"/>
              </a:rPr>
              <a:t> </a:t>
            </a:r>
            <a:r>
              <a:rPr sz="1342" spc="-9">
                <a:latin typeface="Cambria"/>
                <a:cs typeface="Cambria"/>
              </a:rPr>
              <a:t>Owed</a:t>
            </a:r>
            <a:endParaRPr sz="1342">
              <a:latin typeface="Cambria"/>
              <a:cs typeface="Cambria"/>
            </a:endParaRPr>
          </a:p>
          <a:p>
            <a:pPr marL="140067" indent="-139201">
              <a:spcBef>
                <a:spcPts val="543"/>
              </a:spcBef>
              <a:buClr>
                <a:srgbClr val="04C3AC"/>
              </a:buClr>
              <a:buFont typeface="Wingdings"/>
              <a:buChar char=""/>
              <a:tabLst>
                <a:tab pos="140067" algn="l"/>
              </a:tabLst>
            </a:pPr>
            <a:r>
              <a:rPr sz="1342">
                <a:latin typeface="Cambria"/>
                <a:cs typeface="Cambria"/>
              </a:rPr>
              <a:t>“Instant”</a:t>
            </a:r>
            <a:r>
              <a:rPr sz="1342" spc="-23">
                <a:latin typeface="Cambria"/>
                <a:cs typeface="Cambria"/>
              </a:rPr>
              <a:t> </a:t>
            </a:r>
            <a:r>
              <a:rPr sz="1342">
                <a:latin typeface="Cambria"/>
                <a:cs typeface="Cambria"/>
              </a:rPr>
              <a:t>payment</a:t>
            </a:r>
            <a:r>
              <a:rPr sz="1342" spc="-41">
                <a:latin typeface="Cambria"/>
                <a:cs typeface="Cambria"/>
              </a:rPr>
              <a:t> </a:t>
            </a:r>
            <a:r>
              <a:rPr sz="1342">
                <a:latin typeface="Cambria"/>
                <a:cs typeface="Cambria"/>
              </a:rPr>
              <a:t>will</a:t>
            </a:r>
            <a:r>
              <a:rPr sz="1342" spc="-9">
                <a:latin typeface="Cambria"/>
                <a:cs typeface="Cambria"/>
              </a:rPr>
              <a:t> </a:t>
            </a:r>
            <a:r>
              <a:rPr sz="1342">
                <a:latin typeface="Cambria"/>
                <a:cs typeface="Cambria"/>
              </a:rPr>
              <a:t>make</a:t>
            </a:r>
            <a:r>
              <a:rPr sz="1342" spc="-25">
                <a:latin typeface="Cambria"/>
                <a:cs typeface="Cambria"/>
              </a:rPr>
              <a:t> </a:t>
            </a:r>
            <a:r>
              <a:rPr sz="1342">
                <a:latin typeface="Cambria"/>
                <a:cs typeface="Cambria"/>
              </a:rPr>
              <a:t>the</a:t>
            </a:r>
            <a:r>
              <a:rPr sz="1342" spc="-41">
                <a:latin typeface="Cambria"/>
                <a:cs typeface="Cambria"/>
              </a:rPr>
              <a:t> </a:t>
            </a:r>
            <a:r>
              <a:rPr sz="1342">
                <a:latin typeface="Cambria"/>
                <a:cs typeface="Cambria"/>
              </a:rPr>
              <a:t>problem</a:t>
            </a:r>
            <a:r>
              <a:rPr sz="1342" spc="-39">
                <a:latin typeface="Cambria"/>
                <a:cs typeface="Cambria"/>
              </a:rPr>
              <a:t> </a:t>
            </a:r>
            <a:r>
              <a:rPr sz="1342">
                <a:latin typeface="Cambria"/>
                <a:cs typeface="Cambria"/>
              </a:rPr>
              <a:t>go</a:t>
            </a:r>
            <a:r>
              <a:rPr sz="1342" spc="-18">
                <a:latin typeface="Cambria"/>
                <a:cs typeface="Cambria"/>
              </a:rPr>
              <a:t> </a:t>
            </a:r>
            <a:r>
              <a:rPr sz="1342" spc="-9">
                <a:latin typeface="Cambria"/>
                <a:cs typeface="Cambria"/>
              </a:rPr>
              <a:t>away</a:t>
            </a:r>
            <a:endParaRPr sz="1342">
              <a:latin typeface="Cambria"/>
              <a:cs typeface="Cambria"/>
            </a:endParaRPr>
          </a:p>
          <a:p>
            <a:pPr marL="135157" marR="2310" indent="-134580">
              <a:lnSpc>
                <a:spcPct val="100899"/>
              </a:lnSpc>
              <a:spcBef>
                <a:spcPts val="523"/>
              </a:spcBef>
              <a:buFont typeface="Wingdings"/>
              <a:buChar char=""/>
              <a:tabLst>
                <a:tab pos="135157" algn="l"/>
                <a:tab pos="139778" algn="l"/>
              </a:tabLst>
            </a:pPr>
            <a:r>
              <a:rPr sz="1342">
                <a:latin typeface="Cambria"/>
                <a:cs typeface="Cambria"/>
              </a:rPr>
              <a:t>	</a:t>
            </a:r>
            <a:r>
              <a:rPr sz="1342" spc="-14">
                <a:latin typeface="Cambria"/>
                <a:cs typeface="Cambria"/>
              </a:rPr>
              <a:t>Voucher/prepaid</a:t>
            </a:r>
            <a:r>
              <a:rPr sz="1342" spc="-39">
                <a:latin typeface="Cambria"/>
                <a:cs typeface="Cambria"/>
              </a:rPr>
              <a:t> </a:t>
            </a:r>
            <a:r>
              <a:rPr sz="1342">
                <a:latin typeface="Cambria"/>
                <a:cs typeface="Cambria"/>
              </a:rPr>
              <a:t>credit</a:t>
            </a:r>
            <a:r>
              <a:rPr sz="1342" spc="-16">
                <a:latin typeface="Cambria"/>
                <a:cs typeface="Cambria"/>
              </a:rPr>
              <a:t> </a:t>
            </a:r>
            <a:r>
              <a:rPr sz="1342">
                <a:latin typeface="Cambria"/>
                <a:cs typeface="Cambria"/>
              </a:rPr>
              <a:t>card</a:t>
            </a:r>
            <a:r>
              <a:rPr sz="1342" spc="-11">
                <a:latin typeface="Cambria"/>
                <a:cs typeface="Cambria"/>
              </a:rPr>
              <a:t> </a:t>
            </a:r>
            <a:r>
              <a:rPr sz="1342" spc="-5">
                <a:latin typeface="Cambria"/>
                <a:cs typeface="Cambria"/>
              </a:rPr>
              <a:t>reference</a:t>
            </a:r>
            <a:r>
              <a:rPr sz="1342" spc="-41">
                <a:latin typeface="Cambria"/>
                <a:cs typeface="Cambria"/>
              </a:rPr>
              <a:t> </a:t>
            </a:r>
            <a:r>
              <a:rPr sz="1342" spc="-5">
                <a:latin typeface="Cambria"/>
                <a:cs typeface="Cambria"/>
              </a:rPr>
              <a:t>preferred</a:t>
            </a:r>
            <a:r>
              <a:rPr sz="1342" spc="-57">
                <a:latin typeface="Cambria"/>
                <a:cs typeface="Cambria"/>
              </a:rPr>
              <a:t> </a:t>
            </a:r>
            <a:r>
              <a:rPr sz="1342" spc="-5">
                <a:latin typeface="Cambria"/>
                <a:cs typeface="Cambria"/>
              </a:rPr>
              <a:t>payment option</a:t>
            </a:r>
            <a:endParaRPr sz="1342">
              <a:latin typeface="Cambria"/>
              <a:cs typeface="Cambria"/>
            </a:endParaRPr>
          </a:p>
        </p:txBody>
      </p:sp>
      <p:sp>
        <p:nvSpPr>
          <p:cNvPr id="7" name="object 7"/>
          <p:cNvSpPr/>
          <p:nvPr/>
        </p:nvSpPr>
        <p:spPr>
          <a:xfrm>
            <a:off x="532827" y="1508148"/>
            <a:ext cx="268890" cy="93000"/>
          </a:xfrm>
          <a:custGeom>
            <a:avLst/>
            <a:gdLst/>
            <a:ahLst/>
            <a:cxnLst/>
            <a:rect l="l" t="t" r="r" b="b"/>
            <a:pathLst>
              <a:path w="591185" h="204469">
                <a:moveTo>
                  <a:pt x="590778" y="0"/>
                </a:moveTo>
                <a:lnTo>
                  <a:pt x="0" y="0"/>
                </a:lnTo>
                <a:lnTo>
                  <a:pt x="0" y="204064"/>
                </a:lnTo>
                <a:lnTo>
                  <a:pt x="590778" y="204064"/>
                </a:lnTo>
                <a:lnTo>
                  <a:pt x="590778" y="0"/>
                </a:lnTo>
                <a:close/>
              </a:path>
            </a:pathLst>
          </a:custGeom>
          <a:solidFill>
            <a:srgbClr val="B45F07"/>
          </a:solidFill>
        </p:spPr>
        <p:txBody>
          <a:bodyPr wrap="square" lIns="0" tIns="0" rIns="0" bIns="0" rtlCol="0"/>
          <a:lstStyle/>
          <a:p>
            <a:endParaRPr/>
          </a:p>
        </p:txBody>
      </p:sp>
      <p:sp>
        <p:nvSpPr>
          <p:cNvPr id="8" name="object 8"/>
          <p:cNvSpPr/>
          <p:nvPr/>
        </p:nvSpPr>
        <p:spPr>
          <a:xfrm>
            <a:off x="838773" y="1508148"/>
            <a:ext cx="268890" cy="93000"/>
          </a:xfrm>
          <a:custGeom>
            <a:avLst/>
            <a:gdLst/>
            <a:ahLst/>
            <a:cxnLst/>
            <a:rect l="l" t="t" r="r" b="b"/>
            <a:pathLst>
              <a:path w="591185"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9" name="object 9"/>
          <p:cNvSpPr/>
          <p:nvPr/>
        </p:nvSpPr>
        <p:spPr>
          <a:xfrm>
            <a:off x="1154458" y="1508148"/>
            <a:ext cx="268313" cy="93000"/>
          </a:xfrm>
          <a:custGeom>
            <a:avLst/>
            <a:gdLst/>
            <a:ahLst/>
            <a:cxnLst/>
            <a:rect l="l" t="t" r="r" b="b"/>
            <a:pathLst>
              <a:path w="589914" h="204469">
                <a:moveTo>
                  <a:pt x="589518" y="0"/>
                </a:moveTo>
                <a:lnTo>
                  <a:pt x="0" y="0"/>
                </a:lnTo>
                <a:lnTo>
                  <a:pt x="0" y="204064"/>
                </a:lnTo>
                <a:lnTo>
                  <a:pt x="589518" y="204064"/>
                </a:lnTo>
                <a:lnTo>
                  <a:pt x="589518" y="0"/>
                </a:lnTo>
                <a:close/>
              </a:path>
            </a:pathLst>
          </a:custGeom>
          <a:solidFill>
            <a:srgbClr val="13425D"/>
          </a:solidFill>
        </p:spPr>
        <p:txBody>
          <a:bodyPr wrap="square" lIns="0" tIns="0" rIns="0" bIns="0" rtlCol="0"/>
          <a:lstStyle/>
          <a:p>
            <a:endParaRPr/>
          </a:p>
        </p:txBody>
      </p:sp>
      <p:sp>
        <p:nvSpPr>
          <p:cNvPr id="10" name="object 10"/>
          <p:cNvSpPr/>
          <p:nvPr/>
        </p:nvSpPr>
        <p:spPr>
          <a:xfrm>
            <a:off x="1460404" y="1508148"/>
            <a:ext cx="268313" cy="93000"/>
          </a:xfrm>
          <a:custGeom>
            <a:avLst/>
            <a:gdLst/>
            <a:ahLst/>
            <a:cxnLst/>
            <a:rect l="l" t="t" r="r" b="b"/>
            <a:pathLst>
              <a:path w="589914" h="204469">
                <a:moveTo>
                  <a:pt x="589518" y="0"/>
                </a:moveTo>
                <a:lnTo>
                  <a:pt x="0" y="0"/>
                </a:lnTo>
                <a:lnTo>
                  <a:pt x="0" y="204064"/>
                </a:lnTo>
                <a:lnTo>
                  <a:pt x="589518" y="204064"/>
                </a:lnTo>
                <a:lnTo>
                  <a:pt x="589518" y="0"/>
                </a:lnTo>
                <a:close/>
              </a:path>
            </a:pathLst>
          </a:custGeom>
          <a:solidFill>
            <a:srgbClr val="3A6330"/>
          </a:solidFill>
        </p:spPr>
        <p:txBody>
          <a:bodyPr wrap="square" lIns="0" tIns="0" rIns="0" bIns="0" rtlCol="0"/>
          <a:lstStyle/>
          <a:p>
            <a:endParaRPr/>
          </a:p>
        </p:txBody>
      </p:sp>
      <p:sp>
        <p:nvSpPr>
          <p:cNvPr id="11" name="object 11"/>
          <p:cNvSpPr/>
          <p:nvPr/>
        </p:nvSpPr>
        <p:spPr>
          <a:xfrm>
            <a:off x="1766350" y="1508148"/>
            <a:ext cx="268313" cy="93000"/>
          </a:xfrm>
          <a:custGeom>
            <a:avLst/>
            <a:gdLst/>
            <a:ahLst/>
            <a:cxnLst/>
            <a:rect l="l" t="t" r="r" b="b"/>
            <a:pathLst>
              <a:path w="589914" h="204469">
                <a:moveTo>
                  <a:pt x="589518" y="0"/>
                </a:moveTo>
                <a:lnTo>
                  <a:pt x="0" y="0"/>
                </a:lnTo>
                <a:lnTo>
                  <a:pt x="0" y="204064"/>
                </a:lnTo>
                <a:lnTo>
                  <a:pt x="589518" y="204064"/>
                </a:lnTo>
                <a:lnTo>
                  <a:pt x="589518" y="0"/>
                </a:lnTo>
                <a:close/>
              </a:path>
            </a:pathLst>
          </a:custGeom>
          <a:solidFill>
            <a:srgbClr val="47365A"/>
          </a:solidFill>
        </p:spPr>
        <p:txBody>
          <a:bodyPr wrap="square" lIns="0" tIns="0" rIns="0" bIns="0" rtlCol="0"/>
          <a:lstStyle/>
          <a:p>
            <a:endParaRPr/>
          </a:p>
        </p:txBody>
      </p:sp>
      <p:sp>
        <p:nvSpPr>
          <p:cNvPr id="12" name="object 12"/>
          <p:cNvSpPr/>
          <p:nvPr/>
        </p:nvSpPr>
        <p:spPr>
          <a:xfrm>
            <a:off x="2069431" y="1508148"/>
            <a:ext cx="268313" cy="93000"/>
          </a:xfrm>
          <a:custGeom>
            <a:avLst/>
            <a:gdLst/>
            <a:ahLst/>
            <a:cxnLst/>
            <a:rect l="l" t="t" r="r" b="b"/>
            <a:pathLst>
              <a:path w="589914" h="204469">
                <a:moveTo>
                  <a:pt x="589518" y="0"/>
                </a:moveTo>
                <a:lnTo>
                  <a:pt x="0" y="0"/>
                </a:lnTo>
                <a:lnTo>
                  <a:pt x="0" y="204064"/>
                </a:lnTo>
                <a:lnTo>
                  <a:pt x="589518" y="204064"/>
                </a:lnTo>
                <a:lnTo>
                  <a:pt x="589518" y="0"/>
                </a:lnTo>
                <a:close/>
              </a:path>
            </a:pathLst>
          </a:custGeom>
          <a:solidFill>
            <a:srgbClr val="9A7439"/>
          </a:solidFill>
        </p:spPr>
        <p:txBody>
          <a:bodyPr wrap="square" lIns="0" tIns="0" rIns="0" bIns="0" rtlCol="0"/>
          <a:lstStyle/>
          <a:p>
            <a:endParaRPr/>
          </a:p>
        </p:txBody>
      </p:sp>
      <p:sp>
        <p:nvSpPr>
          <p:cNvPr id="13" name="object 13"/>
          <p:cNvSpPr txBox="1">
            <a:spLocks noGrp="1"/>
          </p:cNvSpPr>
          <p:nvPr>
            <p:ph type="title"/>
          </p:nvPr>
        </p:nvSpPr>
        <p:spPr>
          <a:xfrm>
            <a:off x="160487" y="964397"/>
            <a:ext cx="3286097"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173">
                <a:solidFill>
                  <a:schemeClr val="accent4"/>
                </a:solidFill>
              </a:rPr>
              <a:t>T</a:t>
            </a:r>
            <a:r>
              <a:rPr sz="3593" spc="77">
                <a:solidFill>
                  <a:schemeClr val="accent4"/>
                </a:solidFill>
              </a:rPr>
              <a:t>A</a:t>
            </a:r>
            <a:r>
              <a:rPr sz="3593" spc="80">
                <a:solidFill>
                  <a:schemeClr val="accent4"/>
                </a:solidFill>
              </a:rPr>
              <a:t>X</a:t>
            </a:r>
            <a:r>
              <a:rPr sz="3593" spc="-241">
                <a:solidFill>
                  <a:schemeClr val="accent4"/>
                </a:solidFill>
              </a:rPr>
              <a:t> </a:t>
            </a:r>
            <a:r>
              <a:rPr sz="3593" spc="-5">
                <a:solidFill>
                  <a:schemeClr val="accent4"/>
                </a:solidFill>
              </a:rPr>
              <a:t>SCAMS</a:t>
            </a:r>
            <a:endParaRPr sz="3593">
              <a:solidFill>
                <a:schemeClr val="accent4"/>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910975" y="386924"/>
            <a:ext cx="4163033" cy="5143861"/>
            <a:chOff x="10904836" y="13854"/>
            <a:chExt cx="9152890" cy="11309350"/>
          </a:xfrm>
        </p:grpSpPr>
        <p:pic>
          <p:nvPicPr>
            <p:cNvPr id="4" name="object 4"/>
            <p:cNvPicPr/>
            <p:nvPr/>
          </p:nvPicPr>
          <p:blipFill>
            <a:blip r:embed="rId2" cstate="print"/>
            <a:stretch>
              <a:fillRect/>
            </a:stretch>
          </p:blipFill>
          <p:spPr>
            <a:xfrm>
              <a:off x="10904836" y="13854"/>
              <a:ext cx="9152655" cy="11309185"/>
            </a:xfrm>
            <a:prstGeom prst="rect">
              <a:avLst/>
            </a:prstGeom>
          </p:spPr>
        </p:pic>
        <p:sp>
          <p:nvSpPr>
            <p:cNvPr id="5" name="object 5"/>
            <p:cNvSpPr/>
            <p:nvPr/>
          </p:nvSpPr>
          <p:spPr>
            <a:xfrm>
              <a:off x="15065478" y="3125205"/>
              <a:ext cx="4549140" cy="5287645"/>
            </a:xfrm>
            <a:custGeom>
              <a:avLst/>
              <a:gdLst/>
              <a:ahLst/>
              <a:cxnLst/>
              <a:rect l="l" t="t" r="r" b="b"/>
              <a:pathLst>
                <a:path w="4549140" h="5287645">
                  <a:moveTo>
                    <a:pt x="4266557" y="0"/>
                  </a:moveTo>
                  <a:lnTo>
                    <a:pt x="282057" y="0"/>
                  </a:lnTo>
                  <a:lnTo>
                    <a:pt x="207108" y="10077"/>
                  </a:lnTo>
                  <a:lnTo>
                    <a:pt x="139716" y="38524"/>
                  </a:lnTo>
                  <a:lnTo>
                    <a:pt x="82612" y="82612"/>
                  </a:lnTo>
                  <a:lnTo>
                    <a:pt x="38524" y="139716"/>
                  </a:lnTo>
                  <a:lnTo>
                    <a:pt x="10077" y="207108"/>
                  </a:lnTo>
                  <a:lnTo>
                    <a:pt x="0" y="282057"/>
                  </a:lnTo>
                  <a:lnTo>
                    <a:pt x="0" y="5005555"/>
                  </a:lnTo>
                  <a:lnTo>
                    <a:pt x="10077" y="5080505"/>
                  </a:lnTo>
                  <a:lnTo>
                    <a:pt x="38524" y="5147896"/>
                  </a:lnTo>
                  <a:lnTo>
                    <a:pt x="82612" y="5205001"/>
                  </a:lnTo>
                  <a:lnTo>
                    <a:pt x="139716" y="5249089"/>
                  </a:lnTo>
                  <a:lnTo>
                    <a:pt x="207108" y="5277536"/>
                  </a:lnTo>
                  <a:lnTo>
                    <a:pt x="282057" y="5287613"/>
                  </a:lnTo>
                  <a:lnTo>
                    <a:pt x="4266557" y="5287613"/>
                  </a:lnTo>
                  <a:lnTo>
                    <a:pt x="4341507" y="5277536"/>
                  </a:lnTo>
                  <a:lnTo>
                    <a:pt x="4408898" y="5249089"/>
                  </a:lnTo>
                  <a:lnTo>
                    <a:pt x="4466003" y="5205001"/>
                  </a:lnTo>
                  <a:lnTo>
                    <a:pt x="4510091" y="5147896"/>
                  </a:lnTo>
                  <a:lnTo>
                    <a:pt x="4538538" y="5080505"/>
                  </a:lnTo>
                  <a:lnTo>
                    <a:pt x="4548615" y="5005555"/>
                  </a:lnTo>
                  <a:lnTo>
                    <a:pt x="4548615" y="282057"/>
                  </a:lnTo>
                  <a:lnTo>
                    <a:pt x="4538538" y="207108"/>
                  </a:lnTo>
                  <a:lnTo>
                    <a:pt x="4510091" y="139716"/>
                  </a:lnTo>
                  <a:lnTo>
                    <a:pt x="4466003" y="82612"/>
                  </a:lnTo>
                  <a:lnTo>
                    <a:pt x="4408898" y="38524"/>
                  </a:lnTo>
                  <a:lnTo>
                    <a:pt x="4341507" y="10077"/>
                  </a:lnTo>
                  <a:lnTo>
                    <a:pt x="4266557" y="0"/>
                  </a:lnTo>
                  <a:close/>
                </a:path>
              </a:pathLst>
            </a:custGeom>
            <a:solidFill>
              <a:srgbClr val="04C3AC">
                <a:alpha val="39999"/>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13771812" y="3519477"/>
              <a:ext cx="4661984" cy="6137041"/>
            </a:xfrm>
            <a:prstGeom prst="rect">
              <a:avLst/>
            </a:prstGeom>
          </p:spPr>
        </p:pic>
      </p:grpSp>
      <p:sp>
        <p:nvSpPr>
          <p:cNvPr id="7" name="object 7"/>
          <p:cNvSpPr txBox="1"/>
          <p:nvPr/>
        </p:nvSpPr>
        <p:spPr>
          <a:xfrm>
            <a:off x="396649" y="2415548"/>
            <a:ext cx="4488091" cy="2915220"/>
          </a:xfrm>
          <a:prstGeom prst="rect">
            <a:avLst/>
          </a:prstGeom>
        </p:spPr>
        <p:txBody>
          <a:bodyPr vert="horz" wrap="square" lIns="0" tIns="98487" rIns="0" bIns="0" rtlCol="0" anchor="t">
            <a:spAutoFit/>
          </a:bodyPr>
          <a:lstStyle/>
          <a:p>
            <a:pPr marL="220345" indent="-214630">
              <a:spcBef>
                <a:spcPts val="775"/>
              </a:spcBef>
              <a:buClr>
                <a:srgbClr val="04C3AC"/>
              </a:buClr>
              <a:buFont typeface="Arial"/>
              <a:buChar char="•"/>
              <a:tabLst>
                <a:tab pos="220930" algn="l"/>
              </a:tabLst>
            </a:pPr>
            <a:r>
              <a:rPr sz="1150" dirty="0">
                <a:latin typeface="Cambria"/>
                <a:cs typeface="Cambria"/>
              </a:rPr>
              <a:t>Don’t</a:t>
            </a:r>
            <a:r>
              <a:rPr sz="1150" spc="-55" dirty="0">
                <a:latin typeface="Cambria"/>
                <a:cs typeface="Cambria"/>
              </a:rPr>
              <a:t> </a:t>
            </a:r>
            <a:r>
              <a:rPr sz="1150" spc="-5" dirty="0">
                <a:latin typeface="Cambria"/>
                <a:cs typeface="Cambria"/>
              </a:rPr>
              <a:t>panic!</a:t>
            </a:r>
            <a:endParaRPr lang="en-US" sz="1150" dirty="0">
              <a:latin typeface="Cambria"/>
              <a:ea typeface="Cambria"/>
              <a:cs typeface="Cambria"/>
            </a:endParaRPr>
          </a:p>
          <a:p>
            <a:pPr marL="563245" lvl="1" indent="-215265">
              <a:spcBef>
                <a:spcPts val="735"/>
              </a:spcBef>
              <a:buClr>
                <a:srgbClr val="04C3AC"/>
              </a:buClr>
              <a:buFont typeface="Wingdings"/>
              <a:buChar char="•"/>
              <a:tabLst>
                <a:tab pos="563734" algn="l"/>
              </a:tabLst>
            </a:pPr>
            <a:r>
              <a:rPr sz="1150">
                <a:latin typeface="Cambria"/>
                <a:cs typeface="Cambria"/>
              </a:rPr>
              <a:t>but</a:t>
            </a:r>
            <a:r>
              <a:rPr sz="1150" spc="-11" dirty="0">
                <a:latin typeface="Cambria"/>
                <a:cs typeface="Cambria"/>
              </a:rPr>
              <a:t> </a:t>
            </a:r>
            <a:r>
              <a:rPr sz="1150">
                <a:latin typeface="Cambria"/>
                <a:cs typeface="Cambria"/>
              </a:rPr>
              <a:t>do</a:t>
            </a:r>
            <a:r>
              <a:rPr sz="1150" spc="-9" dirty="0">
                <a:latin typeface="Cambria"/>
                <a:cs typeface="Cambria"/>
              </a:rPr>
              <a:t> </a:t>
            </a:r>
            <a:r>
              <a:rPr sz="1150">
                <a:latin typeface="Cambria"/>
                <a:cs typeface="Cambria"/>
              </a:rPr>
              <a:t>set</a:t>
            </a:r>
            <a:r>
              <a:rPr sz="1150" spc="-5" dirty="0">
                <a:latin typeface="Cambria"/>
                <a:cs typeface="Cambria"/>
              </a:rPr>
              <a:t> </a:t>
            </a:r>
            <a:r>
              <a:rPr sz="1150">
                <a:latin typeface="Cambria"/>
                <a:cs typeface="Cambria"/>
              </a:rPr>
              <a:t>the</a:t>
            </a:r>
            <a:r>
              <a:rPr sz="1150" spc="-7" dirty="0">
                <a:latin typeface="Cambria"/>
                <a:cs typeface="Cambria"/>
              </a:rPr>
              <a:t> </a:t>
            </a:r>
            <a:r>
              <a:rPr sz="1150">
                <a:latin typeface="Cambria"/>
                <a:cs typeface="Cambria"/>
              </a:rPr>
              <a:t>record</a:t>
            </a:r>
            <a:r>
              <a:rPr sz="1150" spc="16" dirty="0">
                <a:latin typeface="Cambria"/>
                <a:cs typeface="Cambria"/>
              </a:rPr>
              <a:t> </a:t>
            </a:r>
            <a:r>
              <a:rPr lang="en-US" sz="1150" spc="-5">
                <a:latin typeface="Cambria"/>
                <a:cs typeface="Cambria"/>
              </a:rPr>
              <a:t>straight</a:t>
            </a:r>
            <a:endParaRPr lang="en-US" sz="1200">
              <a:latin typeface="Cambria"/>
              <a:ea typeface="Cambria"/>
              <a:cs typeface="Cambria"/>
            </a:endParaRPr>
          </a:p>
          <a:p>
            <a:pPr>
              <a:spcBef>
                <a:spcPts val="0"/>
              </a:spcBef>
              <a:spcAft>
                <a:spcPts val="0"/>
              </a:spcAft>
              <a:buClr>
                <a:srgbClr val="04C3AC"/>
              </a:buClr>
              <a:tabLst>
                <a:tab pos="563734" algn="l"/>
              </a:tabLst>
            </a:pPr>
            <a:endParaRPr lang="en-US" sz="1150" dirty="0">
              <a:latin typeface="Cambria"/>
              <a:ea typeface="Cambria"/>
              <a:cs typeface="Cambria"/>
            </a:endParaRPr>
          </a:p>
          <a:p>
            <a:pPr marL="171450" indent="-171450">
              <a:spcBef>
                <a:spcPts val="735"/>
              </a:spcBef>
              <a:buClr>
                <a:srgbClr val="04C3AC"/>
              </a:buClr>
              <a:buFont typeface="Arial"/>
              <a:buChar char="•"/>
              <a:tabLst>
                <a:tab pos="563734" algn="l"/>
              </a:tabLst>
            </a:pPr>
            <a:r>
              <a:rPr lang="en-US" sz="1200" spc="-9">
                <a:latin typeface="Cambria"/>
                <a:ea typeface="Cambria"/>
                <a:cs typeface="Cambria"/>
              </a:rPr>
              <a:t>Never filed...</a:t>
            </a:r>
            <a:endParaRPr lang="en-US" sz="1200" spc="-9" dirty="0">
              <a:latin typeface="Cambria"/>
              <a:ea typeface="Cambria"/>
              <a:cs typeface="Cambria"/>
            </a:endParaRPr>
          </a:p>
          <a:p>
            <a:pPr marL="563245" lvl="1" indent="-215265">
              <a:spcBef>
                <a:spcPts val="735"/>
              </a:spcBef>
              <a:buClr>
                <a:srgbClr val="04C3AC"/>
              </a:buClr>
              <a:buFontTx/>
              <a:buChar char="•"/>
              <a:tabLst>
                <a:tab pos="563734" algn="l"/>
              </a:tabLst>
            </a:pPr>
            <a:r>
              <a:rPr lang="en-US" sz="1200" spc="-9">
                <a:latin typeface="Cambria"/>
                <a:cs typeface="Cambria"/>
              </a:rPr>
              <a:t>Catch</a:t>
            </a:r>
            <a:r>
              <a:rPr sz="1200" spc="-48" dirty="0">
                <a:latin typeface="Cambria"/>
                <a:cs typeface="Cambria"/>
              </a:rPr>
              <a:t> </a:t>
            </a:r>
            <a:r>
              <a:rPr sz="1200" spc="-11" dirty="0">
                <a:latin typeface="Cambria"/>
                <a:cs typeface="Cambria"/>
              </a:rPr>
              <a:t>up</a:t>
            </a:r>
            <a:endParaRPr lang="en-US" sz="1200">
              <a:latin typeface="Cambria"/>
              <a:ea typeface="Cambria"/>
              <a:cs typeface="Cambria"/>
            </a:endParaRPr>
          </a:p>
          <a:p>
            <a:pPr marL="477520" lvl="1" indent="-128905">
              <a:spcBef>
                <a:spcPts val="728"/>
              </a:spcBef>
              <a:buClr>
                <a:srgbClr val="04C3AC"/>
              </a:buClr>
              <a:buFont typeface="Wingdings"/>
              <a:buChar char="•"/>
              <a:tabLst>
                <a:tab pos="477672" algn="l"/>
              </a:tabLst>
            </a:pPr>
            <a:r>
              <a:rPr sz="1150">
                <a:latin typeface="Cambria"/>
                <a:cs typeface="Cambria"/>
              </a:rPr>
              <a:t>Can</a:t>
            </a:r>
            <a:r>
              <a:rPr sz="1150" spc="-11" dirty="0">
                <a:latin typeface="Cambria"/>
                <a:cs typeface="Cambria"/>
              </a:rPr>
              <a:t> </a:t>
            </a:r>
            <a:r>
              <a:rPr sz="1150">
                <a:latin typeface="Cambria"/>
                <a:cs typeface="Cambria"/>
              </a:rPr>
              <a:t>back</a:t>
            </a:r>
            <a:r>
              <a:rPr sz="1150" spc="-2" dirty="0">
                <a:latin typeface="Cambria"/>
                <a:cs typeface="Cambria"/>
              </a:rPr>
              <a:t> </a:t>
            </a:r>
            <a:r>
              <a:rPr sz="1150">
                <a:latin typeface="Cambria"/>
                <a:cs typeface="Cambria"/>
              </a:rPr>
              <a:t>file</a:t>
            </a:r>
            <a:r>
              <a:rPr sz="1150" spc="-20" dirty="0">
                <a:latin typeface="Cambria"/>
                <a:cs typeface="Cambria"/>
              </a:rPr>
              <a:t> </a:t>
            </a:r>
            <a:r>
              <a:rPr sz="1150">
                <a:latin typeface="Cambria"/>
                <a:cs typeface="Cambria"/>
              </a:rPr>
              <a:t>at</a:t>
            </a:r>
            <a:r>
              <a:rPr sz="1150" spc="-2" dirty="0">
                <a:latin typeface="Cambria"/>
                <a:cs typeface="Cambria"/>
              </a:rPr>
              <a:t> </a:t>
            </a:r>
            <a:r>
              <a:rPr sz="1150">
                <a:latin typeface="Cambria"/>
                <a:cs typeface="Cambria"/>
              </a:rPr>
              <a:t>any</a:t>
            </a:r>
            <a:r>
              <a:rPr sz="1150" spc="-2" dirty="0">
                <a:latin typeface="Cambria"/>
                <a:cs typeface="Cambria"/>
              </a:rPr>
              <a:t> </a:t>
            </a:r>
            <a:r>
              <a:rPr sz="1150" spc="-5">
                <a:latin typeface="Cambria"/>
                <a:cs typeface="Cambria"/>
              </a:rPr>
              <a:t>stage</a:t>
            </a:r>
            <a:endParaRPr sz="1150">
              <a:latin typeface="Cambria"/>
              <a:ea typeface="Cambria"/>
              <a:cs typeface="Cambria"/>
            </a:endParaRPr>
          </a:p>
          <a:p>
            <a:pPr marL="477520" lvl="1" indent="-128905">
              <a:spcBef>
                <a:spcPts val="737"/>
              </a:spcBef>
              <a:buClr>
                <a:srgbClr val="04C3AC"/>
              </a:buClr>
              <a:buFont typeface="Wingdings"/>
              <a:buChar char="•"/>
              <a:tabLst>
                <a:tab pos="477672" algn="l"/>
              </a:tabLst>
            </a:pPr>
            <a:r>
              <a:rPr sz="1150">
                <a:latin typeface="Cambria"/>
                <a:cs typeface="Cambria"/>
              </a:rPr>
              <a:t>Can</a:t>
            </a:r>
            <a:r>
              <a:rPr sz="1150" spc="-18" dirty="0">
                <a:latin typeface="Cambria"/>
                <a:cs typeface="Cambria"/>
              </a:rPr>
              <a:t> </a:t>
            </a:r>
            <a:r>
              <a:rPr sz="1150">
                <a:latin typeface="Cambria"/>
                <a:cs typeface="Cambria"/>
              </a:rPr>
              <a:t>only</a:t>
            </a:r>
            <a:r>
              <a:rPr sz="1150" spc="-16" dirty="0">
                <a:latin typeface="Cambria"/>
                <a:cs typeface="Cambria"/>
              </a:rPr>
              <a:t> </a:t>
            </a:r>
            <a:r>
              <a:rPr sz="1150">
                <a:latin typeface="Cambria"/>
                <a:cs typeface="Cambria"/>
              </a:rPr>
              <a:t>claim</a:t>
            </a:r>
            <a:r>
              <a:rPr sz="1150" spc="-23" dirty="0">
                <a:latin typeface="Cambria"/>
                <a:cs typeface="Cambria"/>
              </a:rPr>
              <a:t> </a:t>
            </a:r>
            <a:r>
              <a:rPr sz="1150">
                <a:latin typeface="Cambria"/>
                <a:cs typeface="Cambria"/>
              </a:rPr>
              <a:t>a</a:t>
            </a:r>
            <a:r>
              <a:rPr sz="1150" spc="-14" dirty="0">
                <a:latin typeface="Cambria"/>
                <a:cs typeface="Cambria"/>
              </a:rPr>
              <a:t> </a:t>
            </a:r>
            <a:r>
              <a:rPr sz="1150">
                <a:latin typeface="Cambria"/>
                <a:cs typeface="Cambria"/>
              </a:rPr>
              <a:t>refund</a:t>
            </a:r>
            <a:r>
              <a:rPr sz="1150" spc="7" dirty="0">
                <a:latin typeface="Cambria"/>
                <a:cs typeface="Cambria"/>
              </a:rPr>
              <a:t> </a:t>
            </a:r>
            <a:r>
              <a:rPr sz="1150">
                <a:latin typeface="Cambria"/>
                <a:cs typeface="Cambria"/>
              </a:rPr>
              <a:t>for</a:t>
            </a:r>
            <a:r>
              <a:rPr sz="1150" spc="-14" dirty="0">
                <a:latin typeface="Cambria"/>
                <a:cs typeface="Cambria"/>
              </a:rPr>
              <a:t> </a:t>
            </a:r>
            <a:r>
              <a:rPr sz="1150">
                <a:latin typeface="Cambria"/>
                <a:cs typeface="Cambria"/>
              </a:rPr>
              <a:t>previous</a:t>
            </a:r>
            <a:r>
              <a:rPr sz="1150" spc="-9" dirty="0">
                <a:latin typeface="Cambria"/>
                <a:cs typeface="Cambria"/>
              </a:rPr>
              <a:t> </a:t>
            </a:r>
            <a:r>
              <a:rPr sz="1150">
                <a:latin typeface="Cambria"/>
                <a:cs typeface="Cambria"/>
              </a:rPr>
              <a:t>3</a:t>
            </a:r>
            <a:r>
              <a:rPr sz="1150" spc="-18" dirty="0">
                <a:latin typeface="Cambria"/>
                <a:cs typeface="Cambria"/>
              </a:rPr>
              <a:t> </a:t>
            </a:r>
            <a:r>
              <a:rPr sz="1150" spc="-5">
                <a:latin typeface="Cambria"/>
                <a:cs typeface="Cambria"/>
              </a:rPr>
              <a:t>years</a:t>
            </a:r>
            <a:endParaRPr sz="1150">
              <a:latin typeface="Cambria"/>
              <a:ea typeface="Cambria"/>
              <a:cs typeface="Cambria"/>
            </a:endParaRPr>
          </a:p>
          <a:p>
            <a:pPr lvl="1">
              <a:lnSpc>
                <a:spcPct val="100000"/>
              </a:lnSpc>
              <a:buFont typeface="Cambria"/>
              <a:buChar char="•"/>
            </a:pPr>
            <a:endParaRPr sz="1182">
              <a:latin typeface="Cambria"/>
              <a:ea typeface="Cambria"/>
              <a:cs typeface="Cambria"/>
            </a:endParaRPr>
          </a:p>
          <a:p>
            <a:pPr lvl="1">
              <a:spcBef>
                <a:spcPts val="257"/>
              </a:spcBef>
            </a:pPr>
            <a:endParaRPr sz="1182">
              <a:latin typeface="Cambria"/>
              <a:cs typeface="Cambria"/>
            </a:endParaRPr>
          </a:p>
          <a:p>
            <a:pPr marL="220345" indent="-214630">
              <a:buClr>
                <a:srgbClr val="04C3AC"/>
              </a:buClr>
              <a:buFont typeface="Arial"/>
              <a:buChar char="•"/>
              <a:tabLst>
                <a:tab pos="220930" algn="l"/>
              </a:tabLst>
            </a:pPr>
            <a:r>
              <a:rPr sz="1150" spc="-5">
                <a:latin typeface="Cambria"/>
                <a:cs typeface="Cambria"/>
              </a:rPr>
              <a:t>Misfiled…</a:t>
            </a:r>
            <a:endParaRPr sz="1150">
              <a:latin typeface="Cambria"/>
              <a:ea typeface="Cambria"/>
              <a:cs typeface="Cambria"/>
            </a:endParaRPr>
          </a:p>
          <a:p>
            <a:pPr marL="477520" lvl="1" indent="-128905">
              <a:spcBef>
                <a:spcPts val="735"/>
              </a:spcBef>
              <a:buClr>
                <a:srgbClr val="04C3AC"/>
              </a:buClr>
              <a:buFont typeface="Wingdings"/>
              <a:buChar char="•"/>
              <a:tabLst>
                <a:tab pos="477672" algn="l"/>
              </a:tabLst>
            </a:pPr>
            <a:r>
              <a:rPr sz="1150">
                <a:latin typeface="Cambria"/>
                <a:cs typeface="Cambria"/>
              </a:rPr>
              <a:t>1040X</a:t>
            </a:r>
            <a:r>
              <a:rPr sz="1150" spc="-18" dirty="0">
                <a:latin typeface="Cambria"/>
                <a:cs typeface="Cambria"/>
              </a:rPr>
              <a:t> </a:t>
            </a:r>
            <a:r>
              <a:rPr sz="1150">
                <a:latin typeface="Cambria"/>
                <a:cs typeface="Cambria"/>
              </a:rPr>
              <a:t>-</a:t>
            </a:r>
            <a:r>
              <a:rPr sz="1150" spc="-9" dirty="0">
                <a:latin typeface="Cambria"/>
                <a:cs typeface="Cambria"/>
              </a:rPr>
              <a:t> </a:t>
            </a:r>
            <a:r>
              <a:rPr sz="1150">
                <a:latin typeface="Cambria"/>
                <a:cs typeface="Cambria"/>
              </a:rPr>
              <a:t>Amended</a:t>
            </a:r>
            <a:r>
              <a:rPr sz="1150" spc="-16" dirty="0">
                <a:latin typeface="Cambria"/>
                <a:cs typeface="Cambria"/>
              </a:rPr>
              <a:t> </a:t>
            </a:r>
            <a:r>
              <a:rPr sz="1150">
                <a:latin typeface="Cambria"/>
                <a:cs typeface="Cambria"/>
              </a:rPr>
              <a:t>US</a:t>
            </a:r>
            <a:r>
              <a:rPr sz="1150" spc="-20" dirty="0">
                <a:latin typeface="Cambria"/>
                <a:cs typeface="Cambria"/>
              </a:rPr>
              <a:t> </a:t>
            </a:r>
            <a:r>
              <a:rPr sz="1150">
                <a:latin typeface="Cambria"/>
                <a:cs typeface="Cambria"/>
              </a:rPr>
              <a:t>Individual</a:t>
            </a:r>
            <a:r>
              <a:rPr sz="1150" spc="-20" dirty="0">
                <a:latin typeface="Cambria"/>
                <a:cs typeface="Cambria"/>
              </a:rPr>
              <a:t> </a:t>
            </a:r>
            <a:r>
              <a:rPr sz="1150">
                <a:latin typeface="Cambria"/>
                <a:cs typeface="Cambria"/>
              </a:rPr>
              <a:t>Income</a:t>
            </a:r>
            <a:r>
              <a:rPr sz="1150" spc="2" dirty="0">
                <a:latin typeface="Cambria"/>
                <a:cs typeface="Cambria"/>
              </a:rPr>
              <a:t> </a:t>
            </a:r>
            <a:r>
              <a:rPr sz="1150" spc="-23">
                <a:latin typeface="Cambria"/>
                <a:cs typeface="Cambria"/>
              </a:rPr>
              <a:t>Tax</a:t>
            </a:r>
            <a:r>
              <a:rPr sz="1150" spc="-11" dirty="0">
                <a:latin typeface="Cambria"/>
                <a:cs typeface="Cambria"/>
              </a:rPr>
              <a:t> </a:t>
            </a:r>
            <a:r>
              <a:rPr sz="1150" spc="-5">
                <a:latin typeface="Cambria"/>
                <a:cs typeface="Cambria"/>
              </a:rPr>
              <a:t>Return</a:t>
            </a:r>
            <a:endParaRPr sz="1150">
              <a:latin typeface="Cambria"/>
              <a:ea typeface="Cambria"/>
              <a:cs typeface="Cambria"/>
            </a:endParaRPr>
          </a:p>
          <a:p>
            <a:pPr marL="477520" lvl="1" indent="-128905">
              <a:spcBef>
                <a:spcPts val="737"/>
              </a:spcBef>
              <a:buClr>
                <a:srgbClr val="04C3AC"/>
              </a:buClr>
              <a:buFont typeface="Wingdings"/>
              <a:buChar char="•"/>
              <a:tabLst>
                <a:tab pos="477672" algn="l"/>
              </a:tabLst>
            </a:pPr>
            <a:r>
              <a:rPr sz="1150" dirty="0">
                <a:latin typeface="Cambria"/>
                <a:cs typeface="Cambria"/>
              </a:rPr>
              <a:t>Simple</a:t>
            </a:r>
            <a:r>
              <a:rPr sz="1150" spc="-20" dirty="0">
                <a:latin typeface="Cambria"/>
                <a:cs typeface="Cambria"/>
              </a:rPr>
              <a:t> </a:t>
            </a:r>
            <a:r>
              <a:rPr sz="1150" dirty="0">
                <a:latin typeface="Cambria"/>
                <a:cs typeface="Cambria"/>
              </a:rPr>
              <a:t>form,</a:t>
            </a:r>
            <a:r>
              <a:rPr sz="1150" spc="7" dirty="0">
                <a:latin typeface="Cambria"/>
                <a:cs typeface="Cambria"/>
              </a:rPr>
              <a:t> </a:t>
            </a:r>
            <a:r>
              <a:rPr sz="1150" dirty="0">
                <a:latin typeface="Cambria"/>
                <a:cs typeface="Cambria"/>
              </a:rPr>
              <a:t>similar</a:t>
            </a:r>
            <a:r>
              <a:rPr sz="1150" spc="-18" dirty="0">
                <a:latin typeface="Cambria"/>
                <a:cs typeface="Cambria"/>
              </a:rPr>
              <a:t> </a:t>
            </a:r>
            <a:r>
              <a:rPr sz="1150" dirty="0">
                <a:latin typeface="Cambria"/>
                <a:cs typeface="Cambria"/>
              </a:rPr>
              <a:t>to</a:t>
            </a:r>
            <a:r>
              <a:rPr sz="1150" spc="5" dirty="0">
                <a:latin typeface="Cambria"/>
                <a:cs typeface="Cambria"/>
              </a:rPr>
              <a:t> </a:t>
            </a:r>
            <a:r>
              <a:rPr sz="1150" spc="-9" dirty="0">
                <a:latin typeface="Cambria"/>
                <a:cs typeface="Cambria"/>
              </a:rPr>
              <a:t>1040</a:t>
            </a:r>
            <a:endParaRPr sz="1150" dirty="0">
              <a:latin typeface="Cambria"/>
              <a:ea typeface="Cambria"/>
              <a:cs typeface="Cambria"/>
            </a:endParaRPr>
          </a:p>
        </p:txBody>
      </p:sp>
      <p:sp>
        <p:nvSpPr>
          <p:cNvPr id="9" name="object 9"/>
          <p:cNvSpPr/>
          <p:nvPr/>
        </p:nvSpPr>
        <p:spPr>
          <a:xfrm>
            <a:off x="1269045" y="1953889"/>
            <a:ext cx="268313" cy="93000"/>
          </a:xfrm>
          <a:custGeom>
            <a:avLst/>
            <a:gdLst/>
            <a:ahLst/>
            <a:cxnLst/>
            <a:rect l="l" t="t" r="r" b="b"/>
            <a:pathLst>
              <a:path w="589914" h="204469">
                <a:moveTo>
                  <a:pt x="589518" y="0"/>
                </a:moveTo>
                <a:lnTo>
                  <a:pt x="0" y="0"/>
                </a:lnTo>
                <a:lnTo>
                  <a:pt x="0" y="204064"/>
                </a:lnTo>
                <a:lnTo>
                  <a:pt x="589518" y="204064"/>
                </a:lnTo>
                <a:lnTo>
                  <a:pt x="589518" y="0"/>
                </a:lnTo>
                <a:close/>
              </a:path>
            </a:pathLst>
          </a:custGeom>
          <a:solidFill>
            <a:srgbClr val="B45F07"/>
          </a:solidFill>
        </p:spPr>
        <p:txBody>
          <a:bodyPr wrap="square" lIns="0" tIns="0" rIns="0" bIns="0" rtlCol="0"/>
          <a:lstStyle/>
          <a:p>
            <a:endParaRPr/>
          </a:p>
        </p:txBody>
      </p:sp>
      <p:sp>
        <p:nvSpPr>
          <p:cNvPr id="10" name="object 10"/>
          <p:cNvSpPr/>
          <p:nvPr/>
        </p:nvSpPr>
        <p:spPr>
          <a:xfrm>
            <a:off x="1574418" y="1953889"/>
            <a:ext cx="268890" cy="93000"/>
          </a:xfrm>
          <a:custGeom>
            <a:avLst/>
            <a:gdLst/>
            <a:ahLst/>
            <a:cxnLst/>
            <a:rect l="l" t="t" r="r" b="b"/>
            <a:pathLst>
              <a:path w="591185"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11" name="object 11"/>
          <p:cNvSpPr/>
          <p:nvPr/>
        </p:nvSpPr>
        <p:spPr>
          <a:xfrm>
            <a:off x="1890104" y="1953889"/>
            <a:ext cx="268890" cy="93000"/>
          </a:xfrm>
          <a:custGeom>
            <a:avLst/>
            <a:gdLst/>
            <a:ahLst/>
            <a:cxnLst/>
            <a:rect l="l" t="t" r="r" b="b"/>
            <a:pathLst>
              <a:path w="591185" h="204469">
                <a:moveTo>
                  <a:pt x="590778" y="0"/>
                </a:moveTo>
                <a:lnTo>
                  <a:pt x="0" y="0"/>
                </a:lnTo>
                <a:lnTo>
                  <a:pt x="0" y="204064"/>
                </a:lnTo>
                <a:lnTo>
                  <a:pt x="590778" y="204064"/>
                </a:lnTo>
                <a:lnTo>
                  <a:pt x="590778" y="0"/>
                </a:lnTo>
                <a:close/>
              </a:path>
            </a:pathLst>
          </a:custGeom>
          <a:solidFill>
            <a:srgbClr val="13425D"/>
          </a:solidFill>
        </p:spPr>
        <p:txBody>
          <a:bodyPr wrap="square" lIns="0" tIns="0" rIns="0" bIns="0" rtlCol="0"/>
          <a:lstStyle/>
          <a:p>
            <a:endParaRPr/>
          </a:p>
        </p:txBody>
      </p:sp>
      <p:sp>
        <p:nvSpPr>
          <p:cNvPr id="12" name="object 12"/>
          <p:cNvSpPr/>
          <p:nvPr/>
        </p:nvSpPr>
        <p:spPr>
          <a:xfrm>
            <a:off x="2196050" y="1953889"/>
            <a:ext cx="268890" cy="93000"/>
          </a:xfrm>
          <a:custGeom>
            <a:avLst/>
            <a:gdLst/>
            <a:ahLst/>
            <a:cxnLst/>
            <a:rect l="l" t="t" r="r" b="b"/>
            <a:pathLst>
              <a:path w="591185" h="204469">
                <a:moveTo>
                  <a:pt x="590778" y="0"/>
                </a:moveTo>
                <a:lnTo>
                  <a:pt x="0" y="0"/>
                </a:lnTo>
                <a:lnTo>
                  <a:pt x="0" y="204064"/>
                </a:lnTo>
                <a:lnTo>
                  <a:pt x="590778" y="204064"/>
                </a:lnTo>
                <a:lnTo>
                  <a:pt x="590778" y="0"/>
                </a:lnTo>
                <a:close/>
              </a:path>
            </a:pathLst>
          </a:custGeom>
          <a:solidFill>
            <a:srgbClr val="3A6330"/>
          </a:solidFill>
        </p:spPr>
        <p:txBody>
          <a:bodyPr wrap="square" lIns="0" tIns="0" rIns="0" bIns="0" rtlCol="0"/>
          <a:lstStyle/>
          <a:p>
            <a:endParaRPr/>
          </a:p>
        </p:txBody>
      </p:sp>
      <p:sp>
        <p:nvSpPr>
          <p:cNvPr id="13" name="object 13"/>
          <p:cNvSpPr/>
          <p:nvPr/>
        </p:nvSpPr>
        <p:spPr>
          <a:xfrm>
            <a:off x="2501996" y="1953889"/>
            <a:ext cx="268890" cy="93000"/>
          </a:xfrm>
          <a:custGeom>
            <a:avLst/>
            <a:gdLst/>
            <a:ahLst/>
            <a:cxnLst/>
            <a:rect l="l" t="t" r="r" b="b"/>
            <a:pathLst>
              <a:path w="591185" h="204469">
                <a:moveTo>
                  <a:pt x="590778" y="0"/>
                </a:moveTo>
                <a:lnTo>
                  <a:pt x="0" y="0"/>
                </a:lnTo>
                <a:lnTo>
                  <a:pt x="0" y="204064"/>
                </a:lnTo>
                <a:lnTo>
                  <a:pt x="590778" y="204064"/>
                </a:lnTo>
                <a:lnTo>
                  <a:pt x="590778" y="0"/>
                </a:lnTo>
                <a:close/>
              </a:path>
            </a:pathLst>
          </a:custGeom>
          <a:solidFill>
            <a:srgbClr val="47365A"/>
          </a:solidFill>
        </p:spPr>
        <p:txBody>
          <a:bodyPr wrap="square" lIns="0" tIns="0" rIns="0" bIns="0" rtlCol="0"/>
          <a:lstStyle/>
          <a:p>
            <a:endParaRPr/>
          </a:p>
        </p:txBody>
      </p:sp>
      <p:sp>
        <p:nvSpPr>
          <p:cNvPr id="14" name="object 14"/>
          <p:cNvSpPr/>
          <p:nvPr/>
        </p:nvSpPr>
        <p:spPr>
          <a:xfrm>
            <a:off x="2805077" y="1953889"/>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9A7439"/>
          </a:solidFill>
        </p:spPr>
        <p:txBody>
          <a:bodyPr wrap="square" lIns="0" tIns="0" rIns="0" bIns="0" rtlCol="0"/>
          <a:lstStyle/>
          <a:p>
            <a:endParaRPr/>
          </a:p>
        </p:txBody>
      </p:sp>
      <p:sp>
        <p:nvSpPr>
          <p:cNvPr id="15" name="object 15"/>
          <p:cNvSpPr txBox="1">
            <a:spLocks noGrp="1"/>
          </p:cNvSpPr>
          <p:nvPr>
            <p:ph type="title"/>
          </p:nvPr>
        </p:nvSpPr>
        <p:spPr>
          <a:xfrm>
            <a:off x="202312" y="854644"/>
            <a:ext cx="4268088" cy="1113690"/>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5">
                <a:solidFill>
                  <a:schemeClr val="accent4"/>
                </a:solidFill>
              </a:rPr>
              <a:t>OOPS!</a:t>
            </a:r>
            <a:endParaRPr sz="3593">
              <a:solidFill>
                <a:schemeClr val="accent4"/>
              </a:solidFill>
            </a:endParaRPr>
          </a:p>
          <a:p>
            <a:pPr marL="5776">
              <a:lnSpc>
                <a:spcPct val="100000"/>
              </a:lnSpc>
              <a:spcBef>
                <a:spcPts val="20"/>
              </a:spcBef>
            </a:pPr>
            <a:r>
              <a:rPr sz="3593">
                <a:solidFill>
                  <a:schemeClr val="accent4"/>
                </a:solidFill>
              </a:rPr>
              <a:t>FORGOT</a:t>
            </a:r>
            <a:r>
              <a:rPr sz="3593" spc="-166">
                <a:solidFill>
                  <a:schemeClr val="accent4"/>
                </a:solidFill>
              </a:rPr>
              <a:t> </a:t>
            </a:r>
            <a:r>
              <a:rPr sz="3593">
                <a:solidFill>
                  <a:schemeClr val="accent4"/>
                </a:solidFill>
              </a:rPr>
              <a:t>TO</a:t>
            </a:r>
            <a:r>
              <a:rPr sz="3593" spc="-155">
                <a:solidFill>
                  <a:schemeClr val="accent4"/>
                </a:solidFill>
              </a:rPr>
              <a:t> </a:t>
            </a:r>
            <a:r>
              <a:rPr sz="3593" spc="-5">
                <a:solidFill>
                  <a:schemeClr val="accent4"/>
                </a:solidFill>
              </a:rPr>
              <a:t>FILE?</a:t>
            </a:r>
            <a:endParaRPr sz="3593">
              <a:solidFill>
                <a:schemeClr val="accent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04981" y="2231204"/>
            <a:ext cx="86068" cy="1764104"/>
          </a:xfrm>
          <a:custGeom>
            <a:avLst/>
            <a:gdLst/>
            <a:ahLst/>
            <a:cxnLst/>
            <a:rect l="l" t="t" r="r" b="b"/>
            <a:pathLst>
              <a:path w="189229" h="3878579">
                <a:moveTo>
                  <a:pt x="188948" y="0"/>
                </a:moveTo>
                <a:lnTo>
                  <a:pt x="0" y="0"/>
                </a:lnTo>
                <a:lnTo>
                  <a:pt x="0" y="3878478"/>
                </a:lnTo>
                <a:lnTo>
                  <a:pt x="188948" y="3878478"/>
                </a:lnTo>
                <a:lnTo>
                  <a:pt x="188948" y="0"/>
                </a:lnTo>
                <a:close/>
              </a:path>
            </a:pathLst>
          </a:custGeom>
          <a:solidFill>
            <a:schemeClr val="accent2"/>
          </a:solidFill>
        </p:spPr>
        <p:txBody>
          <a:bodyPr wrap="square" lIns="0" tIns="0" rIns="0" bIns="0" rtlCol="0"/>
          <a:lstStyle/>
          <a:p>
            <a:endParaRPr>
              <a:highlight>
                <a:srgbClr val="FFFF00"/>
              </a:highlight>
            </a:endParaRPr>
          </a:p>
        </p:txBody>
      </p:sp>
      <p:sp>
        <p:nvSpPr>
          <p:cNvPr id="4" name="object 4"/>
          <p:cNvSpPr txBox="1"/>
          <p:nvPr/>
        </p:nvSpPr>
        <p:spPr>
          <a:xfrm>
            <a:off x="178675" y="2231204"/>
            <a:ext cx="4755689" cy="1801611"/>
          </a:xfrm>
          <a:prstGeom prst="rect">
            <a:avLst/>
          </a:prstGeom>
        </p:spPr>
        <p:txBody>
          <a:bodyPr vert="horz" wrap="square" lIns="0" tIns="5488" rIns="0" bIns="0" rtlCol="0">
            <a:spAutoFit/>
          </a:bodyPr>
          <a:lstStyle/>
          <a:p>
            <a:pPr marL="293708" marR="376881" indent="-214866">
              <a:lnSpc>
                <a:spcPct val="130200"/>
              </a:lnSpc>
              <a:spcBef>
                <a:spcPts val="43"/>
              </a:spcBef>
              <a:buFont typeface="Arial MT"/>
              <a:buChar char="•"/>
              <a:tabLst>
                <a:tab pos="293708" algn="l"/>
              </a:tabLst>
            </a:pPr>
            <a:r>
              <a:rPr sz="1501">
                <a:latin typeface="Cambria"/>
                <a:cs typeface="Cambria"/>
              </a:rPr>
              <a:t>Xavier</a:t>
            </a:r>
            <a:r>
              <a:rPr sz="1501" spc="-32">
                <a:latin typeface="Cambria"/>
                <a:cs typeface="Cambria"/>
              </a:rPr>
              <a:t> </a:t>
            </a:r>
            <a:r>
              <a:rPr sz="1501">
                <a:latin typeface="Cambria"/>
                <a:cs typeface="Cambria"/>
              </a:rPr>
              <a:t>University</a:t>
            </a:r>
            <a:r>
              <a:rPr sz="1501" spc="-25">
                <a:latin typeface="Cambria"/>
                <a:cs typeface="Cambria"/>
              </a:rPr>
              <a:t> </a:t>
            </a:r>
            <a:r>
              <a:rPr sz="1501">
                <a:latin typeface="Cambria"/>
                <a:cs typeface="Cambria"/>
              </a:rPr>
              <a:t>and</a:t>
            </a:r>
            <a:r>
              <a:rPr sz="1501" spc="-27">
                <a:latin typeface="Cambria"/>
                <a:cs typeface="Cambria"/>
              </a:rPr>
              <a:t> </a:t>
            </a:r>
            <a:r>
              <a:rPr sz="1501">
                <a:latin typeface="Cambria"/>
                <a:cs typeface="Cambria"/>
              </a:rPr>
              <a:t>CIE</a:t>
            </a:r>
            <a:r>
              <a:rPr sz="1501" spc="-27">
                <a:latin typeface="Cambria"/>
                <a:cs typeface="Cambria"/>
              </a:rPr>
              <a:t> </a:t>
            </a:r>
            <a:r>
              <a:rPr sz="1501">
                <a:latin typeface="Cambria"/>
                <a:cs typeface="Cambria"/>
              </a:rPr>
              <a:t>staff</a:t>
            </a:r>
            <a:r>
              <a:rPr sz="1501" spc="-30">
                <a:latin typeface="Cambria"/>
                <a:cs typeface="Cambria"/>
              </a:rPr>
              <a:t> </a:t>
            </a:r>
            <a:r>
              <a:rPr sz="1501">
                <a:latin typeface="Cambria"/>
                <a:cs typeface="Cambria"/>
              </a:rPr>
              <a:t>cannot</a:t>
            </a:r>
            <a:r>
              <a:rPr sz="1501" spc="-30">
                <a:latin typeface="Cambria"/>
                <a:cs typeface="Cambria"/>
              </a:rPr>
              <a:t> </a:t>
            </a:r>
            <a:r>
              <a:rPr sz="1501">
                <a:latin typeface="Cambria"/>
                <a:cs typeface="Cambria"/>
              </a:rPr>
              <a:t>complete</a:t>
            </a:r>
            <a:r>
              <a:rPr sz="1501" spc="-20">
                <a:latin typeface="Cambria"/>
                <a:cs typeface="Cambria"/>
              </a:rPr>
              <a:t> </a:t>
            </a:r>
            <a:r>
              <a:rPr sz="1501" spc="-11">
                <a:latin typeface="Cambria"/>
                <a:cs typeface="Cambria"/>
              </a:rPr>
              <a:t>or </a:t>
            </a:r>
            <a:r>
              <a:rPr sz="1501">
                <a:latin typeface="Cambria"/>
                <a:cs typeface="Cambria"/>
              </a:rPr>
              <a:t>review</a:t>
            </a:r>
            <a:r>
              <a:rPr sz="1501" spc="-34">
                <a:latin typeface="Cambria"/>
                <a:cs typeface="Cambria"/>
              </a:rPr>
              <a:t> </a:t>
            </a:r>
            <a:r>
              <a:rPr sz="1501">
                <a:latin typeface="Cambria"/>
                <a:cs typeface="Cambria"/>
              </a:rPr>
              <a:t>your</a:t>
            </a:r>
            <a:r>
              <a:rPr sz="1501" spc="-34">
                <a:latin typeface="Cambria"/>
                <a:cs typeface="Cambria"/>
              </a:rPr>
              <a:t> </a:t>
            </a:r>
            <a:r>
              <a:rPr sz="1501">
                <a:latin typeface="Cambria"/>
                <a:cs typeface="Cambria"/>
              </a:rPr>
              <a:t>tax</a:t>
            </a:r>
            <a:r>
              <a:rPr sz="1501" spc="-32">
                <a:latin typeface="Cambria"/>
                <a:cs typeface="Cambria"/>
              </a:rPr>
              <a:t> </a:t>
            </a:r>
            <a:r>
              <a:rPr sz="1501" spc="-5">
                <a:latin typeface="Cambria"/>
                <a:cs typeface="Cambria"/>
              </a:rPr>
              <a:t>filings.</a:t>
            </a:r>
            <a:endParaRPr sz="1501">
              <a:latin typeface="Cambria"/>
              <a:cs typeface="Cambria"/>
            </a:endParaRPr>
          </a:p>
          <a:p>
            <a:pPr marL="293708" marR="190895" indent="-214866">
              <a:lnSpc>
                <a:spcPct val="130200"/>
              </a:lnSpc>
              <a:spcBef>
                <a:spcPts val="75"/>
              </a:spcBef>
              <a:buFont typeface="Arial MT"/>
              <a:buChar char="•"/>
              <a:tabLst>
                <a:tab pos="293708" algn="l"/>
              </a:tabLst>
            </a:pPr>
            <a:r>
              <a:rPr sz="1501" spc="-25">
                <a:latin typeface="Cambria"/>
                <a:cs typeface="Cambria"/>
              </a:rPr>
              <a:t>You,</a:t>
            </a:r>
            <a:r>
              <a:rPr sz="1501" spc="-18">
                <a:latin typeface="Cambria"/>
                <a:cs typeface="Cambria"/>
              </a:rPr>
              <a:t> </a:t>
            </a:r>
            <a:r>
              <a:rPr sz="1501">
                <a:latin typeface="Cambria"/>
                <a:cs typeface="Cambria"/>
              </a:rPr>
              <a:t>as</a:t>
            </a:r>
            <a:r>
              <a:rPr sz="1501" spc="-14">
                <a:latin typeface="Cambria"/>
                <a:cs typeface="Cambria"/>
              </a:rPr>
              <a:t> </a:t>
            </a:r>
            <a:r>
              <a:rPr sz="1501">
                <a:latin typeface="Cambria"/>
                <a:cs typeface="Cambria"/>
              </a:rPr>
              <a:t>a</a:t>
            </a:r>
            <a:r>
              <a:rPr sz="1501" spc="-18">
                <a:latin typeface="Cambria"/>
                <a:cs typeface="Cambria"/>
              </a:rPr>
              <a:t> </a:t>
            </a:r>
            <a:r>
              <a:rPr sz="1501">
                <a:latin typeface="Cambria"/>
                <a:cs typeface="Cambria"/>
              </a:rPr>
              <a:t>student,</a:t>
            </a:r>
            <a:r>
              <a:rPr sz="1501" spc="-11">
                <a:latin typeface="Cambria"/>
                <a:cs typeface="Cambria"/>
              </a:rPr>
              <a:t> </a:t>
            </a:r>
            <a:r>
              <a:rPr sz="1501">
                <a:latin typeface="Cambria"/>
                <a:cs typeface="Cambria"/>
              </a:rPr>
              <a:t>is</a:t>
            </a:r>
            <a:r>
              <a:rPr sz="1501" spc="-14">
                <a:latin typeface="Cambria"/>
                <a:cs typeface="Cambria"/>
              </a:rPr>
              <a:t> </a:t>
            </a:r>
            <a:r>
              <a:rPr sz="1501">
                <a:latin typeface="Cambria"/>
                <a:cs typeface="Cambria"/>
              </a:rPr>
              <a:t>solely</a:t>
            </a:r>
            <a:r>
              <a:rPr sz="1501" spc="-5">
                <a:latin typeface="Cambria"/>
                <a:cs typeface="Cambria"/>
              </a:rPr>
              <a:t> </a:t>
            </a:r>
            <a:r>
              <a:rPr sz="1501">
                <a:latin typeface="Cambria"/>
                <a:cs typeface="Cambria"/>
              </a:rPr>
              <a:t>responsible</a:t>
            </a:r>
            <a:r>
              <a:rPr sz="1501" spc="-5">
                <a:latin typeface="Cambria"/>
                <a:cs typeface="Cambria"/>
              </a:rPr>
              <a:t> </a:t>
            </a:r>
            <a:r>
              <a:rPr sz="1501">
                <a:latin typeface="Cambria"/>
                <a:cs typeface="Cambria"/>
              </a:rPr>
              <a:t>for</a:t>
            </a:r>
            <a:r>
              <a:rPr sz="1501" spc="-14">
                <a:latin typeface="Cambria"/>
                <a:cs typeface="Cambria"/>
              </a:rPr>
              <a:t> </a:t>
            </a:r>
            <a:r>
              <a:rPr sz="1501">
                <a:latin typeface="Cambria"/>
                <a:cs typeface="Cambria"/>
              </a:rPr>
              <a:t>the</a:t>
            </a:r>
            <a:r>
              <a:rPr sz="1501" spc="-18">
                <a:latin typeface="Cambria"/>
                <a:cs typeface="Cambria"/>
              </a:rPr>
              <a:t> </a:t>
            </a:r>
            <a:r>
              <a:rPr sz="1501" spc="-5">
                <a:latin typeface="Cambria"/>
                <a:cs typeface="Cambria"/>
              </a:rPr>
              <a:t>proper </a:t>
            </a:r>
            <a:r>
              <a:rPr sz="1501">
                <a:latin typeface="Cambria"/>
                <a:cs typeface="Cambria"/>
              </a:rPr>
              <a:t>completion</a:t>
            </a:r>
            <a:r>
              <a:rPr sz="1501" spc="-11">
                <a:latin typeface="Cambria"/>
                <a:cs typeface="Cambria"/>
              </a:rPr>
              <a:t> </a:t>
            </a:r>
            <a:r>
              <a:rPr sz="1501">
                <a:latin typeface="Cambria"/>
                <a:cs typeface="Cambria"/>
              </a:rPr>
              <a:t>of</a:t>
            </a:r>
            <a:r>
              <a:rPr sz="1501" spc="-14">
                <a:latin typeface="Cambria"/>
                <a:cs typeface="Cambria"/>
              </a:rPr>
              <a:t> </a:t>
            </a:r>
            <a:r>
              <a:rPr sz="1501">
                <a:latin typeface="Cambria"/>
                <a:cs typeface="Cambria"/>
              </a:rPr>
              <a:t>your</a:t>
            </a:r>
            <a:r>
              <a:rPr sz="1501" spc="-14">
                <a:latin typeface="Cambria"/>
                <a:cs typeface="Cambria"/>
              </a:rPr>
              <a:t> </a:t>
            </a:r>
            <a:r>
              <a:rPr sz="1501">
                <a:latin typeface="Cambria"/>
                <a:cs typeface="Cambria"/>
              </a:rPr>
              <a:t>tax</a:t>
            </a:r>
            <a:r>
              <a:rPr sz="1501" spc="-14">
                <a:latin typeface="Cambria"/>
                <a:cs typeface="Cambria"/>
              </a:rPr>
              <a:t> </a:t>
            </a:r>
            <a:r>
              <a:rPr sz="1501" spc="-5">
                <a:latin typeface="Cambria"/>
                <a:cs typeface="Cambria"/>
              </a:rPr>
              <a:t>filings.</a:t>
            </a:r>
            <a:endParaRPr sz="1501">
              <a:latin typeface="Cambria"/>
              <a:cs typeface="Cambria"/>
            </a:endParaRPr>
          </a:p>
          <a:p>
            <a:pPr marL="220353" marR="2310" indent="-214866">
              <a:lnSpc>
                <a:spcPct val="130200"/>
              </a:lnSpc>
              <a:spcBef>
                <a:spcPts val="73"/>
              </a:spcBef>
              <a:buFont typeface="Arial MT"/>
              <a:buChar char="•"/>
              <a:tabLst>
                <a:tab pos="220353" algn="l"/>
              </a:tabLst>
            </a:pPr>
            <a:r>
              <a:rPr sz="1501">
                <a:latin typeface="Cambria"/>
                <a:cs typeface="Cambria"/>
              </a:rPr>
              <a:t>As</a:t>
            </a:r>
            <a:r>
              <a:rPr sz="1501" spc="-20">
                <a:latin typeface="Cambria"/>
                <a:cs typeface="Cambria"/>
              </a:rPr>
              <a:t> </a:t>
            </a:r>
            <a:r>
              <a:rPr sz="1501">
                <a:latin typeface="Cambria"/>
                <a:cs typeface="Cambria"/>
              </a:rPr>
              <a:t>part</a:t>
            </a:r>
            <a:r>
              <a:rPr sz="1501" spc="-23">
                <a:latin typeface="Cambria"/>
                <a:cs typeface="Cambria"/>
              </a:rPr>
              <a:t> </a:t>
            </a:r>
            <a:r>
              <a:rPr sz="1501">
                <a:latin typeface="Cambria"/>
                <a:cs typeface="Cambria"/>
              </a:rPr>
              <a:t>of</a:t>
            </a:r>
            <a:r>
              <a:rPr sz="1501" spc="-18">
                <a:latin typeface="Cambria"/>
                <a:cs typeface="Cambria"/>
              </a:rPr>
              <a:t> </a:t>
            </a:r>
            <a:r>
              <a:rPr sz="1501">
                <a:latin typeface="Cambria"/>
                <a:cs typeface="Cambria"/>
              </a:rPr>
              <a:t>this</a:t>
            </a:r>
            <a:r>
              <a:rPr sz="1501" spc="-18">
                <a:latin typeface="Cambria"/>
                <a:cs typeface="Cambria"/>
              </a:rPr>
              <a:t> </a:t>
            </a:r>
            <a:r>
              <a:rPr sz="1501" spc="-5">
                <a:latin typeface="Cambria"/>
                <a:cs typeface="Cambria"/>
              </a:rPr>
              <a:t>responsibility,</a:t>
            </a:r>
            <a:r>
              <a:rPr sz="1501" spc="-11">
                <a:latin typeface="Cambria"/>
                <a:cs typeface="Cambria"/>
              </a:rPr>
              <a:t> </a:t>
            </a:r>
            <a:r>
              <a:rPr sz="1501">
                <a:latin typeface="Cambria"/>
                <a:cs typeface="Cambria"/>
              </a:rPr>
              <a:t>it</a:t>
            </a:r>
            <a:r>
              <a:rPr sz="1501" spc="-23">
                <a:latin typeface="Cambria"/>
                <a:cs typeface="Cambria"/>
              </a:rPr>
              <a:t> </a:t>
            </a:r>
            <a:r>
              <a:rPr sz="1501">
                <a:latin typeface="Cambria"/>
                <a:cs typeface="Cambria"/>
              </a:rPr>
              <a:t>is</a:t>
            </a:r>
            <a:r>
              <a:rPr sz="1501" spc="-18">
                <a:latin typeface="Cambria"/>
                <a:cs typeface="Cambria"/>
              </a:rPr>
              <a:t> </a:t>
            </a:r>
            <a:r>
              <a:rPr sz="1501">
                <a:latin typeface="Cambria"/>
                <a:cs typeface="Cambria"/>
              </a:rPr>
              <a:t>highly</a:t>
            </a:r>
            <a:r>
              <a:rPr sz="1501" spc="-18">
                <a:latin typeface="Cambria"/>
                <a:cs typeface="Cambria"/>
              </a:rPr>
              <a:t> </a:t>
            </a:r>
            <a:r>
              <a:rPr sz="1501" spc="-5">
                <a:latin typeface="Cambria"/>
                <a:cs typeface="Cambria"/>
              </a:rPr>
              <a:t>recommended </a:t>
            </a:r>
            <a:r>
              <a:rPr sz="1501">
                <a:latin typeface="Cambria"/>
                <a:cs typeface="Cambria"/>
              </a:rPr>
              <a:t>that</a:t>
            </a:r>
            <a:r>
              <a:rPr sz="1501" spc="-25">
                <a:latin typeface="Cambria"/>
                <a:cs typeface="Cambria"/>
              </a:rPr>
              <a:t> </a:t>
            </a:r>
            <a:r>
              <a:rPr sz="1501">
                <a:latin typeface="Cambria"/>
                <a:cs typeface="Cambria"/>
              </a:rPr>
              <a:t>you</a:t>
            </a:r>
            <a:r>
              <a:rPr sz="1501" spc="-23">
                <a:latin typeface="Cambria"/>
                <a:cs typeface="Cambria"/>
              </a:rPr>
              <a:t> </a:t>
            </a:r>
            <a:r>
              <a:rPr sz="1501">
                <a:latin typeface="Cambria"/>
                <a:cs typeface="Cambria"/>
              </a:rPr>
              <a:t>refer</a:t>
            </a:r>
            <a:r>
              <a:rPr sz="1501" spc="-23">
                <a:latin typeface="Cambria"/>
                <a:cs typeface="Cambria"/>
              </a:rPr>
              <a:t> </a:t>
            </a:r>
            <a:r>
              <a:rPr sz="1501">
                <a:latin typeface="Cambria"/>
                <a:cs typeface="Cambria"/>
              </a:rPr>
              <a:t>to</a:t>
            </a:r>
            <a:r>
              <a:rPr sz="1501" spc="-20">
                <a:latin typeface="Cambria"/>
                <a:cs typeface="Cambria"/>
              </a:rPr>
              <a:t> </a:t>
            </a:r>
            <a:r>
              <a:rPr sz="1501">
                <a:latin typeface="Cambria"/>
                <a:cs typeface="Cambria"/>
              </a:rPr>
              <a:t>official</a:t>
            </a:r>
            <a:r>
              <a:rPr sz="1501" spc="-27">
                <a:latin typeface="Cambria"/>
                <a:cs typeface="Cambria"/>
              </a:rPr>
              <a:t> </a:t>
            </a:r>
            <a:r>
              <a:rPr sz="1501">
                <a:latin typeface="Cambria"/>
                <a:cs typeface="Cambria"/>
              </a:rPr>
              <a:t>IRS</a:t>
            </a:r>
            <a:r>
              <a:rPr sz="1501" spc="-18">
                <a:latin typeface="Cambria"/>
                <a:cs typeface="Cambria"/>
              </a:rPr>
              <a:t> </a:t>
            </a:r>
            <a:r>
              <a:rPr sz="1501">
                <a:latin typeface="Cambria"/>
                <a:cs typeface="Cambria"/>
              </a:rPr>
              <a:t>and</a:t>
            </a:r>
            <a:r>
              <a:rPr sz="1501" spc="-20">
                <a:latin typeface="Cambria"/>
                <a:cs typeface="Cambria"/>
              </a:rPr>
              <a:t> </a:t>
            </a:r>
            <a:r>
              <a:rPr sz="1501">
                <a:latin typeface="Cambria"/>
                <a:cs typeface="Cambria"/>
              </a:rPr>
              <a:t>state</a:t>
            </a:r>
            <a:r>
              <a:rPr sz="1501" spc="-23">
                <a:latin typeface="Cambria"/>
                <a:cs typeface="Cambria"/>
              </a:rPr>
              <a:t> </a:t>
            </a:r>
            <a:r>
              <a:rPr sz="1501">
                <a:latin typeface="Cambria"/>
                <a:cs typeface="Cambria"/>
              </a:rPr>
              <a:t>filing</a:t>
            </a:r>
            <a:r>
              <a:rPr sz="1501" spc="-23">
                <a:latin typeface="Cambria"/>
                <a:cs typeface="Cambria"/>
              </a:rPr>
              <a:t> </a:t>
            </a:r>
            <a:r>
              <a:rPr sz="1501" spc="-5">
                <a:latin typeface="Cambria"/>
                <a:cs typeface="Cambria"/>
              </a:rPr>
              <a:t>instructions.</a:t>
            </a:r>
            <a:endParaRPr sz="1501">
              <a:latin typeface="Cambria"/>
              <a:cs typeface="Cambria"/>
            </a:endParaRPr>
          </a:p>
        </p:txBody>
      </p:sp>
      <p:sp>
        <p:nvSpPr>
          <p:cNvPr id="5" name="object 5"/>
          <p:cNvSpPr txBox="1">
            <a:spLocks noGrp="1"/>
          </p:cNvSpPr>
          <p:nvPr>
            <p:ph type="title"/>
          </p:nvPr>
        </p:nvSpPr>
        <p:spPr>
          <a:xfrm>
            <a:off x="2906783" y="766933"/>
            <a:ext cx="3330433"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spc="-5">
                <a:solidFill>
                  <a:schemeClr val="accent4"/>
                </a:solidFill>
              </a:rPr>
              <a:t>DISCLAIMER</a:t>
            </a:r>
            <a:endParaRPr sz="3593">
              <a:solidFill>
                <a:schemeClr val="accent4"/>
              </a:solidFill>
            </a:endParaRPr>
          </a:p>
        </p:txBody>
      </p:sp>
      <p:sp>
        <p:nvSpPr>
          <p:cNvPr id="6" name="object 6"/>
          <p:cNvSpPr txBox="1"/>
          <p:nvPr/>
        </p:nvSpPr>
        <p:spPr>
          <a:xfrm>
            <a:off x="5299257" y="2109198"/>
            <a:ext cx="2929303" cy="2045622"/>
          </a:xfrm>
          <a:prstGeom prst="rect">
            <a:avLst/>
          </a:prstGeom>
        </p:spPr>
        <p:txBody>
          <a:bodyPr vert="horz" wrap="square" lIns="0" tIns="5776" rIns="0" bIns="0" rtlCol="0">
            <a:spAutoFit/>
          </a:bodyPr>
          <a:lstStyle/>
          <a:p>
            <a:pPr marL="5776" marR="2310">
              <a:spcBef>
                <a:spcPts val="45"/>
              </a:spcBef>
            </a:pPr>
            <a:r>
              <a:rPr sz="1205">
                <a:latin typeface="Cambria"/>
                <a:cs typeface="Cambria"/>
              </a:rPr>
              <a:t>The</a:t>
            </a:r>
            <a:r>
              <a:rPr sz="1205" spc="-25">
                <a:latin typeface="Cambria"/>
                <a:cs typeface="Cambria"/>
              </a:rPr>
              <a:t> </a:t>
            </a:r>
            <a:r>
              <a:rPr sz="1205">
                <a:latin typeface="Cambria"/>
                <a:cs typeface="Cambria"/>
              </a:rPr>
              <a:t>aim</a:t>
            </a:r>
            <a:r>
              <a:rPr sz="1205" spc="-30">
                <a:latin typeface="Cambria"/>
                <a:cs typeface="Cambria"/>
              </a:rPr>
              <a:t> </a:t>
            </a:r>
            <a:r>
              <a:rPr sz="1205">
                <a:latin typeface="Cambria"/>
                <a:cs typeface="Cambria"/>
              </a:rPr>
              <a:t>of</a:t>
            </a:r>
            <a:r>
              <a:rPr sz="1205" spc="-23">
                <a:latin typeface="Cambria"/>
                <a:cs typeface="Cambria"/>
              </a:rPr>
              <a:t> </a:t>
            </a:r>
            <a:r>
              <a:rPr sz="1205">
                <a:latin typeface="Cambria"/>
                <a:cs typeface="Cambria"/>
              </a:rPr>
              <a:t>this</a:t>
            </a:r>
            <a:r>
              <a:rPr sz="1205" spc="-23">
                <a:latin typeface="Cambria"/>
                <a:cs typeface="Cambria"/>
              </a:rPr>
              <a:t> </a:t>
            </a:r>
            <a:r>
              <a:rPr sz="1205" spc="-5">
                <a:latin typeface="Cambria"/>
                <a:cs typeface="Cambria"/>
              </a:rPr>
              <a:t>presentation</a:t>
            </a:r>
            <a:r>
              <a:rPr sz="1205" spc="-25">
                <a:latin typeface="Cambria"/>
                <a:cs typeface="Cambria"/>
              </a:rPr>
              <a:t> </a:t>
            </a:r>
            <a:r>
              <a:rPr sz="1205">
                <a:latin typeface="Cambria"/>
                <a:cs typeface="Cambria"/>
              </a:rPr>
              <a:t>is</a:t>
            </a:r>
            <a:r>
              <a:rPr sz="1205" spc="-32">
                <a:latin typeface="Cambria"/>
                <a:cs typeface="Cambria"/>
              </a:rPr>
              <a:t> </a:t>
            </a:r>
            <a:r>
              <a:rPr sz="1205">
                <a:latin typeface="Cambria"/>
                <a:cs typeface="Cambria"/>
              </a:rPr>
              <a:t>to</a:t>
            </a:r>
            <a:r>
              <a:rPr sz="1205" spc="-25">
                <a:latin typeface="Cambria"/>
                <a:cs typeface="Cambria"/>
              </a:rPr>
              <a:t> </a:t>
            </a:r>
            <a:r>
              <a:rPr sz="1205" spc="-5">
                <a:latin typeface="Cambria"/>
                <a:cs typeface="Cambria"/>
              </a:rPr>
              <a:t>provide</a:t>
            </a:r>
            <a:r>
              <a:rPr sz="1205" spc="-32">
                <a:latin typeface="Cambria"/>
                <a:cs typeface="Cambria"/>
              </a:rPr>
              <a:t> </a:t>
            </a:r>
            <a:r>
              <a:rPr sz="1205">
                <a:latin typeface="Cambria"/>
                <a:cs typeface="Cambria"/>
              </a:rPr>
              <a:t>you</a:t>
            </a:r>
            <a:r>
              <a:rPr sz="1205" spc="-34">
                <a:latin typeface="Cambria"/>
                <a:cs typeface="Cambria"/>
              </a:rPr>
              <a:t> </a:t>
            </a:r>
            <a:r>
              <a:rPr sz="1205">
                <a:latin typeface="Cambria"/>
                <a:cs typeface="Cambria"/>
              </a:rPr>
              <a:t>with</a:t>
            </a:r>
            <a:r>
              <a:rPr sz="1205" spc="-27">
                <a:latin typeface="Cambria"/>
                <a:cs typeface="Cambria"/>
              </a:rPr>
              <a:t> </a:t>
            </a:r>
            <a:r>
              <a:rPr sz="1205" spc="-23">
                <a:latin typeface="Cambria"/>
                <a:cs typeface="Cambria"/>
              </a:rPr>
              <a:t>a </a:t>
            </a:r>
            <a:r>
              <a:rPr sz="1205">
                <a:latin typeface="Cambria"/>
                <a:cs typeface="Cambria"/>
              </a:rPr>
              <a:t>general</a:t>
            </a:r>
            <a:r>
              <a:rPr sz="1205" spc="-25">
                <a:latin typeface="Cambria"/>
                <a:cs typeface="Cambria"/>
              </a:rPr>
              <a:t> </a:t>
            </a:r>
            <a:r>
              <a:rPr sz="1205" spc="-5">
                <a:latin typeface="Cambria"/>
                <a:cs typeface="Cambria"/>
              </a:rPr>
              <a:t>understanding</a:t>
            </a:r>
            <a:r>
              <a:rPr sz="1205" spc="-27">
                <a:latin typeface="Cambria"/>
                <a:cs typeface="Cambria"/>
              </a:rPr>
              <a:t> </a:t>
            </a:r>
            <a:r>
              <a:rPr sz="1205">
                <a:latin typeface="Cambria"/>
                <a:cs typeface="Cambria"/>
              </a:rPr>
              <a:t>of</a:t>
            </a:r>
            <a:r>
              <a:rPr sz="1205" spc="-30">
                <a:latin typeface="Cambria"/>
                <a:cs typeface="Cambria"/>
              </a:rPr>
              <a:t> </a:t>
            </a:r>
            <a:r>
              <a:rPr sz="1205">
                <a:latin typeface="Cambria"/>
                <a:cs typeface="Cambria"/>
              </a:rPr>
              <a:t>tax</a:t>
            </a:r>
            <a:r>
              <a:rPr sz="1205" spc="-25">
                <a:latin typeface="Cambria"/>
                <a:cs typeface="Cambria"/>
              </a:rPr>
              <a:t> </a:t>
            </a:r>
            <a:r>
              <a:rPr sz="1205">
                <a:latin typeface="Cambria"/>
                <a:cs typeface="Cambria"/>
              </a:rPr>
              <a:t>principles</a:t>
            </a:r>
            <a:r>
              <a:rPr sz="1205" spc="-34">
                <a:latin typeface="Cambria"/>
                <a:cs typeface="Cambria"/>
              </a:rPr>
              <a:t> </a:t>
            </a:r>
            <a:r>
              <a:rPr sz="1205">
                <a:latin typeface="Cambria"/>
                <a:cs typeface="Cambria"/>
              </a:rPr>
              <a:t>as</a:t>
            </a:r>
            <a:r>
              <a:rPr sz="1205" spc="-32">
                <a:latin typeface="Cambria"/>
                <a:cs typeface="Cambria"/>
              </a:rPr>
              <a:t> </a:t>
            </a:r>
            <a:r>
              <a:rPr sz="1205">
                <a:latin typeface="Cambria"/>
                <a:cs typeface="Cambria"/>
              </a:rPr>
              <a:t>they</a:t>
            </a:r>
            <a:r>
              <a:rPr sz="1205" spc="-30">
                <a:latin typeface="Cambria"/>
                <a:cs typeface="Cambria"/>
              </a:rPr>
              <a:t> </a:t>
            </a:r>
            <a:r>
              <a:rPr sz="1205" spc="-5">
                <a:latin typeface="Cambria"/>
                <a:cs typeface="Cambria"/>
              </a:rPr>
              <a:t>apply </a:t>
            </a:r>
            <a:r>
              <a:rPr sz="1205">
                <a:latin typeface="Cambria"/>
                <a:cs typeface="Cambria"/>
              </a:rPr>
              <a:t>to</a:t>
            </a:r>
            <a:r>
              <a:rPr sz="1205" spc="-27">
                <a:latin typeface="Cambria"/>
                <a:cs typeface="Cambria"/>
              </a:rPr>
              <a:t> </a:t>
            </a:r>
            <a:r>
              <a:rPr sz="1205" spc="-5">
                <a:latin typeface="Cambria"/>
                <a:cs typeface="Cambria"/>
              </a:rPr>
              <a:t>international</a:t>
            </a:r>
            <a:r>
              <a:rPr sz="1205" spc="-20">
                <a:latin typeface="Cambria"/>
                <a:cs typeface="Cambria"/>
              </a:rPr>
              <a:t> </a:t>
            </a:r>
            <a:r>
              <a:rPr sz="1205">
                <a:latin typeface="Cambria"/>
                <a:cs typeface="Cambria"/>
              </a:rPr>
              <a:t>students</a:t>
            </a:r>
            <a:r>
              <a:rPr sz="1205" spc="-27">
                <a:latin typeface="Cambria"/>
                <a:cs typeface="Cambria"/>
              </a:rPr>
              <a:t> </a:t>
            </a:r>
            <a:r>
              <a:rPr sz="1205">
                <a:latin typeface="Cambria"/>
                <a:cs typeface="Cambria"/>
              </a:rPr>
              <a:t>and</a:t>
            </a:r>
            <a:r>
              <a:rPr sz="1205" spc="-32">
                <a:latin typeface="Cambria"/>
                <a:cs typeface="Cambria"/>
              </a:rPr>
              <a:t> </a:t>
            </a:r>
            <a:r>
              <a:rPr sz="1205">
                <a:latin typeface="Cambria"/>
                <a:cs typeface="Cambria"/>
              </a:rPr>
              <a:t>as</a:t>
            </a:r>
            <a:r>
              <a:rPr sz="1205" spc="-30">
                <a:latin typeface="Cambria"/>
                <a:cs typeface="Cambria"/>
              </a:rPr>
              <a:t> </a:t>
            </a:r>
            <a:r>
              <a:rPr sz="1205">
                <a:latin typeface="Cambria"/>
                <a:cs typeface="Cambria"/>
              </a:rPr>
              <a:t>such,</a:t>
            </a:r>
            <a:r>
              <a:rPr sz="1205" spc="-25">
                <a:latin typeface="Cambria"/>
                <a:cs typeface="Cambria"/>
              </a:rPr>
              <a:t> </a:t>
            </a:r>
            <a:r>
              <a:rPr sz="1205">
                <a:latin typeface="Cambria"/>
                <a:cs typeface="Cambria"/>
              </a:rPr>
              <a:t>is</a:t>
            </a:r>
            <a:r>
              <a:rPr sz="1205" spc="-27">
                <a:latin typeface="Cambria"/>
                <a:cs typeface="Cambria"/>
              </a:rPr>
              <a:t> </a:t>
            </a:r>
            <a:r>
              <a:rPr sz="1205" spc="-11">
                <a:latin typeface="Cambria"/>
                <a:cs typeface="Cambria"/>
              </a:rPr>
              <a:t>for </a:t>
            </a:r>
            <a:r>
              <a:rPr sz="1205" spc="-5">
                <a:latin typeface="Cambria"/>
                <a:cs typeface="Cambria"/>
              </a:rPr>
              <a:t>information</a:t>
            </a:r>
            <a:r>
              <a:rPr sz="1205" spc="-32">
                <a:latin typeface="Cambria"/>
                <a:cs typeface="Cambria"/>
              </a:rPr>
              <a:t> </a:t>
            </a:r>
            <a:r>
              <a:rPr sz="1205">
                <a:latin typeface="Cambria"/>
                <a:cs typeface="Cambria"/>
              </a:rPr>
              <a:t>purposes</a:t>
            </a:r>
            <a:r>
              <a:rPr sz="1205" spc="-45">
                <a:latin typeface="Cambria"/>
                <a:cs typeface="Cambria"/>
              </a:rPr>
              <a:t> </a:t>
            </a:r>
            <a:r>
              <a:rPr sz="1205" spc="-25">
                <a:latin typeface="Cambria"/>
                <a:cs typeface="Cambria"/>
              </a:rPr>
              <a:t>only.</a:t>
            </a:r>
            <a:r>
              <a:rPr sz="1205" spc="-32">
                <a:latin typeface="Cambria"/>
                <a:cs typeface="Cambria"/>
              </a:rPr>
              <a:t> </a:t>
            </a:r>
            <a:r>
              <a:rPr sz="1205">
                <a:latin typeface="Cambria"/>
                <a:cs typeface="Cambria"/>
              </a:rPr>
              <a:t>Each</a:t>
            </a:r>
            <a:r>
              <a:rPr sz="1205" spc="-39">
                <a:latin typeface="Cambria"/>
                <a:cs typeface="Cambria"/>
              </a:rPr>
              <a:t> </a:t>
            </a:r>
            <a:r>
              <a:rPr sz="1205">
                <a:latin typeface="Cambria"/>
                <a:cs typeface="Cambria"/>
              </a:rPr>
              <a:t>one</a:t>
            </a:r>
            <a:r>
              <a:rPr sz="1205" spc="-30">
                <a:latin typeface="Cambria"/>
                <a:cs typeface="Cambria"/>
              </a:rPr>
              <a:t> </a:t>
            </a:r>
            <a:r>
              <a:rPr sz="1205">
                <a:latin typeface="Cambria"/>
                <a:cs typeface="Cambria"/>
              </a:rPr>
              <a:t>of</a:t>
            </a:r>
            <a:r>
              <a:rPr sz="1205" spc="-32">
                <a:latin typeface="Cambria"/>
                <a:cs typeface="Cambria"/>
              </a:rPr>
              <a:t> </a:t>
            </a:r>
            <a:r>
              <a:rPr sz="1205">
                <a:latin typeface="Cambria"/>
                <a:cs typeface="Cambria"/>
              </a:rPr>
              <a:t>you</a:t>
            </a:r>
            <a:r>
              <a:rPr sz="1205" spc="-39">
                <a:latin typeface="Cambria"/>
                <a:cs typeface="Cambria"/>
              </a:rPr>
              <a:t> </a:t>
            </a:r>
            <a:r>
              <a:rPr sz="1205" spc="-5">
                <a:latin typeface="Cambria"/>
                <a:cs typeface="Cambria"/>
              </a:rPr>
              <a:t>have</a:t>
            </a:r>
            <a:r>
              <a:rPr sz="1205" spc="-39">
                <a:latin typeface="Cambria"/>
                <a:cs typeface="Cambria"/>
              </a:rPr>
              <a:t> </a:t>
            </a:r>
            <a:r>
              <a:rPr sz="1205" spc="-23">
                <a:latin typeface="Cambria"/>
                <a:cs typeface="Cambria"/>
              </a:rPr>
              <a:t>a </a:t>
            </a:r>
            <a:r>
              <a:rPr sz="1205">
                <a:latin typeface="Cambria"/>
                <a:cs typeface="Cambria"/>
              </a:rPr>
              <a:t>unique</a:t>
            </a:r>
            <a:r>
              <a:rPr sz="1205" spc="-36">
                <a:latin typeface="Cambria"/>
                <a:cs typeface="Cambria"/>
              </a:rPr>
              <a:t> </a:t>
            </a:r>
            <a:r>
              <a:rPr sz="1205">
                <a:latin typeface="Cambria"/>
                <a:cs typeface="Cambria"/>
              </a:rPr>
              <a:t>tax</a:t>
            </a:r>
            <a:r>
              <a:rPr sz="1205" spc="-30">
                <a:latin typeface="Cambria"/>
                <a:cs typeface="Cambria"/>
              </a:rPr>
              <a:t> </a:t>
            </a:r>
            <a:r>
              <a:rPr sz="1205" spc="-5">
                <a:latin typeface="Cambria"/>
                <a:cs typeface="Cambria"/>
              </a:rPr>
              <a:t>position</a:t>
            </a:r>
            <a:r>
              <a:rPr sz="1205" spc="-39">
                <a:latin typeface="Cambria"/>
                <a:cs typeface="Cambria"/>
              </a:rPr>
              <a:t> </a:t>
            </a:r>
            <a:r>
              <a:rPr sz="1205">
                <a:latin typeface="Cambria"/>
                <a:cs typeface="Cambria"/>
              </a:rPr>
              <a:t>and</a:t>
            </a:r>
            <a:r>
              <a:rPr sz="1205" spc="-34">
                <a:latin typeface="Cambria"/>
                <a:cs typeface="Cambria"/>
              </a:rPr>
              <a:t> </a:t>
            </a:r>
            <a:r>
              <a:rPr sz="1205">
                <a:latin typeface="Cambria"/>
                <a:cs typeface="Cambria"/>
              </a:rPr>
              <a:t>so</a:t>
            </a:r>
            <a:r>
              <a:rPr sz="1205" spc="-30">
                <a:latin typeface="Cambria"/>
                <a:cs typeface="Cambria"/>
              </a:rPr>
              <a:t> </a:t>
            </a:r>
            <a:r>
              <a:rPr sz="1205">
                <a:latin typeface="Cambria"/>
                <a:cs typeface="Cambria"/>
              </a:rPr>
              <a:t>you</a:t>
            </a:r>
            <a:r>
              <a:rPr sz="1205" spc="-41">
                <a:latin typeface="Cambria"/>
                <a:cs typeface="Cambria"/>
              </a:rPr>
              <a:t> </a:t>
            </a:r>
            <a:r>
              <a:rPr sz="1205">
                <a:latin typeface="Cambria"/>
                <a:cs typeface="Cambria"/>
              </a:rPr>
              <a:t>are</a:t>
            </a:r>
            <a:r>
              <a:rPr sz="1205" spc="-30">
                <a:latin typeface="Cambria"/>
                <a:cs typeface="Cambria"/>
              </a:rPr>
              <a:t> </a:t>
            </a:r>
            <a:r>
              <a:rPr sz="1205" spc="-5">
                <a:latin typeface="Cambria"/>
                <a:cs typeface="Cambria"/>
              </a:rPr>
              <a:t>responsible</a:t>
            </a:r>
            <a:r>
              <a:rPr sz="1205" spc="-32">
                <a:latin typeface="Cambria"/>
                <a:cs typeface="Cambria"/>
              </a:rPr>
              <a:t> </a:t>
            </a:r>
            <a:r>
              <a:rPr sz="1205" spc="-11">
                <a:latin typeface="Cambria"/>
                <a:cs typeface="Cambria"/>
              </a:rPr>
              <a:t>for </a:t>
            </a:r>
            <a:r>
              <a:rPr sz="1205">
                <a:latin typeface="Cambria"/>
                <a:cs typeface="Cambria"/>
              </a:rPr>
              <a:t>your</a:t>
            </a:r>
            <a:r>
              <a:rPr sz="1205" spc="-45">
                <a:latin typeface="Cambria"/>
                <a:cs typeface="Cambria"/>
              </a:rPr>
              <a:t> </a:t>
            </a:r>
            <a:r>
              <a:rPr sz="1205">
                <a:latin typeface="Cambria"/>
                <a:cs typeface="Cambria"/>
              </a:rPr>
              <a:t>own</a:t>
            </a:r>
            <a:r>
              <a:rPr sz="1205" spc="-43">
                <a:latin typeface="Cambria"/>
                <a:cs typeface="Cambria"/>
              </a:rPr>
              <a:t> </a:t>
            </a:r>
            <a:r>
              <a:rPr sz="1205">
                <a:latin typeface="Cambria"/>
                <a:cs typeface="Cambria"/>
              </a:rPr>
              <a:t>tax</a:t>
            </a:r>
            <a:r>
              <a:rPr sz="1205" spc="-34">
                <a:latin typeface="Cambria"/>
                <a:cs typeface="Cambria"/>
              </a:rPr>
              <a:t> </a:t>
            </a:r>
            <a:r>
              <a:rPr sz="1205" spc="-5">
                <a:latin typeface="Cambria"/>
                <a:cs typeface="Cambria"/>
              </a:rPr>
              <a:t>determination</a:t>
            </a:r>
            <a:r>
              <a:rPr sz="1205" spc="-36">
                <a:latin typeface="Cambria"/>
                <a:cs typeface="Cambria"/>
              </a:rPr>
              <a:t> </a:t>
            </a:r>
            <a:r>
              <a:rPr sz="1205">
                <a:latin typeface="Cambria"/>
                <a:cs typeface="Cambria"/>
              </a:rPr>
              <a:t>and</a:t>
            </a:r>
            <a:r>
              <a:rPr sz="1205" spc="-34">
                <a:latin typeface="Cambria"/>
                <a:cs typeface="Cambria"/>
              </a:rPr>
              <a:t> </a:t>
            </a:r>
            <a:r>
              <a:rPr sz="1205">
                <a:latin typeface="Cambria"/>
                <a:cs typeface="Cambria"/>
              </a:rPr>
              <a:t>compliance.</a:t>
            </a:r>
            <a:r>
              <a:rPr sz="1205" spc="-43">
                <a:latin typeface="Cambria"/>
                <a:cs typeface="Cambria"/>
              </a:rPr>
              <a:t> </a:t>
            </a:r>
            <a:r>
              <a:rPr sz="1205" spc="-5">
                <a:latin typeface="Cambria"/>
                <a:cs typeface="Cambria"/>
              </a:rPr>
              <a:t>Xavier </a:t>
            </a:r>
            <a:r>
              <a:rPr sz="1205" b="1" u="sng">
                <a:uFill>
                  <a:solidFill>
                    <a:srgbClr val="FFFFFF"/>
                  </a:solidFill>
                </a:uFill>
                <a:latin typeface="Cambria"/>
                <a:cs typeface="Cambria"/>
              </a:rPr>
              <a:t>does</a:t>
            </a:r>
            <a:r>
              <a:rPr sz="1205" b="1" u="sng" spc="-34">
                <a:uFill>
                  <a:solidFill>
                    <a:srgbClr val="FFFFFF"/>
                  </a:solidFill>
                </a:uFill>
                <a:latin typeface="Cambria"/>
                <a:cs typeface="Cambria"/>
              </a:rPr>
              <a:t> </a:t>
            </a:r>
            <a:r>
              <a:rPr sz="1205" b="1" u="sng">
                <a:uFill>
                  <a:solidFill>
                    <a:srgbClr val="FFFFFF"/>
                  </a:solidFill>
                </a:uFill>
                <a:latin typeface="Cambria"/>
                <a:cs typeface="Cambria"/>
              </a:rPr>
              <a:t>not</a:t>
            </a:r>
            <a:r>
              <a:rPr sz="1205" b="1" u="sng" spc="-32">
                <a:uFill>
                  <a:solidFill>
                    <a:srgbClr val="FFFFFF"/>
                  </a:solidFill>
                </a:uFill>
                <a:latin typeface="Cambria"/>
                <a:cs typeface="Cambria"/>
              </a:rPr>
              <a:t> </a:t>
            </a:r>
            <a:r>
              <a:rPr sz="1205" b="1" u="sng">
                <a:uFill>
                  <a:solidFill>
                    <a:srgbClr val="FFFFFF"/>
                  </a:solidFill>
                </a:uFill>
                <a:latin typeface="Cambria"/>
                <a:cs typeface="Cambria"/>
              </a:rPr>
              <a:t>offer</a:t>
            </a:r>
            <a:r>
              <a:rPr sz="1205" b="1" u="sng" spc="-32">
                <a:uFill>
                  <a:solidFill>
                    <a:srgbClr val="FFFFFF"/>
                  </a:solidFill>
                </a:uFill>
                <a:latin typeface="Cambria"/>
                <a:cs typeface="Cambria"/>
              </a:rPr>
              <a:t> </a:t>
            </a:r>
            <a:r>
              <a:rPr sz="1205" b="1" u="sng">
                <a:uFill>
                  <a:solidFill>
                    <a:srgbClr val="FFFFFF"/>
                  </a:solidFill>
                </a:uFill>
                <a:latin typeface="Cambria"/>
                <a:cs typeface="Cambria"/>
              </a:rPr>
              <a:t>legal,</a:t>
            </a:r>
            <a:r>
              <a:rPr sz="1205" b="1" u="sng" spc="-39">
                <a:uFill>
                  <a:solidFill>
                    <a:srgbClr val="FFFFFF"/>
                  </a:solidFill>
                </a:uFill>
                <a:latin typeface="Cambria"/>
                <a:cs typeface="Cambria"/>
              </a:rPr>
              <a:t> </a:t>
            </a:r>
            <a:r>
              <a:rPr sz="1205" b="1" u="sng">
                <a:uFill>
                  <a:solidFill>
                    <a:srgbClr val="FFFFFF"/>
                  </a:solidFill>
                </a:uFill>
                <a:latin typeface="Cambria"/>
                <a:cs typeface="Cambria"/>
              </a:rPr>
              <a:t>accounting,</a:t>
            </a:r>
            <a:r>
              <a:rPr sz="1205" b="1" u="sng" spc="-32">
                <a:uFill>
                  <a:solidFill>
                    <a:srgbClr val="FFFFFF"/>
                  </a:solidFill>
                </a:uFill>
                <a:latin typeface="Cambria"/>
                <a:cs typeface="Cambria"/>
              </a:rPr>
              <a:t> </a:t>
            </a:r>
            <a:r>
              <a:rPr sz="1205" b="1" u="sng">
                <a:uFill>
                  <a:solidFill>
                    <a:srgbClr val="FFFFFF"/>
                  </a:solidFill>
                </a:uFill>
                <a:latin typeface="Cambria"/>
                <a:cs typeface="Cambria"/>
              </a:rPr>
              <a:t>or</a:t>
            </a:r>
            <a:r>
              <a:rPr sz="1205" b="1" u="sng" spc="-32">
                <a:uFill>
                  <a:solidFill>
                    <a:srgbClr val="FFFFFF"/>
                  </a:solidFill>
                </a:uFill>
                <a:latin typeface="Cambria"/>
                <a:cs typeface="Cambria"/>
              </a:rPr>
              <a:t> </a:t>
            </a:r>
            <a:r>
              <a:rPr sz="1205" b="1" u="sng">
                <a:uFill>
                  <a:solidFill>
                    <a:srgbClr val="FFFFFF"/>
                  </a:solidFill>
                </a:uFill>
                <a:latin typeface="Cambria"/>
                <a:cs typeface="Cambria"/>
              </a:rPr>
              <a:t>tax</a:t>
            </a:r>
            <a:r>
              <a:rPr sz="1205" b="1" u="sng" spc="-32">
                <a:uFill>
                  <a:solidFill>
                    <a:srgbClr val="FFFFFF"/>
                  </a:solidFill>
                </a:uFill>
                <a:latin typeface="Cambria"/>
                <a:cs typeface="Cambria"/>
              </a:rPr>
              <a:t> </a:t>
            </a:r>
            <a:r>
              <a:rPr sz="1205" b="1" u="sng" spc="-5">
                <a:uFill>
                  <a:solidFill>
                    <a:srgbClr val="FFFFFF"/>
                  </a:solidFill>
                </a:uFill>
                <a:latin typeface="Cambria"/>
                <a:cs typeface="Cambria"/>
              </a:rPr>
              <a:t>advice</a:t>
            </a:r>
            <a:r>
              <a:rPr sz="1205" b="1" u="sng" spc="-32">
                <a:uFill>
                  <a:solidFill>
                    <a:srgbClr val="FFFFFF"/>
                  </a:solidFill>
                </a:uFill>
                <a:latin typeface="Cambria"/>
                <a:cs typeface="Cambria"/>
              </a:rPr>
              <a:t> </a:t>
            </a:r>
            <a:r>
              <a:rPr sz="1205" b="1" u="sng" spc="-11">
                <a:uFill>
                  <a:solidFill>
                    <a:srgbClr val="FFFFFF"/>
                  </a:solidFill>
                </a:uFill>
                <a:latin typeface="Cambria"/>
                <a:cs typeface="Cambria"/>
              </a:rPr>
              <a:t>and</a:t>
            </a:r>
            <a:r>
              <a:rPr sz="1205" b="1" spc="-11">
                <a:latin typeface="Cambria"/>
                <a:cs typeface="Cambria"/>
              </a:rPr>
              <a:t> </a:t>
            </a:r>
            <a:r>
              <a:rPr sz="1205" b="1" u="sng">
                <a:uFill>
                  <a:solidFill>
                    <a:srgbClr val="FFFFFF"/>
                  </a:solidFill>
                </a:uFill>
                <a:latin typeface="Cambria"/>
                <a:cs typeface="Cambria"/>
              </a:rPr>
              <a:t>services</a:t>
            </a:r>
            <a:r>
              <a:rPr sz="1205">
                <a:latin typeface="Cambria"/>
                <a:cs typeface="Cambria"/>
              </a:rPr>
              <a:t>,</a:t>
            </a:r>
            <a:r>
              <a:rPr sz="1205" spc="-32">
                <a:latin typeface="Cambria"/>
                <a:cs typeface="Cambria"/>
              </a:rPr>
              <a:t> </a:t>
            </a:r>
            <a:r>
              <a:rPr sz="1205">
                <a:latin typeface="Cambria"/>
                <a:cs typeface="Cambria"/>
              </a:rPr>
              <a:t>and</a:t>
            </a:r>
            <a:r>
              <a:rPr sz="1205" spc="-34">
                <a:latin typeface="Cambria"/>
                <a:cs typeface="Cambria"/>
              </a:rPr>
              <a:t> </a:t>
            </a:r>
            <a:r>
              <a:rPr sz="1205">
                <a:latin typeface="Cambria"/>
                <a:cs typeface="Cambria"/>
              </a:rPr>
              <a:t>recommends</a:t>
            </a:r>
            <a:r>
              <a:rPr sz="1205" spc="-36">
                <a:latin typeface="Cambria"/>
                <a:cs typeface="Cambria"/>
              </a:rPr>
              <a:t> </a:t>
            </a:r>
            <a:r>
              <a:rPr sz="1205">
                <a:latin typeface="Cambria"/>
                <a:cs typeface="Cambria"/>
              </a:rPr>
              <a:t>students</a:t>
            </a:r>
            <a:r>
              <a:rPr sz="1205" spc="-30">
                <a:latin typeface="Cambria"/>
                <a:cs typeface="Cambria"/>
              </a:rPr>
              <a:t> </a:t>
            </a:r>
            <a:r>
              <a:rPr sz="1205">
                <a:latin typeface="Cambria"/>
                <a:cs typeface="Cambria"/>
              </a:rPr>
              <a:t>consult</a:t>
            </a:r>
            <a:r>
              <a:rPr sz="1205" spc="-36">
                <a:latin typeface="Cambria"/>
                <a:cs typeface="Cambria"/>
              </a:rPr>
              <a:t> </a:t>
            </a:r>
            <a:r>
              <a:rPr sz="1205">
                <a:latin typeface="Cambria"/>
                <a:cs typeface="Cambria"/>
              </a:rPr>
              <a:t>a</a:t>
            </a:r>
            <a:r>
              <a:rPr sz="1205" spc="-30">
                <a:latin typeface="Cambria"/>
                <a:cs typeface="Cambria"/>
              </a:rPr>
              <a:t> </a:t>
            </a:r>
            <a:r>
              <a:rPr sz="1205" spc="-11">
                <a:latin typeface="Cambria"/>
                <a:cs typeface="Cambria"/>
              </a:rPr>
              <a:t>tax </a:t>
            </a:r>
            <a:r>
              <a:rPr sz="1205" spc="-5">
                <a:latin typeface="Cambria"/>
                <a:cs typeface="Cambria"/>
              </a:rPr>
              <a:t>advisor</a:t>
            </a:r>
            <a:r>
              <a:rPr sz="1205" spc="-41">
                <a:latin typeface="Cambria"/>
                <a:cs typeface="Cambria"/>
              </a:rPr>
              <a:t> </a:t>
            </a:r>
            <a:r>
              <a:rPr sz="1205">
                <a:latin typeface="Cambria"/>
                <a:cs typeface="Cambria"/>
              </a:rPr>
              <a:t>for</a:t>
            </a:r>
            <a:r>
              <a:rPr sz="1205" spc="-32">
                <a:latin typeface="Cambria"/>
                <a:cs typeface="Cambria"/>
              </a:rPr>
              <a:t> </a:t>
            </a:r>
            <a:r>
              <a:rPr sz="1205" spc="-5">
                <a:latin typeface="Cambria"/>
                <a:cs typeface="Cambria"/>
              </a:rPr>
              <a:t>individual</a:t>
            </a:r>
            <a:r>
              <a:rPr sz="1205" spc="-39">
                <a:latin typeface="Cambria"/>
                <a:cs typeface="Cambria"/>
              </a:rPr>
              <a:t> </a:t>
            </a:r>
            <a:r>
              <a:rPr sz="1205">
                <a:latin typeface="Cambria"/>
                <a:cs typeface="Cambria"/>
              </a:rPr>
              <a:t>tax</a:t>
            </a:r>
            <a:r>
              <a:rPr sz="1205" spc="-34">
                <a:latin typeface="Cambria"/>
                <a:cs typeface="Cambria"/>
              </a:rPr>
              <a:t> </a:t>
            </a:r>
            <a:r>
              <a:rPr sz="1205" spc="-5">
                <a:latin typeface="Cambria"/>
                <a:cs typeface="Cambria"/>
              </a:rPr>
              <a:t>advice.</a:t>
            </a:r>
            <a:endParaRPr sz="1205">
              <a:latin typeface="Cambria"/>
              <a:cs typeface="Cambria"/>
            </a:endParaRPr>
          </a:p>
        </p:txBody>
      </p:sp>
    </p:spTree>
    <p:extLst>
      <p:ext uri="{BB962C8B-B14F-4D97-AF65-F5344CB8AC3E}">
        <p14:creationId xmlns:p14="http://schemas.microsoft.com/office/powerpoint/2010/main" val="679804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1687476"/>
            <a:ext cx="8501743" cy="3737314"/>
          </a:xfrm>
          <a:custGeom>
            <a:avLst/>
            <a:gdLst/>
            <a:ahLst/>
            <a:cxnLst/>
            <a:rect l="l" t="t" r="r" b="b"/>
            <a:pathLst>
              <a:path w="20104100" h="8216900">
                <a:moveTo>
                  <a:pt x="20104100" y="0"/>
                </a:moveTo>
                <a:lnTo>
                  <a:pt x="0" y="0"/>
                </a:lnTo>
                <a:lnTo>
                  <a:pt x="0" y="8216732"/>
                </a:lnTo>
                <a:lnTo>
                  <a:pt x="19624696" y="8216732"/>
                </a:lnTo>
                <a:lnTo>
                  <a:pt x="19702480" y="8210433"/>
                </a:lnTo>
                <a:lnTo>
                  <a:pt x="19776274" y="8192273"/>
                </a:lnTo>
                <a:lnTo>
                  <a:pt x="19845031" y="8163196"/>
                </a:lnTo>
                <a:lnTo>
                  <a:pt x="19907803" y="8124252"/>
                </a:lnTo>
                <a:lnTo>
                  <a:pt x="19963648" y="8076385"/>
                </a:lnTo>
                <a:lnTo>
                  <a:pt x="20011620" y="8020435"/>
                </a:lnTo>
                <a:lnTo>
                  <a:pt x="20050564" y="7957663"/>
                </a:lnTo>
                <a:lnTo>
                  <a:pt x="20079641" y="7888906"/>
                </a:lnTo>
                <a:lnTo>
                  <a:pt x="20097801" y="7815112"/>
                </a:lnTo>
                <a:lnTo>
                  <a:pt x="20104100" y="7737328"/>
                </a:lnTo>
                <a:lnTo>
                  <a:pt x="20104100" y="0"/>
                </a:lnTo>
                <a:close/>
              </a:path>
            </a:pathLst>
          </a:custGeom>
          <a:solidFill>
            <a:srgbClr val="F9EBEB"/>
          </a:solidFill>
        </p:spPr>
        <p:txBody>
          <a:bodyPr wrap="square" lIns="0" tIns="0" rIns="0" bIns="0" rtlCol="0"/>
          <a:lstStyle/>
          <a:p>
            <a:endParaRPr/>
          </a:p>
        </p:txBody>
      </p:sp>
      <p:sp>
        <p:nvSpPr>
          <p:cNvPr id="4" name="object 4"/>
          <p:cNvSpPr txBox="1">
            <a:spLocks noGrp="1"/>
          </p:cNvSpPr>
          <p:nvPr>
            <p:ph type="title"/>
          </p:nvPr>
        </p:nvSpPr>
        <p:spPr>
          <a:xfrm>
            <a:off x="775703" y="2109988"/>
            <a:ext cx="4142815" cy="467528"/>
          </a:xfrm>
          <a:prstGeom prst="rect">
            <a:avLst/>
          </a:prstGeom>
        </p:spPr>
        <p:txBody>
          <a:bodyPr vert="horz" wrap="square" lIns="0" tIns="5488" rIns="0" bIns="0" numCol="1" rtlCol="0" anchor="ctr" anchorCtr="0" compatLnSpc="1">
            <a:prstTxWarp prst="textNoShape">
              <a:avLst/>
            </a:prstTxWarp>
            <a:spAutoFit/>
          </a:bodyPr>
          <a:lstStyle/>
          <a:p>
            <a:pPr marL="5776">
              <a:lnSpc>
                <a:spcPct val="100000"/>
              </a:lnSpc>
              <a:spcBef>
                <a:spcPts val="43"/>
              </a:spcBef>
            </a:pPr>
            <a:r>
              <a:rPr sz="3002" b="0" spc="-11">
                <a:solidFill>
                  <a:srgbClr val="000E1D"/>
                </a:solidFill>
                <a:latin typeface="Georgia"/>
                <a:cs typeface="Georgia"/>
              </a:rPr>
              <a:t>Implications</a:t>
            </a:r>
            <a:r>
              <a:rPr sz="3002" b="0" spc="-118">
                <a:solidFill>
                  <a:srgbClr val="000E1D"/>
                </a:solidFill>
                <a:latin typeface="Georgia"/>
                <a:cs typeface="Georgia"/>
              </a:rPr>
              <a:t> </a:t>
            </a:r>
            <a:r>
              <a:rPr sz="3002" b="0">
                <a:solidFill>
                  <a:srgbClr val="000E1D"/>
                </a:solidFill>
                <a:latin typeface="Georgia"/>
                <a:cs typeface="Georgia"/>
              </a:rPr>
              <a:t>of</a:t>
            </a:r>
            <a:r>
              <a:rPr sz="3002" b="0" spc="-132">
                <a:solidFill>
                  <a:srgbClr val="000E1D"/>
                </a:solidFill>
                <a:latin typeface="Georgia"/>
                <a:cs typeface="Georgia"/>
              </a:rPr>
              <a:t> </a:t>
            </a:r>
            <a:r>
              <a:rPr sz="3002" b="0">
                <a:solidFill>
                  <a:srgbClr val="000E1D"/>
                </a:solidFill>
                <a:latin typeface="Georgia"/>
                <a:cs typeface="Georgia"/>
              </a:rPr>
              <a:t>not</a:t>
            </a:r>
            <a:r>
              <a:rPr sz="3002" b="0" spc="-136">
                <a:solidFill>
                  <a:srgbClr val="000E1D"/>
                </a:solidFill>
                <a:latin typeface="Georgia"/>
                <a:cs typeface="Georgia"/>
              </a:rPr>
              <a:t> </a:t>
            </a:r>
            <a:r>
              <a:rPr sz="3002" b="0" spc="-5">
                <a:solidFill>
                  <a:srgbClr val="000E1D"/>
                </a:solidFill>
                <a:latin typeface="Georgia"/>
                <a:cs typeface="Georgia"/>
              </a:rPr>
              <a:t>filing</a:t>
            </a:r>
            <a:endParaRPr sz="3002">
              <a:latin typeface="Georgia"/>
              <a:cs typeface="Georgia"/>
            </a:endParaRPr>
          </a:p>
        </p:txBody>
      </p:sp>
      <p:sp>
        <p:nvSpPr>
          <p:cNvPr id="5" name="object 5"/>
          <p:cNvSpPr txBox="1"/>
          <p:nvPr/>
        </p:nvSpPr>
        <p:spPr>
          <a:xfrm>
            <a:off x="705328" y="2777299"/>
            <a:ext cx="5468204" cy="1481587"/>
          </a:xfrm>
          <a:prstGeom prst="rect">
            <a:avLst/>
          </a:prstGeom>
        </p:spPr>
        <p:txBody>
          <a:bodyPr vert="horz" wrap="square" lIns="0" tIns="5488" rIns="0" bIns="0" rtlCol="0">
            <a:spAutoFit/>
          </a:bodyPr>
          <a:lstStyle/>
          <a:p>
            <a:pPr marL="220930" marR="2310" indent="-215443">
              <a:lnSpc>
                <a:spcPct val="150600"/>
              </a:lnSpc>
              <a:spcBef>
                <a:spcPts val="43"/>
              </a:spcBef>
              <a:buClr>
                <a:srgbClr val="04C3AC"/>
              </a:buClr>
              <a:buFont typeface="Wingdings"/>
              <a:buChar char=""/>
              <a:tabLst>
                <a:tab pos="220930" algn="l"/>
              </a:tabLst>
            </a:pPr>
            <a:r>
              <a:rPr sz="1046" spc="-5">
                <a:solidFill>
                  <a:srgbClr val="000E1D"/>
                </a:solidFill>
                <a:latin typeface="Cambria"/>
                <a:cs typeface="Cambria"/>
              </a:rPr>
              <a:t>Nonresidents</a:t>
            </a:r>
            <a:r>
              <a:rPr sz="1046" spc="-55">
                <a:solidFill>
                  <a:srgbClr val="000E1D"/>
                </a:solidFill>
                <a:latin typeface="Cambria"/>
                <a:cs typeface="Cambria"/>
              </a:rPr>
              <a:t> </a:t>
            </a:r>
            <a:r>
              <a:rPr sz="1046">
                <a:solidFill>
                  <a:srgbClr val="000E1D"/>
                </a:solidFill>
                <a:latin typeface="Cambria"/>
                <a:cs typeface="Cambria"/>
              </a:rPr>
              <a:t>are</a:t>
            </a:r>
            <a:r>
              <a:rPr sz="1046" spc="-41">
                <a:solidFill>
                  <a:srgbClr val="000E1D"/>
                </a:solidFill>
                <a:latin typeface="Cambria"/>
                <a:cs typeface="Cambria"/>
              </a:rPr>
              <a:t> </a:t>
            </a:r>
            <a:r>
              <a:rPr sz="1046" spc="-5">
                <a:solidFill>
                  <a:srgbClr val="000E1D"/>
                </a:solidFill>
                <a:latin typeface="Cambria"/>
                <a:cs typeface="Cambria"/>
              </a:rPr>
              <a:t>required</a:t>
            </a:r>
            <a:r>
              <a:rPr sz="1046" spc="-55">
                <a:solidFill>
                  <a:srgbClr val="000E1D"/>
                </a:solidFill>
                <a:latin typeface="Cambria"/>
                <a:cs typeface="Cambria"/>
              </a:rPr>
              <a:t> </a:t>
            </a:r>
            <a:r>
              <a:rPr sz="1046">
                <a:solidFill>
                  <a:srgbClr val="000E1D"/>
                </a:solidFill>
                <a:latin typeface="Cambria"/>
                <a:cs typeface="Cambria"/>
              </a:rPr>
              <a:t>to</a:t>
            </a:r>
            <a:r>
              <a:rPr sz="1046" spc="-32">
                <a:solidFill>
                  <a:srgbClr val="000E1D"/>
                </a:solidFill>
                <a:latin typeface="Cambria"/>
                <a:cs typeface="Cambria"/>
              </a:rPr>
              <a:t> </a:t>
            </a:r>
            <a:r>
              <a:rPr sz="1046">
                <a:solidFill>
                  <a:srgbClr val="000E1D"/>
                </a:solidFill>
                <a:latin typeface="Cambria"/>
                <a:cs typeface="Cambria"/>
              </a:rPr>
              <a:t>comply</a:t>
            </a:r>
            <a:r>
              <a:rPr sz="1046" spc="-30">
                <a:solidFill>
                  <a:srgbClr val="000E1D"/>
                </a:solidFill>
                <a:latin typeface="Cambria"/>
                <a:cs typeface="Cambria"/>
              </a:rPr>
              <a:t> </a:t>
            </a:r>
            <a:r>
              <a:rPr sz="1046">
                <a:solidFill>
                  <a:srgbClr val="000E1D"/>
                </a:solidFill>
                <a:latin typeface="Cambria"/>
                <a:cs typeface="Cambria"/>
              </a:rPr>
              <a:t>with</a:t>
            </a:r>
            <a:r>
              <a:rPr sz="1046" spc="-11">
                <a:solidFill>
                  <a:srgbClr val="000E1D"/>
                </a:solidFill>
                <a:latin typeface="Cambria"/>
                <a:cs typeface="Cambria"/>
              </a:rPr>
              <a:t> </a:t>
            </a:r>
            <a:r>
              <a:rPr sz="1046">
                <a:solidFill>
                  <a:srgbClr val="000E1D"/>
                </a:solidFill>
                <a:latin typeface="Cambria"/>
                <a:cs typeface="Cambria"/>
              </a:rPr>
              <a:t>all</a:t>
            </a:r>
            <a:r>
              <a:rPr sz="1046" spc="-20">
                <a:solidFill>
                  <a:srgbClr val="000E1D"/>
                </a:solidFill>
                <a:latin typeface="Cambria"/>
                <a:cs typeface="Cambria"/>
              </a:rPr>
              <a:t> </a:t>
            </a:r>
            <a:r>
              <a:rPr sz="1046">
                <a:solidFill>
                  <a:srgbClr val="000E1D"/>
                </a:solidFill>
                <a:latin typeface="Cambria"/>
                <a:cs typeface="Cambria"/>
              </a:rPr>
              <a:t>US</a:t>
            </a:r>
            <a:r>
              <a:rPr sz="1046" spc="-11">
                <a:solidFill>
                  <a:srgbClr val="000E1D"/>
                </a:solidFill>
                <a:latin typeface="Cambria"/>
                <a:cs typeface="Cambria"/>
              </a:rPr>
              <a:t> </a:t>
            </a:r>
            <a:r>
              <a:rPr sz="1046">
                <a:solidFill>
                  <a:srgbClr val="000E1D"/>
                </a:solidFill>
                <a:latin typeface="Cambria"/>
                <a:cs typeface="Cambria"/>
              </a:rPr>
              <a:t>laws,</a:t>
            </a:r>
            <a:r>
              <a:rPr sz="1046" spc="-20">
                <a:solidFill>
                  <a:srgbClr val="000E1D"/>
                </a:solidFill>
                <a:latin typeface="Cambria"/>
                <a:cs typeface="Cambria"/>
              </a:rPr>
              <a:t> </a:t>
            </a:r>
            <a:r>
              <a:rPr sz="1046" spc="-5">
                <a:solidFill>
                  <a:srgbClr val="000E1D"/>
                </a:solidFill>
                <a:latin typeface="Cambria"/>
                <a:cs typeface="Cambria"/>
              </a:rPr>
              <a:t>including</a:t>
            </a:r>
            <a:r>
              <a:rPr sz="1046" spc="-48">
                <a:solidFill>
                  <a:srgbClr val="000E1D"/>
                </a:solidFill>
                <a:latin typeface="Cambria"/>
                <a:cs typeface="Cambria"/>
              </a:rPr>
              <a:t> </a:t>
            </a:r>
            <a:r>
              <a:rPr sz="1046">
                <a:solidFill>
                  <a:srgbClr val="000E1D"/>
                </a:solidFill>
                <a:latin typeface="Cambria"/>
                <a:cs typeface="Cambria"/>
              </a:rPr>
              <a:t>IRS</a:t>
            </a:r>
            <a:r>
              <a:rPr sz="1046" spc="-27">
                <a:solidFill>
                  <a:srgbClr val="000E1D"/>
                </a:solidFill>
                <a:latin typeface="Cambria"/>
                <a:cs typeface="Cambria"/>
              </a:rPr>
              <a:t> </a:t>
            </a:r>
            <a:r>
              <a:rPr sz="1046">
                <a:solidFill>
                  <a:srgbClr val="000E1D"/>
                </a:solidFill>
                <a:latin typeface="Cambria"/>
                <a:cs typeface="Cambria"/>
              </a:rPr>
              <a:t>&amp;</a:t>
            </a:r>
            <a:r>
              <a:rPr sz="1046" spc="-9">
                <a:solidFill>
                  <a:srgbClr val="000E1D"/>
                </a:solidFill>
                <a:latin typeface="Cambria"/>
                <a:cs typeface="Cambria"/>
              </a:rPr>
              <a:t> </a:t>
            </a:r>
            <a:r>
              <a:rPr sz="1046">
                <a:solidFill>
                  <a:srgbClr val="000E1D"/>
                </a:solidFill>
                <a:latin typeface="Cambria"/>
                <a:cs typeface="Cambria"/>
              </a:rPr>
              <a:t>filing</a:t>
            </a:r>
            <a:r>
              <a:rPr sz="1046" spc="-34">
                <a:solidFill>
                  <a:srgbClr val="000E1D"/>
                </a:solidFill>
                <a:latin typeface="Cambria"/>
                <a:cs typeface="Cambria"/>
              </a:rPr>
              <a:t> </a:t>
            </a:r>
            <a:r>
              <a:rPr sz="1046">
                <a:solidFill>
                  <a:srgbClr val="000E1D"/>
                </a:solidFill>
                <a:latin typeface="Cambria"/>
                <a:cs typeface="Cambria"/>
              </a:rPr>
              <a:t>tax</a:t>
            </a:r>
            <a:r>
              <a:rPr sz="1046" spc="-36">
                <a:solidFill>
                  <a:srgbClr val="000E1D"/>
                </a:solidFill>
                <a:latin typeface="Cambria"/>
                <a:cs typeface="Cambria"/>
              </a:rPr>
              <a:t> </a:t>
            </a:r>
            <a:r>
              <a:rPr sz="1046">
                <a:solidFill>
                  <a:srgbClr val="000E1D"/>
                </a:solidFill>
                <a:latin typeface="Cambria"/>
                <a:cs typeface="Cambria"/>
              </a:rPr>
              <a:t>forms</a:t>
            </a:r>
            <a:r>
              <a:rPr sz="1046" spc="-36">
                <a:solidFill>
                  <a:srgbClr val="000E1D"/>
                </a:solidFill>
                <a:latin typeface="Cambria"/>
                <a:cs typeface="Cambria"/>
              </a:rPr>
              <a:t> </a:t>
            </a:r>
            <a:r>
              <a:rPr sz="1046">
                <a:solidFill>
                  <a:srgbClr val="000E1D"/>
                </a:solidFill>
                <a:latin typeface="Cambria"/>
                <a:cs typeface="Cambria"/>
              </a:rPr>
              <a:t>(even</a:t>
            </a:r>
            <a:r>
              <a:rPr sz="1046" spc="-23">
                <a:solidFill>
                  <a:srgbClr val="000E1D"/>
                </a:solidFill>
                <a:latin typeface="Cambria"/>
                <a:cs typeface="Cambria"/>
              </a:rPr>
              <a:t> </a:t>
            </a:r>
            <a:r>
              <a:rPr sz="1046" spc="-11">
                <a:solidFill>
                  <a:srgbClr val="000E1D"/>
                </a:solidFill>
                <a:latin typeface="Cambria"/>
                <a:cs typeface="Cambria"/>
              </a:rPr>
              <a:t>if </a:t>
            </a:r>
            <a:r>
              <a:rPr sz="1046">
                <a:solidFill>
                  <a:srgbClr val="000E1D"/>
                </a:solidFill>
                <a:latin typeface="Cambria"/>
                <a:cs typeface="Cambria"/>
              </a:rPr>
              <a:t>only</a:t>
            </a:r>
            <a:r>
              <a:rPr sz="1046" spc="-39">
                <a:solidFill>
                  <a:srgbClr val="000E1D"/>
                </a:solidFill>
                <a:latin typeface="Cambria"/>
                <a:cs typeface="Cambria"/>
              </a:rPr>
              <a:t> </a:t>
            </a:r>
            <a:r>
              <a:rPr sz="1046" spc="-5">
                <a:solidFill>
                  <a:srgbClr val="000E1D"/>
                </a:solidFill>
                <a:latin typeface="Cambria"/>
                <a:cs typeface="Cambria"/>
              </a:rPr>
              <a:t>8843).</a:t>
            </a:r>
            <a:endParaRPr sz="1046">
              <a:latin typeface="Cambria"/>
              <a:cs typeface="Cambria"/>
            </a:endParaRPr>
          </a:p>
          <a:p>
            <a:pPr marL="220930" indent="-215155">
              <a:spcBef>
                <a:spcPts val="880"/>
              </a:spcBef>
              <a:buClr>
                <a:srgbClr val="04C3AC"/>
              </a:buClr>
              <a:buFont typeface="Wingdings"/>
              <a:buChar char=""/>
              <a:tabLst>
                <a:tab pos="220930" algn="l"/>
              </a:tabLst>
            </a:pPr>
            <a:r>
              <a:rPr sz="1046" spc="-5">
                <a:solidFill>
                  <a:srgbClr val="000E1D"/>
                </a:solidFill>
                <a:latin typeface="Cambria"/>
                <a:cs typeface="Cambria"/>
              </a:rPr>
              <a:t>Remaining</a:t>
            </a:r>
            <a:r>
              <a:rPr sz="1046" spc="-39">
                <a:solidFill>
                  <a:srgbClr val="000E1D"/>
                </a:solidFill>
                <a:latin typeface="Cambria"/>
                <a:cs typeface="Cambria"/>
              </a:rPr>
              <a:t> </a:t>
            </a:r>
            <a:r>
              <a:rPr sz="1046">
                <a:solidFill>
                  <a:srgbClr val="000E1D"/>
                </a:solidFill>
                <a:latin typeface="Cambria"/>
                <a:cs typeface="Cambria"/>
              </a:rPr>
              <a:t>compliant</a:t>
            </a:r>
            <a:r>
              <a:rPr sz="1046" spc="-34">
                <a:solidFill>
                  <a:srgbClr val="000E1D"/>
                </a:solidFill>
                <a:latin typeface="Cambria"/>
                <a:cs typeface="Cambria"/>
              </a:rPr>
              <a:t> </a:t>
            </a:r>
            <a:r>
              <a:rPr sz="1046">
                <a:solidFill>
                  <a:srgbClr val="000E1D"/>
                </a:solidFill>
                <a:latin typeface="Cambria"/>
                <a:cs typeface="Cambria"/>
              </a:rPr>
              <a:t>is</a:t>
            </a:r>
            <a:r>
              <a:rPr sz="1046" spc="-25">
                <a:solidFill>
                  <a:srgbClr val="000E1D"/>
                </a:solidFill>
                <a:latin typeface="Cambria"/>
                <a:cs typeface="Cambria"/>
              </a:rPr>
              <a:t> </a:t>
            </a:r>
            <a:r>
              <a:rPr sz="1046">
                <a:solidFill>
                  <a:srgbClr val="000E1D"/>
                </a:solidFill>
                <a:latin typeface="Cambria"/>
                <a:cs typeface="Cambria"/>
              </a:rPr>
              <a:t>part</a:t>
            </a:r>
            <a:r>
              <a:rPr sz="1046" spc="-18">
                <a:solidFill>
                  <a:srgbClr val="000E1D"/>
                </a:solidFill>
                <a:latin typeface="Cambria"/>
                <a:cs typeface="Cambria"/>
              </a:rPr>
              <a:t> </a:t>
            </a:r>
            <a:r>
              <a:rPr sz="1046">
                <a:solidFill>
                  <a:srgbClr val="000E1D"/>
                </a:solidFill>
                <a:latin typeface="Cambria"/>
                <a:cs typeface="Cambria"/>
              </a:rPr>
              <a:t>of</a:t>
            </a:r>
            <a:r>
              <a:rPr sz="1046" spc="-20">
                <a:solidFill>
                  <a:srgbClr val="000E1D"/>
                </a:solidFill>
                <a:latin typeface="Cambria"/>
                <a:cs typeface="Cambria"/>
              </a:rPr>
              <a:t> </a:t>
            </a:r>
            <a:r>
              <a:rPr sz="1046" spc="-5">
                <a:solidFill>
                  <a:srgbClr val="000E1D"/>
                </a:solidFill>
                <a:latin typeface="Cambria"/>
                <a:cs typeface="Cambria"/>
              </a:rPr>
              <a:t>maintaining</a:t>
            </a:r>
            <a:r>
              <a:rPr sz="1046" spc="-55">
                <a:solidFill>
                  <a:srgbClr val="000E1D"/>
                </a:solidFill>
                <a:latin typeface="Cambria"/>
                <a:cs typeface="Cambria"/>
              </a:rPr>
              <a:t> </a:t>
            </a:r>
            <a:r>
              <a:rPr sz="1046">
                <a:solidFill>
                  <a:srgbClr val="000E1D"/>
                </a:solidFill>
                <a:latin typeface="Cambria"/>
                <a:cs typeface="Cambria"/>
              </a:rPr>
              <a:t>visa status</a:t>
            </a:r>
            <a:r>
              <a:rPr sz="1046" spc="-50">
                <a:solidFill>
                  <a:srgbClr val="000E1D"/>
                </a:solidFill>
                <a:latin typeface="Cambria"/>
                <a:cs typeface="Cambria"/>
              </a:rPr>
              <a:t> </a:t>
            </a:r>
            <a:r>
              <a:rPr sz="1046">
                <a:solidFill>
                  <a:srgbClr val="000E1D"/>
                </a:solidFill>
                <a:latin typeface="Cambria"/>
                <a:cs typeface="Cambria"/>
              </a:rPr>
              <a:t>in</a:t>
            </a:r>
            <a:r>
              <a:rPr sz="1046" spc="-18">
                <a:solidFill>
                  <a:srgbClr val="000E1D"/>
                </a:solidFill>
                <a:latin typeface="Cambria"/>
                <a:cs typeface="Cambria"/>
              </a:rPr>
              <a:t> </a:t>
            </a:r>
            <a:r>
              <a:rPr sz="1046">
                <a:solidFill>
                  <a:srgbClr val="000E1D"/>
                </a:solidFill>
                <a:latin typeface="Cambria"/>
                <a:cs typeface="Cambria"/>
              </a:rPr>
              <a:t>the</a:t>
            </a:r>
            <a:r>
              <a:rPr sz="1046" spc="-23">
                <a:solidFill>
                  <a:srgbClr val="000E1D"/>
                </a:solidFill>
                <a:latin typeface="Cambria"/>
                <a:cs typeface="Cambria"/>
              </a:rPr>
              <a:t> </a:t>
            </a:r>
            <a:r>
              <a:rPr sz="1046" spc="-11">
                <a:solidFill>
                  <a:srgbClr val="000E1D"/>
                </a:solidFill>
                <a:latin typeface="Cambria"/>
                <a:cs typeface="Cambria"/>
              </a:rPr>
              <a:t>US.</a:t>
            </a:r>
            <a:endParaRPr sz="1046">
              <a:latin typeface="Cambria"/>
              <a:cs typeface="Cambria"/>
            </a:endParaRPr>
          </a:p>
          <a:p>
            <a:pPr marL="220930" indent="-215155">
              <a:spcBef>
                <a:spcPts val="644"/>
              </a:spcBef>
              <a:buClr>
                <a:srgbClr val="04C3AC"/>
              </a:buClr>
              <a:buFont typeface="Wingdings"/>
              <a:buChar char=""/>
              <a:tabLst>
                <a:tab pos="220930" algn="l"/>
              </a:tabLst>
            </a:pPr>
            <a:r>
              <a:rPr sz="1046">
                <a:solidFill>
                  <a:srgbClr val="000E1D"/>
                </a:solidFill>
                <a:latin typeface="Cambria"/>
                <a:cs typeface="Cambria"/>
              </a:rPr>
              <a:t>Not</a:t>
            </a:r>
            <a:r>
              <a:rPr sz="1046" spc="-25">
                <a:solidFill>
                  <a:srgbClr val="000E1D"/>
                </a:solidFill>
                <a:latin typeface="Cambria"/>
                <a:cs typeface="Cambria"/>
              </a:rPr>
              <a:t> </a:t>
            </a:r>
            <a:r>
              <a:rPr sz="1046">
                <a:solidFill>
                  <a:srgbClr val="000E1D"/>
                </a:solidFill>
                <a:latin typeface="Cambria"/>
                <a:cs typeface="Cambria"/>
              </a:rPr>
              <a:t>filing</a:t>
            </a:r>
            <a:r>
              <a:rPr sz="1046" spc="-36">
                <a:solidFill>
                  <a:srgbClr val="000E1D"/>
                </a:solidFill>
                <a:latin typeface="Cambria"/>
                <a:cs typeface="Cambria"/>
              </a:rPr>
              <a:t> </a:t>
            </a:r>
            <a:r>
              <a:rPr sz="1046">
                <a:solidFill>
                  <a:srgbClr val="000E1D"/>
                </a:solidFill>
                <a:latin typeface="Cambria"/>
                <a:cs typeface="Cambria"/>
              </a:rPr>
              <a:t>could</a:t>
            </a:r>
            <a:r>
              <a:rPr sz="1046" spc="-34">
                <a:solidFill>
                  <a:srgbClr val="000E1D"/>
                </a:solidFill>
                <a:latin typeface="Cambria"/>
                <a:cs typeface="Cambria"/>
              </a:rPr>
              <a:t> </a:t>
            </a:r>
            <a:r>
              <a:rPr sz="1046" b="1">
                <a:solidFill>
                  <a:srgbClr val="04C3AC"/>
                </a:solidFill>
                <a:latin typeface="Cambria"/>
                <a:cs typeface="Cambria"/>
              </a:rPr>
              <a:t>affect</a:t>
            </a:r>
            <a:r>
              <a:rPr sz="1046" b="1" spc="-34">
                <a:solidFill>
                  <a:srgbClr val="04C3AC"/>
                </a:solidFill>
                <a:latin typeface="Cambria"/>
                <a:cs typeface="Cambria"/>
              </a:rPr>
              <a:t> </a:t>
            </a:r>
            <a:r>
              <a:rPr sz="1046" b="1">
                <a:solidFill>
                  <a:srgbClr val="04C3AC"/>
                </a:solidFill>
                <a:latin typeface="Cambria"/>
                <a:cs typeface="Cambria"/>
              </a:rPr>
              <a:t>future</a:t>
            </a:r>
            <a:r>
              <a:rPr sz="1046" b="1" spc="-39">
                <a:solidFill>
                  <a:srgbClr val="04C3AC"/>
                </a:solidFill>
                <a:latin typeface="Cambria"/>
                <a:cs typeface="Cambria"/>
              </a:rPr>
              <a:t> </a:t>
            </a:r>
            <a:r>
              <a:rPr sz="1046" b="1" spc="-5">
                <a:solidFill>
                  <a:srgbClr val="04C3AC"/>
                </a:solidFill>
                <a:latin typeface="Cambria"/>
                <a:cs typeface="Cambria"/>
              </a:rPr>
              <a:t>immigration</a:t>
            </a:r>
            <a:r>
              <a:rPr sz="1046" b="1" spc="-55">
                <a:solidFill>
                  <a:srgbClr val="04C3AC"/>
                </a:solidFill>
                <a:latin typeface="Cambria"/>
                <a:cs typeface="Cambria"/>
              </a:rPr>
              <a:t> </a:t>
            </a:r>
            <a:r>
              <a:rPr sz="1046" b="1">
                <a:solidFill>
                  <a:srgbClr val="04C3AC"/>
                </a:solidFill>
                <a:latin typeface="Cambria"/>
                <a:cs typeface="Cambria"/>
              </a:rPr>
              <a:t>status</a:t>
            </a:r>
            <a:r>
              <a:rPr sz="1046" b="1" spc="-36">
                <a:solidFill>
                  <a:srgbClr val="04C3AC"/>
                </a:solidFill>
                <a:latin typeface="Cambria"/>
                <a:cs typeface="Cambria"/>
              </a:rPr>
              <a:t> </a:t>
            </a:r>
            <a:r>
              <a:rPr sz="1046">
                <a:solidFill>
                  <a:srgbClr val="000E1D"/>
                </a:solidFill>
                <a:latin typeface="Cambria"/>
                <a:cs typeface="Cambria"/>
              </a:rPr>
              <a:t>(like</a:t>
            </a:r>
            <a:r>
              <a:rPr sz="1046" spc="-30">
                <a:solidFill>
                  <a:srgbClr val="000E1D"/>
                </a:solidFill>
                <a:latin typeface="Cambria"/>
                <a:cs typeface="Cambria"/>
              </a:rPr>
              <a:t> </a:t>
            </a:r>
            <a:r>
              <a:rPr sz="1046">
                <a:solidFill>
                  <a:srgbClr val="000E1D"/>
                </a:solidFill>
                <a:latin typeface="Cambria"/>
                <a:cs typeface="Cambria"/>
              </a:rPr>
              <a:t>H1B,</a:t>
            </a:r>
            <a:r>
              <a:rPr sz="1046" spc="-23">
                <a:solidFill>
                  <a:srgbClr val="000E1D"/>
                </a:solidFill>
                <a:latin typeface="Cambria"/>
                <a:cs typeface="Cambria"/>
              </a:rPr>
              <a:t> </a:t>
            </a:r>
            <a:r>
              <a:rPr sz="1046" spc="-9">
                <a:solidFill>
                  <a:srgbClr val="000E1D"/>
                </a:solidFill>
                <a:latin typeface="Cambria"/>
                <a:cs typeface="Cambria"/>
              </a:rPr>
              <a:t>LPR)</a:t>
            </a:r>
            <a:endParaRPr sz="1046">
              <a:latin typeface="Cambria"/>
              <a:cs typeface="Cambria"/>
            </a:endParaRPr>
          </a:p>
          <a:p>
            <a:pPr marL="220930" indent="-215155">
              <a:spcBef>
                <a:spcPts val="644"/>
              </a:spcBef>
              <a:buClr>
                <a:srgbClr val="04C3AC"/>
              </a:buClr>
              <a:buFont typeface="Wingdings"/>
              <a:buChar char=""/>
              <a:tabLst>
                <a:tab pos="220930" algn="l"/>
              </a:tabLst>
            </a:pPr>
            <a:r>
              <a:rPr sz="1046">
                <a:solidFill>
                  <a:srgbClr val="000E1D"/>
                </a:solidFill>
                <a:latin typeface="Cambria"/>
                <a:cs typeface="Cambria"/>
              </a:rPr>
              <a:t>Fines,</a:t>
            </a:r>
            <a:r>
              <a:rPr sz="1046" spc="-39">
                <a:solidFill>
                  <a:srgbClr val="000E1D"/>
                </a:solidFill>
                <a:latin typeface="Cambria"/>
                <a:cs typeface="Cambria"/>
              </a:rPr>
              <a:t> </a:t>
            </a:r>
            <a:r>
              <a:rPr sz="1046">
                <a:solidFill>
                  <a:srgbClr val="000E1D"/>
                </a:solidFill>
                <a:latin typeface="Cambria"/>
                <a:cs typeface="Cambria"/>
              </a:rPr>
              <a:t>penalties</a:t>
            </a:r>
            <a:r>
              <a:rPr sz="1046" spc="-41">
                <a:solidFill>
                  <a:srgbClr val="000E1D"/>
                </a:solidFill>
                <a:latin typeface="Cambria"/>
                <a:cs typeface="Cambria"/>
              </a:rPr>
              <a:t> </a:t>
            </a:r>
            <a:r>
              <a:rPr sz="1046">
                <a:solidFill>
                  <a:srgbClr val="000E1D"/>
                </a:solidFill>
                <a:latin typeface="Cambria"/>
                <a:cs typeface="Cambria"/>
              </a:rPr>
              <a:t>and</a:t>
            </a:r>
            <a:r>
              <a:rPr sz="1046" spc="-23">
                <a:solidFill>
                  <a:srgbClr val="000E1D"/>
                </a:solidFill>
                <a:latin typeface="Cambria"/>
                <a:cs typeface="Cambria"/>
              </a:rPr>
              <a:t> </a:t>
            </a:r>
            <a:r>
              <a:rPr sz="1046" spc="-5">
                <a:solidFill>
                  <a:srgbClr val="000E1D"/>
                </a:solidFill>
                <a:latin typeface="Cambria"/>
                <a:cs typeface="Cambria"/>
              </a:rPr>
              <a:t>interest</a:t>
            </a:r>
            <a:r>
              <a:rPr sz="1046" spc="-52">
                <a:solidFill>
                  <a:srgbClr val="000E1D"/>
                </a:solidFill>
                <a:latin typeface="Cambria"/>
                <a:cs typeface="Cambria"/>
              </a:rPr>
              <a:t> </a:t>
            </a:r>
            <a:r>
              <a:rPr sz="1046">
                <a:solidFill>
                  <a:srgbClr val="000E1D"/>
                </a:solidFill>
                <a:latin typeface="Cambria"/>
                <a:cs typeface="Cambria"/>
              </a:rPr>
              <a:t>can</a:t>
            </a:r>
            <a:r>
              <a:rPr sz="1046" spc="-23">
                <a:solidFill>
                  <a:srgbClr val="000E1D"/>
                </a:solidFill>
                <a:latin typeface="Cambria"/>
                <a:cs typeface="Cambria"/>
              </a:rPr>
              <a:t> </a:t>
            </a:r>
            <a:r>
              <a:rPr sz="1046">
                <a:solidFill>
                  <a:srgbClr val="000E1D"/>
                </a:solidFill>
                <a:latin typeface="Cambria"/>
                <a:cs typeface="Cambria"/>
              </a:rPr>
              <a:t>accrue</a:t>
            </a:r>
            <a:r>
              <a:rPr sz="1046" spc="-39">
                <a:solidFill>
                  <a:srgbClr val="000E1D"/>
                </a:solidFill>
                <a:latin typeface="Cambria"/>
                <a:cs typeface="Cambria"/>
              </a:rPr>
              <a:t> </a:t>
            </a:r>
            <a:r>
              <a:rPr sz="1046">
                <a:solidFill>
                  <a:srgbClr val="000E1D"/>
                </a:solidFill>
                <a:latin typeface="Cambria"/>
                <a:cs typeface="Cambria"/>
              </a:rPr>
              <a:t>if</a:t>
            </a:r>
            <a:r>
              <a:rPr sz="1046" spc="-20">
                <a:solidFill>
                  <a:srgbClr val="000E1D"/>
                </a:solidFill>
                <a:latin typeface="Cambria"/>
                <a:cs typeface="Cambria"/>
              </a:rPr>
              <a:t> </a:t>
            </a:r>
            <a:r>
              <a:rPr sz="1046">
                <a:solidFill>
                  <a:srgbClr val="000E1D"/>
                </a:solidFill>
                <a:latin typeface="Cambria"/>
                <a:cs typeface="Cambria"/>
              </a:rPr>
              <a:t>the</a:t>
            </a:r>
            <a:r>
              <a:rPr sz="1046" spc="-25">
                <a:solidFill>
                  <a:srgbClr val="000E1D"/>
                </a:solidFill>
                <a:latin typeface="Cambria"/>
                <a:cs typeface="Cambria"/>
              </a:rPr>
              <a:t> </a:t>
            </a:r>
            <a:r>
              <a:rPr sz="1046">
                <a:solidFill>
                  <a:srgbClr val="000E1D"/>
                </a:solidFill>
                <a:latin typeface="Cambria"/>
                <a:cs typeface="Cambria"/>
              </a:rPr>
              <a:t>IRS</a:t>
            </a:r>
            <a:r>
              <a:rPr sz="1046" spc="-25">
                <a:solidFill>
                  <a:srgbClr val="000E1D"/>
                </a:solidFill>
                <a:latin typeface="Cambria"/>
                <a:cs typeface="Cambria"/>
              </a:rPr>
              <a:t> </a:t>
            </a:r>
            <a:r>
              <a:rPr sz="1046">
                <a:solidFill>
                  <a:srgbClr val="000E1D"/>
                </a:solidFill>
                <a:latin typeface="Cambria"/>
                <a:cs typeface="Cambria"/>
              </a:rPr>
              <a:t>are</a:t>
            </a:r>
            <a:r>
              <a:rPr sz="1046" spc="-25">
                <a:solidFill>
                  <a:srgbClr val="000E1D"/>
                </a:solidFill>
                <a:latin typeface="Cambria"/>
                <a:cs typeface="Cambria"/>
              </a:rPr>
              <a:t> </a:t>
            </a:r>
            <a:r>
              <a:rPr sz="1046" spc="-9">
                <a:solidFill>
                  <a:srgbClr val="000E1D"/>
                </a:solidFill>
                <a:latin typeface="Cambria"/>
                <a:cs typeface="Cambria"/>
              </a:rPr>
              <a:t>owed</a:t>
            </a:r>
            <a:endParaRPr sz="1046">
              <a:latin typeface="Cambria"/>
              <a:cs typeface="Cambria"/>
            </a:endParaRPr>
          </a:p>
          <a:p>
            <a:pPr marL="220930" indent="-215155">
              <a:spcBef>
                <a:spcPts val="646"/>
              </a:spcBef>
              <a:buClr>
                <a:srgbClr val="04C3AC"/>
              </a:buClr>
              <a:buFont typeface="Wingdings"/>
              <a:buChar char=""/>
              <a:tabLst>
                <a:tab pos="220930" algn="l"/>
              </a:tabLst>
            </a:pPr>
            <a:r>
              <a:rPr sz="1046">
                <a:solidFill>
                  <a:srgbClr val="000E1D"/>
                </a:solidFill>
                <a:latin typeface="Cambria"/>
                <a:cs typeface="Cambria"/>
              </a:rPr>
              <a:t>Might</a:t>
            </a:r>
            <a:r>
              <a:rPr sz="1046" spc="-36">
                <a:solidFill>
                  <a:srgbClr val="000E1D"/>
                </a:solidFill>
                <a:latin typeface="Cambria"/>
                <a:cs typeface="Cambria"/>
              </a:rPr>
              <a:t> </a:t>
            </a:r>
            <a:r>
              <a:rPr sz="1046">
                <a:solidFill>
                  <a:srgbClr val="000E1D"/>
                </a:solidFill>
                <a:latin typeface="Cambria"/>
                <a:cs typeface="Cambria"/>
              </a:rPr>
              <a:t>be</a:t>
            </a:r>
            <a:r>
              <a:rPr sz="1046" spc="-32">
                <a:solidFill>
                  <a:srgbClr val="000E1D"/>
                </a:solidFill>
                <a:latin typeface="Cambria"/>
                <a:cs typeface="Cambria"/>
              </a:rPr>
              <a:t> </a:t>
            </a:r>
            <a:r>
              <a:rPr sz="1046">
                <a:solidFill>
                  <a:srgbClr val="000E1D"/>
                </a:solidFill>
                <a:latin typeface="Cambria"/>
                <a:cs typeface="Cambria"/>
              </a:rPr>
              <a:t>missing</a:t>
            </a:r>
            <a:r>
              <a:rPr sz="1046" spc="-41">
                <a:solidFill>
                  <a:srgbClr val="000E1D"/>
                </a:solidFill>
                <a:latin typeface="Cambria"/>
                <a:cs typeface="Cambria"/>
              </a:rPr>
              <a:t> </a:t>
            </a:r>
            <a:r>
              <a:rPr sz="1046">
                <a:solidFill>
                  <a:srgbClr val="000E1D"/>
                </a:solidFill>
                <a:latin typeface="Cambria"/>
                <a:cs typeface="Cambria"/>
              </a:rPr>
              <a:t>out</a:t>
            </a:r>
            <a:r>
              <a:rPr sz="1046" spc="-23">
                <a:solidFill>
                  <a:srgbClr val="000E1D"/>
                </a:solidFill>
                <a:latin typeface="Cambria"/>
                <a:cs typeface="Cambria"/>
              </a:rPr>
              <a:t> </a:t>
            </a:r>
            <a:r>
              <a:rPr sz="1046">
                <a:solidFill>
                  <a:srgbClr val="000E1D"/>
                </a:solidFill>
                <a:latin typeface="Cambria"/>
                <a:cs typeface="Cambria"/>
              </a:rPr>
              <a:t>on</a:t>
            </a:r>
            <a:r>
              <a:rPr sz="1046" spc="-27">
                <a:solidFill>
                  <a:srgbClr val="000E1D"/>
                </a:solidFill>
                <a:latin typeface="Cambria"/>
                <a:cs typeface="Cambria"/>
              </a:rPr>
              <a:t> </a:t>
            </a:r>
            <a:r>
              <a:rPr sz="1046">
                <a:solidFill>
                  <a:srgbClr val="000E1D"/>
                </a:solidFill>
                <a:latin typeface="Cambria"/>
                <a:cs typeface="Cambria"/>
              </a:rPr>
              <a:t>a</a:t>
            </a:r>
            <a:r>
              <a:rPr sz="1046" spc="-18">
                <a:solidFill>
                  <a:srgbClr val="000E1D"/>
                </a:solidFill>
                <a:latin typeface="Cambria"/>
                <a:cs typeface="Cambria"/>
              </a:rPr>
              <a:t> </a:t>
            </a:r>
            <a:r>
              <a:rPr sz="1046" spc="-5">
                <a:solidFill>
                  <a:srgbClr val="000E1D"/>
                </a:solidFill>
                <a:latin typeface="Cambria"/>
                <a:cs typeface="Cambria"/>
              </a:rPr>
              <a:t>refund!</a:t>
            </a:r>
            <a:endParaRPr sz="1046">
              <a:latin typeface="Cambria"/>
              <a:cs typeface="Cambria"/>
            </a:endParaRPr>
          </a:p>
        </p:txBody>
      </p:sp>
      <p:pic>
        <p:nvPicPr>
          <p:cNvPr id="6" name="object 6"/>
          <p:cNvPicPr/>
          <p:nvPr/>
        </p:nvPicPr>
        <p:blipFill>
          <a:blip r:embed="rId2" cstate="print"/>
          <a:stretch>
            <a:fillRect/>
          </a:stretch>
        </p:blipFill>
        <p:spPr>
          <a:xfrm>
            <a:off x="5306451" y="3258376"/>
            <a:ext cx="3132221" cy="2400586"/>
          </a:xfrm>
          <a:prstGeom prst="rect">
            <a:avLst/>
          </a:prstGeom>
        </p:spPr>
      </p:pic>
      <p:pic>
        <p:nvPicPr>
          <p:cNvPr id="7" name="object 7"/>
          <p:cNvPicPr/>
          <p:nvPr/>
        </p:nvPicPr>
        <p:blipFill>
          <a:blip r:embed="rId3" cstate="print"/>
          <a:stretch>
            <a:fillRect/>
          </a:stretch>
        </p:blipFill>
        <p:spPr>
          <a:xfrm>
            <a:off x="642257" y="1965921"/>
            <a:ext cx="2362773" cy="75455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22BB-5427-938C-DF1B-36694D42E25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1E0BDD5-2B69-F43E-5FF9-77E519E59F7D}"/>
              </a:ext>
            </a:extLst>
          </p:cNvPr>
          <p:cNvSpPr/>
          <p:nvPr/>
        </p:nvSpPr>
        <p:spPr>
          <a:xfrm>
            <a:off x="0" y="1717164"/>
            <a:ext cx="8501743" cy="3737314"/>
          </a:xfrm>
          <a:custGeom>
            <a:avLst/>
            <a:gdLst/>
            <a:ahLst/>
            <a:cxnLst/>
            <a:rect l="l" t="t" r="r" b="b"/>
            <a:pathLst>
              <a:path w="20104100" h="8216900">
                <a:moveTo>
                  <a:pt x="20104100" y="0"/>
                </a:moveTo>
                <a:lnTo>
                  <a:pt x="0" y="0"/>
                </a:lnTo>
                <a:lnTo>
                  <a:pt x="0" y="8216732"/>
                </a:lnTo>
                <a:lnTo>
                  <a:pt x="19624696" y="8216732"/>
                </a:lnTo>
                <a:lnTo>
                  <a:pt x="19702480" y="8210433"/>
                </a:lnTo>
                <a:lnTo>
                  <a:pt x="19776274" y="8192273"/>
                </a:lnTo>
                <a:lnTo>
                  <a:pt x="19845031" y="8163196"/>
                </a:lnTo>
                <a:lnTo>
                  <a:pt x="19907803" y="8124252"/>
                </a:lnTo>
                <a:lnTo>
                  <a:pt x="19963648" y="8076385"/>
                </a:lnTo>
                <a:lnTo>
                  <a:pt x="20011620" y="8020435"/>
                </a:lnTo>
                <a:lnTo>
                  <a:pt x="20050564" y="7957663"/>
                </a:lnTo>
                <a:lnTo>
                  <a:pt x="20079641" y="7888906"/>
                </a:lnTo>
                <a:lnTo>
                  <a:pt x="20097801" y="7815112"/>
                </a:lnTo>
                <a:lnTo>
                  <a:pt x="20104100" y="7737328"/>
                </a:lnTo>
                <a:lnTo>
                  <a:pt x="20104100" y="0"/>
                </a:lnTo>
                <a:close/>
              </a:path>
            </a:pathLst>
          </a:custGeom>
          <a:solidFill>
            <a:srgbClr val="F9EBEB"/>
          </a:solidFill>
        </p:spPr>
        <p:txBody>
          <a:bodyPr wrap="square" lIns="0" tIns="0" rIns="0" bIns="0" rtlCol="0"/>
          <a:lstStyle/>
          <a:p>
            <a:endParaRPr/>
          </a:p>
        </p:txBody>
      </p:sp>
      <p:sp>
        <p:nvSpPr>
          <p:cNvPr id="2" name="TextBox 1">
            <a:extLst>
              <a:ext uri="{FF2B5EF4-FFF2-40B4-BE49-F238E27FC236}">
                <a16:creationId xmlns:a16="http://schemas.microsoft.com/office/drawing/2014/main" id="{08BE80B6-947E-92EF-6C38-EB459BEE4DF9}"/>
              </a:ext>
            </a:extLst>
          </p:cNvPr>
          <p:cNvSpPr txBox="1"/>
          <p:nvPr/>
        </p:nvSpPr>
        <p:spPr>
          <a:xfrm>
            <a:off x="478174" y="2350100"/>
            <a:ext cx="575261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Calibri"/>
                <a:cs typeface="Calibri"/>
              </a:rPr>
              <a:t>If you have any additional questions or concerns, please visit the resources provided within this slideshow (including Sprintax resources) and stop by during specified tax help walk-in hours in the Xavier CIE- ISSS office . </a:t>
            </a:r>
            <a:endParaRPr lang="en-US" dirty="0">
              <a:ea typeface="Calibri"/>
              <a:cs typeface="Calibri"/>
            </a:endParaRPr>
          </a:p>
          <a:p>
            <a:endParaRPr lang="en-US" dirty="0">
              <a:latin typeface="Calibri"/>
              <a:ea typeface="Calibri"/>
              <a:cs typeface="Calibri"/>
            </a:endParaRPr>
          </a:p>
          <a:p>
            <a:r>
              <a:rPr lang="en-US">
                <a:latin typeface="Calibri"/>
                <a:ea typeface="Calibri"/>
                <a:cs typeface="Calibri"/>
              </a:rPr>
              <a:t>Otherwise, please </a:t>
            </a:r>
            <a:r>
              <a:rPr lang="en-US" b="1" dirty="0">
                <a:latin typeface="Calibri"/>
                <a:ea typeface="Calibri"/>
                <a:cs typeface="Calibri"/>
              </a:rPr>
              <a:t>schedule an appointment </a:t>
            </a:r>
            <a:r>
              <a:rPr lang="en-US">
                <a:latin typeface="Calibri"/>
                <a:ea typeface="Calibri"/>
                <a:cs typeface="Calibri"/>
              </a:rPr>
              <a:t>with us by </a:t>
            </a:r>
            <a:r>
              <a:rPr lang="en-US" dirty="0">
                <a:latin typeface="Calibri"/>
                <a:ea typeface="Calibri"/>
                <a:cs typeface="Calibri"/>
              </a:rPr>
              <a:t>emailing </a:t>
            </a:r>
            <a:r>
              <a:rPr lang="en-US" dirty="0">
                <a:latin typeface="Calibri"/>
                <a:ea typeface="Calibri"/>
                <a:cs typeface="Calibri"/>
                <a:hlinkClick r:id="rId2"/>
              </a:rPr>
              <a:t>international@xavier.edu</a:t>
            </a:r>
            <a:endParaRPr lang="en-US">
              <a:ea typeface="Calibri"/>
              <a:cs typeface="Calibri"/>
            </a:endParaRPr>
          </a:p>
        </p:txBody>
      </p:sp>
      <p:sp>
        <p:nvSpPr>
          <p:cNvPr id="9" name="Title 8">
            <a:extLst>
              <a:ext uri="{FF2B5EF4-FFF2-40B4-BE49-F238E27FC236}">
                <a16:creationId xmlns:a16="http://schemas.microsoft.com/office/drawing/2014/main" id="{A5079C39-12C8-8B41-CCA9-8408A5BFDBAF}"/>
              </a:ext>
            </a:extLst>
          </p:cNvPr>
          <p:cNvSpPr>
            <a:spLocks noGrp="1"/>
          </p:cNvSpPr>
          <p:nvPr>
            <p:ph type="title"/>
          </p:nvPr>
        </p:nvSpPr>
        <p:spPr>
          <a:xfrm>
            <a:off x="1512702" y="365125"/>
            <a:ext cx="6508176" cy="1355251"/>
          </a:xfrm>
        </p:spPr>
        <p:txBody>
          <a:bodyPr/>
          <a:lstStyle/>
          <a:p>
            <a:r>
              <a:rPr lang="en-US">
                <a:latin typeface="PP Neue Montreal"/>
                <a:ea typeface="PP Neue Montreal"/>
              </a:rPr>
              <a:t>Questions?</a:t>
            </a:r>
            <a:endParaRPr lang="en-US"/>
          </a:p>
        </p:txBody>
      </p:sp>
      <p:pic>
        <p:nvPicPr>
          <p:cNvPr id="11" name="Picture 10" descr="A blue and green globe with continents&#10;&#10;AI-generated content may be incorrect.">
            <a:extLst>
              <a:ext uri="{FF2B5EF4-FFF2-40B4-BE49-F238E27FC236}">
                <a16:creationId xmlns:a16="http://schemas.microsoft.com/office/drawing/2014/main" id="{1C347901-3546-034F-28DE-109FCBFCFF19}"/>
              </a:ext>
            </a:extLst>
          </p:cNvPr>
          <p:cNvPicPr>
            <a:picLocks noChangeAspect="1"/>
          </p:cNvPicPr>
          <p:nvPr/>
        </p:nvPicPr>
        <p:blipFill>
          <a:blip r:embed="rId3"/>
          <a:stretch>
            <a:fillRect/>
          </a:stretch>
        </p:blipFill>
        <p:spPr>
          <a:xfrm>
            <a:off x="155741" y="363991"/>
            <a:ext cx="1281794" cy="1142382"/>
          </a:xfrm>
          <a:prstGeom prst="rect">
            <a:avLst/>
          </a:prstGeom>
        </p:spPr>
      </p:pic>
      <p:pic>
        <p:nvPicPr>
          <p:cNvPr id="12" name="Picture 11" descr="A blue cartoon character with white hands&#10;&#10;AI-generated content may be incorrect.">
            <a:extLst>
              <a:ext uri="{FF2B5EF4-FFF2-40B4-BE49-F238E27FC236}">
                <a16:creationId xmlns:a16="http://schemas.microsoft.com/office/drawing/2014/main" id="{9002F7AF-5DCF-BD59-7D57-12D4CEE28E38}"/>
              </a:ext>
            </a:extLst>
          </p:cNvPr>
          <p:cNvPicPr>
            <a:picLocks noChangeAspect="1"/>
          </p:cNvPicPr>
          <p:nvPr/>
        </p:nvPicPr>
        <p:blipFill>
          <a:blip r:embed="rId4"/>
          <a:stretch>
            <a:fillRect/>
          </a:stretch>
        </p:blipFill>
        <p:spPr>
          <a:xfrm>
            <a:off x="6691869" y="3224832"/>
            <a:ext cx="1559378" cy="1932337"/>
          </a:xfrm>
          <a:prstGeom prst="rect">
            <a:avLst/>
          </a:prstGeom>
        </p:spPr>
      </p:pic>
    </p:spTree>
    <p:extLst>
      <p:ext uri="{BB962C8B-B14F-4D97-AF65-F5344CB8AC3E}">
        <p14:creationId xmlns:p14="http://schemas.microsoft.com/office/powerpoint/2010/main" val="296612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36074" y="1008010"/>
            <a:ext cx="6271852" cy="558450"/>
          </a:xfrm>
          <a:prstGeom prst="rect">
            <a:avLst/>
          </a:prstGeom>
        </p:spPr>
        <p:txBody>
          <a:bodyPr vert="horz" wrap="square" lIns="0" tIns="5488" rIns="0" bIns="0" numCol="1" rtlCol="0" anchor="ctr" anchorCtr="0" compatLnSpc="1">
            <a:prstTxWarp prst="textNoShape">
              <a:avLst/>
            </a:prstTxWarp>
            <a:spAutoFit/>
          </a:bodyPr>
          <a:lstStyle/>
          <a:p>
            <a:pPr marL="5776" marR="2310">
              <a:lnSpc>
                <a:spcPct val="100400"/>
              </a:lnSpc>
              <a:spcBef>
                <a:spcPts val="43"/>
              </a:spcBef>
            </a:pPr>
            <a:r>
              <a:rPr sz="3593" spc="-23">
                <a:solidFill>
                  <a:schemeClr val="accent4"/>
                </a:solidFill>
                <a:latin typeface="PP Neue Montreal" panose="020B0604020202020204" charset="0"/>
                <a:ea typeface="PP Neue Montreal" panose="020B0604020202020204" charset="0"/>
                <a:cs typeface="Cambria"/>
              </a:rPr>
              <a:t>INTRODUCTORY </a:t>
            </a:r>
            <a:r>
              <a:rPr sz="3593" spc="-5">
                <a:solidFill>
                  <a:schemeClr val="accent4"/>
                </a:solidFill>
                <a:latin typeface="PP Neue Montreal" panose="020B0604020202020204" charset="0"/>
                <a:ea typeface="PP Neue Montreal" panose="020B0604020202020204" charset="0"/>
                <a:cs typeface="Cambria"/>
              </a:rPr>
              <a:t>CONCEPTS</a:t>
            </a:r>
            <a:endParaRPr sz="3593">
              <a:solidFill>
                <a:schemeClr val="accent4"/>
              </a:solidFill>
              <a:latin typeface="PP Neue Montreal" panose="020B0604020202020204" charset="0"/>
              <a:ea typeface="PP Neue Montreal" panose="020B0604020202020204" charset="0"/>
              <a:cs typeface="Cambria"/>
            </a:endParaRPr>
          </a:p>
        </p:txBody>
      </p:sp>
      <p:grpSp>
        <p:nvGrpSpPr>
          <p:cNvPr id="4" name="object 4"/>
          <p:cNvGrpSpPr/>
          <p:nvPr/>
        </p:nvGrpSpPr>
        <p:grpSpPr>
          <a:xfrm>
            <a:off x="973852" y="1814708"/>
            <a:ext cx="176468" cy="2607455"/>
            <a:chOff x="1986476" y="3901152"/>
            <a:chExt cx="387985" cy="5732780"/>
          </a:xfrm>
          <a:solidFill>
            <a:schemeClr val="accent2"/>
          </a:solidFill>
        </p:grpSpPr>
        <p:sp>
          <p:nvSpPr>
            <p:cNvPr id="5" name="object 5"/>
            <p:cNvSpPr/>
            <p:nvPr/>
          </p:nvSpPr>
          <p:spPr>
            <a:xfrm>
              <a:off x="1990255" y="3904931"/>
              <a:ext cx="381000" cy="5725160"/>
            </a:xfrm>
            <a:custGeom>
              <a:avLst/>
              <a:gdLst/>
              <a:ahLst/>
              <a:cxnLst/>
              <a:rect l="l" t="t" r="r" b="b"/>
              <a:pathLst>
                <a:path w="381000" h="5725159">
                  <a:moveTo>
                    <a:pt x="380415" y="0"/>
                  </a:moveTo>
                  <a:lnTo>
                    <a:pt x="0" y="0"/>
                  </a:lnTo>
                  <a:lnTo>
                    <a:pt x="0" y="5725133"/>
                  </a:lnTo>
                  <a:lnTo>
                    <a:pt x="380415" y="5725133"/>
                  </a:lnTo>
                  <a:lnTo>
                    <a:pt x="380415" y="0"/>
                  </a:lnTo>
                  <a:close/>
                </a:path>
              </a:pathLst>
            </a:custGeom>
            <a:grpFill/>
          </p:spPr>
          <p:txBody>
            <a:bodyPr wrap="square" lIns="0" tIns="0" rIns="0" bIns="0" rtlCol="0"/>
            <a:lstStyle/>
            <a:p>
              <a:endParaRPr/>
            </a:p>
          </p:txBody>
        </p:sp>
        <p:sp>
          <p:nvSpPr>
            <p:cNvPr id="6" name="object 6"/>
            <p:cNvSpPr/>
            <p:nvPr/>
          </p:nvSpPr>
          <p:spPr>
            <a:xfrm>
              <a:off x="1990255" y="3904931"/>
              <a:ext cx="381000" cy="5725160"/>
            </a:xfrm>
            <a:custGeom>
              <a:avLst/>
              <a:gdLst/>
              <a:ahLst/>
              <a:cxnLst/>
              <a:rect l="l" t="t" r="r" b="b"/>
              <a:pathLst>
                <a:path w="381000" h="5725159">
                  <a:moveTo>
                    <a:pt x="0" y="5725133"/>
                  </a:moveTo>
                  <a:lnTo>
                    <a:pt x="380415" y="5725133"/>
                  </a:lnTo>
                  <a:lnTo>
                    <a:pt x="380415" y="0"/>
                  </a:lnTo>
                  <a:lnTo>
                    <a:pt x="0" y="0"/>
                  </a:lnTo>
                  <a:lnTo>
                    <a:pt x="0" y="5725133"/>
                  </a:lnTo>
                  <a:close/>
                </a:path>
              </a:pathLst>
            </a:custGeom>
            <a:grpFill/>
            <a:ln w="7557">
              <a:solidFill>
                <a:srgbClr val="FFFFFF"/>
              </a:solidFill>
            </a:ln>
          </p:spPr>
          <p:txBody>
            <a:bodyPr wrap="square" lIns="0" tIns="0" rIns="0" bIns="0" rtlCol="0"/>
            <a:lstStyle/>
            <a:p>
              <a:endParaRPr/>
            </a:p>
          </p:txBody>
        </p:sp>
      </p:grpSp>
      <p:sp>
        <p:nvSpPr>
          <p:cNvPr id="7" name="object 7"/>
          <p:cNvSpPr txBox="1"/>
          <p:nvPr/>
        </p:nvSpPr>
        <p:spPr>
          <a:xfrm>
            <a:off x="1436074" y="1794467"/>
            <a:ext cx="5295491" cy="2528051"/>
          </a:xfrm>
          <a:prstGeom prst="rect">
            <a:avLst/>
          </a:prstGeom>
        </p:spPr>
        <p:txBody>
          <a:bodyPr vert="horz" wrap="square" lIns="0" tIns="7798" rIns="0" bIns="0" rtlCol="0">
            <a:spAutoFit/>
          </a:bodyPr>
          <a:lstStyle/>
          <a:p>
            <a:pPr marL="5776">
              <a:spcBef>
                <a:spcPts val="61"/>
              </a:spcBef>
            </a:pPr>
            <a:r>
              <a:rPr sz="1865" b="1">
                <a:latin typeface="Cambria"/>
                <a:cs typeface="Cambria"/>
              </a:rPr>
              <a:t>Nonresident</a:t>
            </a:r>
            <a:r>
              <a:rPr sz="1865" b="1" spc="-39">
                <a:latin typeface="Cambria"/>
                <a:cs typeface="Cambria"/>
              </a:rPr>
              <a:t> </a:t>
            </a:r>
            <a:r>
              <a:rPr sz="1865" b="1">
                <a:latin typeface="Cambria"/>
                <a:cs typeface="Cambria"/>
              </a:rPr>
              <a:t>vs</a:t>
            </a:r>
            <a:r>
              <a:rPr sz="1865" b="1" spc="-39">
                <a:latin typeface="Cambria"/>
                <a:cs typeface="Cambria"/>
              </a:rPr>
              <a:t> </a:t>
            </a:r>
            <a:r>
              <a:rPr sz="1865" b="1">
                <a:latin typeface="Cambria"/>
                <a:cs typeface="Cambria"/>
              </a:rPr>
              <a:t>resident</a:t>
            </a:r>
            <a:r>
              <a:rPr sz="1865" b="1" spc="-48">
                <a:latin typeface="Cambria"/>
                <a:cs typeface="Cambria"/>
              </a:rPr>
              <a:t> </a:t>
            </a:r>
            <a:r>
              <a:rPr sz="1865" b="1" spc="-9">
                <a:latin typeface="Cambria"/>
                <a:cs typeface="Cambria"/>
              </a:rPr>
              <a:t>alien</a:t>
            </a:r>
            <a:endParaRPr sz="1865">
              <a:latin typeface="Cambria"/>
              <a:cs typeface="Cambria"/>
            </a:endParaRPr>
          </a:p>
          <a:p>
            <a:pPr marL="203025" indent="-171835">
              <a:spcBef>
                <a:spcPts val="1094"/>
              </a:spcBef>
              <a:buFont typeface="Arial MT"/>
              <a:buChar char="•"/>
              <a:tabLst>
                <a:tab pos="203025" algn="l"/>
              </a:tabLst>
            </a:pPr>
            <a:r>
              <a:rPr sz="1205">
                <a:latin typeface="Cambria"/>
                <a:cs typeface="Cambria"/>
              </a:rPr>
              <a:t>F</a:t>
            </a:r>
            <a:r>
              <a:rPr sz="1205" spc="-32">
                <a:latin typeface="Cambria"/>
                <a:cs typeface="Cambria"/>
              </a:rPr>
              <a:t> </a:t>
            </a:r>
            <a:r>
              <a:rPr sz="1205">
                <a:latin typeface="Cambria"/>
                <a:cs typeface="Cambria"/>
              </a:rPr>
              <a:t>and</a:t>
            </a:r>
            <a:r>
              <a:rPr sz="1205" spc="-30">
                <a:latin typeface="Cambria"/>
                <a:cs typeface="Cambria"/>
              </a:rPr>
              <a:t> </a:t>
            </a:r>
            <a:r>
              <a:rPr sz="1205">
                <a:latin typeface="Cambria"/>
                <a:cs typeface="Cambria"/>
              </a:rPr>
              <a:t>J</a:t>
            </a:r>
            <a:r>
              <a:rPr sz="1205" spc="-25">
                <a:latin typeface="Cambria"/>
                <a:cs typeface="Cambria"/>
              </a:rPr>
              <a:t> </a:t>
            </a:r>
            <a:r>
              <a:rPr sz="1205">
                <a:latin typeface="Cambria"/>
                <a:cs typeface="Cambria"/>
              </a:rPr>
              <a:t>students</a:t>
            </a:r>
            <a:r>
              <a:rPr sz="1205" spc="-27">
                <a:latin typeface="Cambria"/>
                <a:cs typeface="Cambria"/>
              </a:rPr>
              <a:t> </a:t>
            </a:r>
            <a:r>
              <a:rPr sz="1205">
                <a:latin typeface="Cambria"/>
                <a:cs typeface="Cambria"/>
              </a:rPr>
              <a:t>are</a:t>
            </a:r>
            <a:r>
              <a:rPr sz="1205" spc="-25">
                <a:latin typeface="Cambria"/>
                <a:cs typeface="Cambria"/>
              </a:rPr>
              <a:t> </a:t>
            </a:r>
            <a:r>
              <a:rPr sz="1205">
                <a:latin typeface="Cambria"/>
                <a:cs typeface="Cambria"/>
              </a:rPr>
              <a:t>nonresident</a:t>
            </a:r>
            <a:r>
              <a:rPr sz="1205" spc="-27">
                <a:latin typeface="Cambria"/>
                <a:cs typeface="Cambria"/>
              </a:rPr>
              <a:t> </a:t>
            </a:r>
            <a:r>
              <a:rPr sz="1205">
                <a:latin typeface="Cambria"/>
                <a:cs typeface="Cambria"/>
              </a:rPr>
              <a:t>aliens</a:t>
            </a:r>
            <a:r>
              <a:rPr sz="1205" spc="-27">
                <a:latin typeface="Cambria"/>
                <a:cs typeface="Cambria"/>
              </a:rPr>
              <a:t> </a:t>
            </a:r>
            <a:r>
              <a:rPr sz="1205">
                <a:latin typeface="Cambria"/>
                <a:cs typeface="Cambria"/>
              </a:rPr>
              <a:t>for</a:t>
            </a:r>
            <a:r>
              <a:rPr sz="1205" spc="-25">
                <a:latin typeface="Cambria"/>
                <a:cs typeface="Cambria"/>
              </a:rPr>
              <a:t> </a:t>
            </a:r>
            <a:r>
              <a:rPr sz="1205">
                <a:latin typeface="Cambria"/>
                <a:cs typeface="Cambria"/>
              </a:rPr>
              <a:t>the</a:t>
            </a:r>
            <a:r>
              <a:rPr sz="1205" spc="-30">
                <a:latin typeface="Cambria"/>
                <a:cs typeface="Cambria"/>
              </a:rPr>
              <a:t> </a:t>
            </a:r>
            <a:r>
              <a:rPr sz="1205">
                <a:latin typeface="Cambria"/>
                <a:cs typeface="Cambria"/>
              </a:rPr>
              <a:t>first</a:t>
            </a:r>
            <a:r>
              <a:rPr sz="1205" spc="-27">
                <a:latin typeface="Cambria"/>
                <a:cs typeface="Cambria"/>
              </a:rPr>
              <a:t> </a:t>
            </a:r>
            <a:r>
              <a:rPr sz="1205">
                <a:latin typeface="Cambria"/>
                <a:cs typeface="Cambria"/>
              </a:rPr>
              <a:t>5</a:t>
            </a:r>
            <a:r>
              <a:rPr sz="1205" spc="-27">
                <a:latin typeface="Cambria"/>
                <a:cs typeface="Cambria"/>
              </a:rPr>
              <a:t> </a:t>
            </a:r>
            <a:r>
              <a:rPr sz="1205">
                <a:latin typeface="Cambria"/>
                <a:cs typeface="Cambria"/>
              </a:rPr>
              <a:t>years</a:t>
            </a:r>
            <a:r>
              <a:rPr sz="1205" spc="-27">
                <a:latin typeface="Cambria"/>
                <a:cs typeface="Cambria"/>
              </a:rPr>
              <a:t> </a:t>
            </a:r>
            <a:r>
              <a:rPr sz="1205">
                <a:latin typeface="Cambria"/>
                <a:cs typeface="Cambria"/>
              </a:rPr>
              <a:t>in</a:t>
            </a:r>
            <a:r>
              <a:rPr sz="1205" spc="-32">
                <a:latin typeface="Cambria"/>
                <a:cs typeface="Cambria"/>
              </a:rPr>
              <a:t> </a:t>
            </a:r>
            <a:r>
              <a:rPr sz="1205">
                <a:latin typeface="Cambria"/>
                <a:cs typeface="Cambria"/>
              </a:rPr>
              <a:t>the</a:t>
            </a:r>
            <a:r>
              <a:rPr sz="1205" spc="-30">
                <a:latin typeface="Cambria"/>
                <a:cs typeface="Cambria"/>
              </a:rPr>
              <a:t> </a:t>
            </a:r>
            <a:r>
              <a:rPr sz="1205" spc="-11">
                <a:latin typeface="Cambria"/>
                <a:cs typeface="Cambria"/>
              </a:rPr>
              <a:t>US</a:t>
            </a:r>
            <a:endParaRPr sz="1205">
              <a:latin typeface="Cambria"/>
              <a:cs typeface="Cambria"/>
            </a:endParaRPr>
          </a:p>
          <a:p>
            <a:pPr>
              <a:spcBef>
                <a:spcPts val="714"/>
              </a:spcBef>
              <a:buClr>
                <a:srgbClr val="FFFFFF"/>
              </a:buClr>
              <a:buFont typeface="Arial MT"/>
              <a:buChar char="•"/>
            </a:pPr>
            <a:endParaRPr sz="1205">
              <a:latin typeface="Cambria"/>
              <a:cs typeface="Cambria"/>
            </a:endParaRPr>
          </a:p>
          <a:p>
            <a:pPr marL="203891" indent="-171835">
              <a:buFont typeface="Arial MT"/>
              <a:buChar char="•"/>
              <a:tabLst>
                <a:tab pos="203891" algn="l"/>
              </a:tabLst>
            </a:pPr>
            <a:r>
              <a:rPr sz="1205">
                <a:latin typeface="Cambria"/>
                <a:cs typeface="Cambria"/>
              </a:rPr>
              <a:t>J</a:t>
            </a:r>
            <a:r>
              <a:rPr sz="1205" spc="-23">
                <a:latin typeface="Cambria"/>
                <a:cs typeface="Cambria"/>
              </a:rPr>
              <a:t> </a:t>
            </a:r>
            <a:r>
              <a:rPr sz="1205" spc="-9">
                <a:latin typeface="Cambria"/>
                <a:cs typeface="Cambria"/>
              </a:rPr>
              <a:t>non-</a:t>
            </a:r>
            <a:r>
              <a:rPr sz="1205">
                <a:latin typeface="Cambria"/>
                <a:cs typeface="Cambria"/>
              </a:rPr>
              <a:t>students</a:t>
            </a:r>
            <a:r>
              <a:rPr sz="1205" spc="-30">
                <a:latin typeface="Cambria"/>
                <a:cs typeface="Cambria"/>
              </a:rPr>
              <a:t> </a:t>
            </a:r>
            <a:r>
              <a:rPr sz="1205" spc="-5">
                <a:latin typeface="Cambria"/>
                <a:cs typeface="Cambria"/>
              </a:rPr>
              <a:t>(Scholars)</a:t>
            </a:r>
            <a:r>
              <a:rPr sz="1205" spc="-23">
                <a:latin typeface="Cambria"/>
                <a:cs typeface="Cambria"/>
              </a:rPr>
              <a:t> </a:t>
            </a:r>
            <a:r>
              <a:rPr sz="1205">
                <a:latin typeface="Cambria"/>
                <a:cs typeface="Cambria"/>
              </a:rPr>
              <a:t>are</a:t>
            </a:r>
            <a:r>
              <a:rPr sz="1205" spc="-23">
                <a:latin typeface="Cambria"/>
                <a:cs typeface="Cambria"/>
              </a:rPr>
              <a:t> </a:t>
            </a:r>
            <a:r>
              <a:rPr sz="1205" spc="-5">
                <a:latin typeface="Cambria"/>
                <a:cs typeface="Cambria"/>
              </a:rPr>
              <a:t>nonresidents</a:t>
            </a:r>
            <a:r>
              <a:rPr sz="1205" spc="-23">
                <a:latin typeface="Cambria"/>
                <a:cs typeface="Cambria"/>
              </a:rPr>
              <a:t> </a:t>
            </a:r>
            <a:r>
              <a:rPr sz="1205">
                <a:latin typeface="Cambria"/>
                <a:cs typeface="Cambria"/>
              </a:rPr>
              <a:t>for</a:t>
            </a:r>
            <a:r>
              <a:rPr sz="1205" spc="-23">
                <a:latin typeface="Cambria"/>
                <a:cs typeface="Cambria"/>
              </a:rPr>
              <a:t> </a:t>
            </a:r>
            <a:r>
              <a:rPr sz="1205">
                <a:latin typeface="Cambria"/>
                <a:cs typeface="Cambria"/>
              </a:rPr>
              <a:t>the</a:t>
            </a:r>
            <a:r>
              <a:rPr sz="1205" spc="-27">
                <a:latin typeface="Cambria"/>
                <a:cs typeface="Cambria"/>
              </a:rPr>
              <a:t> </a:t>
            </a:r>
            <a:r>
              <a:rPr sz="1205">
                <a:latin typeface="Cambria"/>
                <a:cs typeface="Cambria"/>
              </a:rPr>
              <a:t>first</a:t>
            </a:r>
            <a:r>
              <a:rPr sz="1205" spc="-23">
                <a:latin typeface="Cambria"/>
                <a:cs typeface="Cambria"/>
              </a:rPr>
              <a:t> </a:t>
            </a:r>
            <a:r>
              <a:rPr sz="1205">
                <a:latin typeface="Cambria"/>
                <a:cs typeface="Cambria"/>
              </a:rPr>
              <a:t>2</a:t>
            </a:r>
            <a:r>
              <a:rPr sz="1205" spc="-27">
                <a:latin typeface="Cambria"/>
                <a:cs typeface="Cambria"/>
              </a:rPr>
              <a:t> </a:t>
            </a:r>
            <a:r>
              <a:rPr sz="1205">
                <a:latin typeface="Cambria"/>
                <a:cs typeface="Cambria"/>
              </a:rPr>
              <a:t>years</a:t>
            </a:r>
            <a:r>
              <a:rPr sz="1205" spc="-23">
                <a:latin typeface="Cambria"/>
                <a:cs typeface="Cambria"/>
              </a:rPr>
              <a:t> </a:t>
            </a:r>
            <a:r>
              <a:rPr sz="1205">
                <a:latin typeface="Cambria"/>
                <a:cs typeface="Cambria"/>
              </a:rPr>
              <a:t>in</a:t>
            </a:r>
            <a:r>
              <a:rPr sz="1205" spc="-30">
                <a:latin typeface="Cambria"/>
                <a:cs typeface="Cambria"/>
              </a:rPr>
              <a:t> </a:t>
            </a:r>
            <a:r>
              <a:rPr sz="1205">
                <a:latin typeface="Cambria"/>
                <a:cs typeface="Cambria"/>
              </a:rPr>
              <a:t>the</a:t>
            </a:r>
            <a:r>
              <a:rPr sz="1205" spc="-25">
                <a:latin typeface="Cambria"/>
                <a:cs typeface="Cambria"/>
              </a:rPr>
              <a:t> </a:t>
            </a:r>
            <a:r>
              <a:rPr sz="1205" spc="-11">
                <a:latin typeface="Cambria"/>
                <a:cs typeface="Cambria"/>
              </a:rPr>
              <a:t>US</a:t>
            </a:r>
            <a:endParaRPr sz="1205">
              <a:latin typeface="Cambria"/>
              <a:cs typeface="Cambria"/>
            </a:endParaRPr>
          </a:p>
          <a:p>
            <a:pPr>
              <a:spcBef>
                <a:spcPts val="287"/>
              </a:spcBef>
              <a:buClr>
                <a:srgbClr val="FFFFFF"/>
              </a:buClr>
              <a:buFont typeface="Arial MT"/>
              <a:buChar char="•"/>
            </a:pPr>
            <a:endParaRPr sz="1205">
              <a:latin typeface="Cambria"/>
              <a:cs typeface="Cambria"/>
            </a:endParaRPr>
          </a:p>
          <a:p>
            <a:pPr marL="232194" lvl="1" indent="-171835">
              <a:buFont typeface="Arial MT"/>
              <a:buChar char="•"/>
              <a:tabLst>
                <a:tab pos="232194" algn="l"/>
              </a:tabLst>
            </a:pPr>
            <a:r>
              <a:rPr sz="1205">
                <a:latin typeface="Cambria"/>
                <a:cs typeface="Cambria"/>
              </a:rPr>
              <a:t>This</a:t>
            </a:r>
            <a:r>
              <a:rPr sz="1205" spc="-34">
                <a:latin typeface="Cambria"/>
                <a:cs typeface="Cambria"/>
              </a:rPr>
              <a:t> </a:t>
            </a:r>
            <a:r>
              <a:rPr sz="1205">
                <a:latin typeface="Cambria"/>
                <a:cs typeface="Cambria"/>
              </a:rPr>
              <a:t>counts</a:t>
            </a:r>
            <a:r>
              <a:rPr sz="1205" spc="-36">
                <a:latin typeface="Cambria"/>
                <a:cs typeface="Cambria"/>
              </a:rPr>
              <a:t> </a:t>
            </a:r>
            <a:r>
              <a:rPr sz="1205">
                <a:latin typeface="Cambria"/>
                <a:cs typeface="Cambria"/>
              </a:rPr>
              <a:t>prior</a:t>
            </a:r>
            <a:r>
              <a:rPr sz="1205" spc="-36">
                <a:latin typeface="Cambria"/>
                <a:cs typeface="Cambria"/>
              </a:rPr>
              <a:t> </a:t>
            </a:r>
            <a:r>
              <a:rPr sz="1205">
                <a:latin typeface="Cambria"/>
                <a:cs typeface="Cambria"/>
              </a:rPr>
              <a:t>history</a:t>
            </a:r>
            <a:r>
              <a:rPr sz="1205" spc="-39">
                <a:latin typeface="Cambria"/>
                <a:cs typeface="Cambria"/>
              </a:rPr>
              <a:t> </a:t>
            </a:r>
            <a:r>
              <a:rPr sz="1205">
                <a:latin typeface="Cambria"/>
                <a:cs typeface="Cambria"/>
              </a:rPr>
              <a:t>(if</a:t>
            </a:r>
            <a:r>
              <a:rPr sz="1205" spc="-34">
                <a:latin typeface="Cambria"/>
                <a:cs typeface="Cambria"/>
              </a:rPr>
              <a:t> </a:t>
            </a:r>
            <a:r>
              <a:rPr sz="1205">
                <a:latin typeface="Cambria"/>
                <a:cs typeface="Cambria"/>
              </a:rPr>
              <a:t>you</a:t>
            </a:r>
            <a:r>
              <a:rPr sz="1205" spc="-41">
                <a:latin typeface="Cambria"/>
                <a:cs typeface="Cambria"/>
              </a:rPr>
              <a:t> </a:t>
            </a:r>
            <a:r>
              <a:rPr sz="1205">
                <a:latin typeface="Cambria"/>
                <a:cs typeface="Cambria"/>
              </a:rPr>
              <a:t>entered</a:t>
            </a:r>
            <a:r>
              <a:rPr sz="1205" spc="-32">
                <a:latin typeface="Cambria"/>
                <a:cs typeface="Cambria"/>
              </a:rPr>
              <a:t> </a:t>
            </a:r>
            <a:r>
              <a:rPr sz="1205">
                <a:latin typeface="Cambria"/>
                <a:cs typeface="Cambria"/>
              </a:rPr>
              <a:t>the</a:t>
            </a:r>
            <a:r>
              <a:rPr sz="1205" spc="-34">
                <a:latin typeface="Cambria"/>
                <a:cs typeface="Cambria"/>
              </a:rPr>
              <a:t> </a:t>
            </a:r>
            <a:r>
              <a:rPr sz="1205">
                <a:latin typeface="Cambria"/>
                <a:cs typeface="Cambria"/>
              </a:rPr>
              <a:t>country</a:t>
            </a:r>
            <a:r>
              <a:rPr sz="1205" spc="-36">
                <a:latin typeface="Cambria"/>
                <a:cs typeface="Cambria"/>
              </a:rPr>
              <a:t> </a:t>
            </a:r>
            <a:r>
              <a:rPr sz="1205">
                <a:latin typeface="Cambria"/>
                <a:cs typeface="Cambria"/>
              </a:rPr>
              <a:t>prior</a:t>
            </a:r>
            <a:r>
              <a:rPr sz="1205" spc="-36">
                <a:latin typeface="Cambria"/>
                <a:cs typeface="Cambria"/>
              </a:rPr>
              <a:t> </a:t>
            </a:r>
            <a:r>
              <a:rPr sz="1205">
                <a:latin typeface="Cambria"/>
                <a:cs typeface="Cambria"/>
              </a:rPr>
              <a:t>to</a:t>
            </a:r>
            <a:r>
              <a:rPr sz="1205" spc="-32">
                <a:latin typeface="Cambria"/>
                <a:cs typeface="Cambria"/>
              </a:rPr>
              <a:t> </a:t>
            </a:r>
            <a:r>
              <a:rPr sz="1205">
                <a:latin typeface="Cambria"/>
                <a:cs typeface="Cambria"/>
              </a:rPr>
              <a:t>being</a:t>
            </a:r>
            <a:r>
              <a:rPr sz="1205" spc="-34">
                <a:latin typeface="Cambria"/>
                <a:cs typeface="Cambria"/>
              </a:rPr>
              <a:t> </a:t>
            </a:r>
            <a:r>
              <a:rPr sz="1205">
                <a:latin typeface="Cambria"/>
                <a:cs typeface="Cambria"/>
              </a:rPr>
              <a:t>a</a:t>
            </a:r>
            <a:r>
              <a:rPr sz="1205" spc="-34">
                <a:latin typeface="Cambria"/>
                <a:cs typeface="Cambria"/>
              </a:rPr>
              <a:t> </a:t>
            </a:r>
            <a:r>
              <a:rPr sz="1205" spc="-5">
                <a:latin typeface="Cambria"/>
                <a:cs typeface="Cambria"/>
              </a:rPr>
              <a:t>student</a:t>
            </a:r>
            <a:endParaRPr sz="1205">
              <a:latin typeface="Cambria"/>
              <a:cs typeface="Cambria"/>
            </a:endParaRPr>
          </a:p>
          <a:p>
            <a:pPr lvl="1">
              <a:spcBef>
                <a:spcPts val="1164"/>
              </a:spcBef>
              <a:buClr>
                <a:srgbClr val="FFFFFF"/>
              </a:buClr>
              <a:buFont typeface="Arial MT"/>
              <a:buChar char="•"/>
            </a:pPr>
            <a:endParaRPr sz="1205">
              <a:latin typeface="Cambria"/>
              <a:cs typeface="Cambria"/>
            </a:endParaRPr>
          </a:p>
          <a:p>
            <a:pPr marL="235948" lvl="1" indent="-171835">
              <a:buFont typeface="Arial MT"/>
              <a:buChar char="•"/>
              <a:tabLst>
                <a:tab pos="235948" algn="l"/>
              </a:tabLst>
            </a:pPr>
            <a:r>
              <a:rPr sz="1205">
                <a:latin typeface="Cambria"/>
                <a:cs typeface="Cambria"/>
              </a:rPr>
              <a:t>The</a:t>
            </a:r>
            <a:r>
              <a:rPr sz="1205" spc="-27">
                <a:latin typeface="Cambria"/>
                <a:cs typeface="Cambria"/>
              </a:rPr>
              <a:t> </a:t>
            </a:r>
            <a:r>
              <a:rPr sz="1205">
                <a:latin typeface="Cambria"/>
                <a:cs typeface="Cambria"/>
              </a:rPr>
              <a:t>A</a:t>
            </a:r>
            <a:r>
              <a:rPr sz="1205" spc="-23">
                <a:latin typeface="Cambria"/>
                <a:cs typeface="Cambria"/>
              </a:rPr>
              <a:t> </a:t>
            </a:r>
            <a:r>
              <a:rPr sz="1205">
                <a:latin typeface="Cambria"/>
                <a:cs typeface="Cambria"/>
              </a:rPr>
              <a:t>and</a:t>
            </a:r>
            <a:r>
              <a:rPr sz="1205" spc="-27">
                <a:latin typeface="Cambria"/>
                <a:cs typeface="Cambria"/>
              </a:rPr>
              <a:t> </a:t>
            </a:r>
            <a:r>
              <a:rPr sz="1205">
                <a:latin typeface="Cambria"/>
                <a:cs typeface="Cambria"/>
              </a:rPr>
              <a:t>G</a:t>
            </a:r>
            <a:r>
              <a:rPr sz="1205" spc="-25">
                <a:latin typeface="Cambria"/>
                <a:cs typeface="Cambria"/>
              </a:rPr>
              <a:t> </a:t>
            </a:r>
            <a:r>
              <a:rPr sz="1205">
                <a:latin typeface="Cambria"/>
                <a:cs typeface="Cambria"/>
              </a:rPr>
              <a:t>visas</a:t>
            </a:r>
            <a:r>
              <a:rPr sz="1205" spc="-27">
                <a:latin typeface="Cambria"/>
                <a:cs typeface="Cambria"/>
              </a:rPr>
              <a:t> </a:t>
            </a:r>
            <a:r>
              <a:rPr sz="1205">
                <a:latin typeface="Cambria"/>
                <a:cs typeface="Cambria"/>
              </a:rPr>
              <a:t>are</a:t>
            </a:r>
            <a:r>
              <a:rPr sz="1205" spc="-23">
                <a:latin typeface="Cambria"/>
                <a:cs typeface="Cambria"/>
              </a:rPr>
              <a:t> </a:t>
            </a:r>
            <a:r>
              <a:rPr sz="1205" spc="-11">
                <a:latin typeface="Cambria"/>
                <a:cs typeface="Cambria"/>
              </a:rPr>
              <a:t>always</a:t>
            </a:r>
            <a:r>
              <a:rPr sz="1205" spc="-23">
                <a:latin typeface="Cambria"/>
                <a:cs typeface="Cambria"/>
              </a:rPr>
              <a:t> </a:t>
            </a:r>
            <a:r>
              <a:rPr sz="1205" spc="-5">
                <a:latin typeface="Cambria"/>
                <a:cs typeface="Cambria"/>
              </a:rPr>
              <a:t>nonresident</a:t>
            </a:r>
            <a:r>
              <a:rPr sz="1205" spc="-27">
                <a:latin typeface="Cambria"/>
                <a:cs typeface="Cambria"/>
              </a:rPr>
              <a:t> </a:t>
            </a:r>
            <a:r>
              <a:rPr sz="1205" spc="-5">
                <a:latin typeface="Cambria"/>
                <a:cs typeface="Cambria"/>
              </a:rPr>
              <a:t>(ambassadors</a:t>
            </a:r>
            <a:r>
              <a:rPr sz="1205" spc="-25">
                <a:latin typeface="Cambria"/>
                <a:cs typeface="Cambria"/>
              </a:rPr>
              <a:t> </a:t>
            </a:r>
            <a:r>
              <a:rPr sz="1205">
                <a:latin typeface="Cambria"/>
                <a:cs typeface="Cambria"/>
              </a:rPr>
              <a:t>and</a:t>
            </a:r>
            <a:r>
              <a:rPr sz="1205" spc="-25">
                <a:latin typeface="Cambria"/>
                <a:cs typeface="Cambria"/>
              </a:rPr>
              <a:t> </a:t>
            </a:r>
            <a:r>
              <a:rPr sz="1205">
                <a:latin typeface="Cambria"/>
                <a:cs typeface="Cambria"/>
              </a:rPr>
              <a:t>other</a:t>
            </a:r>
            <a:r>
              <a:rPr sz="1205" spc="-23">
                <a:latin typeface="Cambria"/>
                <a:cs typeface="Cambria"/>
              </a:rPr>
              <a:t> </a:t>
            </a:r>
            <a:r>
              <a:rPr sz="1205" spc="-5">
                <a:latin typeface="Cambria"/>
                <a:cs typeface="Cambria"/>
              </a:rPr>
              <a:t>diplomats)</a:t>
            </a:r>
            <a:endParaRPr sz="1205">
              <a:latin typeface="Cambria"/>
              <a:cs typeface="Cambria"/>
            </a:endParaRPr>
          </a:p>
          <a:p>
            <a:pPr lvl="1">
              <a:spcBef>
                <a:spcPts val="1051"/>
              </a:spcBef>
              <a:buClr>
                <a:srgbClr val="FFFFFF"/>
              </a:buClr>
              <a:buFont typeface="Arial MT"/>
              <a:buChar char="•"/>
            </a:pPr>
            <a:endParaRPr sz="1205">
              <a:latin typeface="Cambria"/>
              <a:cs typeface="Cambria"/>
            </a:endParaRPr>
          </a:p>
          <a:p>
            <a:pPr marL="232194" lvl="1" indent="-171835">
              <a:buFont typeface="Arial MT"/>
              <a:buChar char="•"/>
              <a:tabLst>
                <a:tab pos="232194" algn="l"/>
              </a:tabLst>
            </a:pPr>
            <a:r>
              <a:rPr sz="1205">
                <a:latin typeface="Cambria"/>
                <a:cs typeface="Cambria"/>
              </a:rPr>
              <a:t>If</a:t>
            </a:r>
            <a:r>
              <a:rPr sz="1205" spc="-30">
                <a:latin typeface="Cambria"/>
                <a:cs typeface="Cambria"/>
              </a:rPr>
              <a:t> </a:t>
            </a:r>
            <a:r>
              <a:rPr sz="1205">
                <a:latin typeface="Cambria"/>
                <a:cs typeface="Cambria"/>
              </a:rPr>
              <a:t>you</a:t>
            </a:r>
            <a:r>
              <a:rPr sz="1205" spc="-36">
                <a:latin typeface="Cambria"/>
                <a:cs typeface="Cambria"/>
              </a:rPr>
              <a:t> </a:t>
            </a:r>
            <a:r>
              <a:rPr lang="en-US" sz="1205" spc="-36">
                <a:latin typeface="Cambria"/>
                <a:cs typeface="Cambria"/>
              </a:rPr>
              <a:t>don’t </a:t>
            </a:r>
            <a:r>
              <a:rPr sz="1205">
                <a:latin typeface="Cambria"/>
                <a:cs typeface="Cambria"/>
              </a:rPr>
              <a:t>fall</a:t>
            </a:r>
            <a:r>
              <a:rPr sz="1205" spc="-25">
                <a:latin typeface="Cambria"/>
                <a:cs typeface="Cambria"/>
              </a:rPr>
              <a:t> </a:t>
            </a:r>
            <a:r>
              <a:rPr sz="1205">
                <a:latin typeface="Cambria"/>
                <a:cs typeface="Cambria"/>
              </a:rPr>
              <a:t>under</a:t>
            </a:r>
            <a:r>
              <a:rPr sz="1205" spc="-32">
                <a:latin typeface="Cambria"/>
                <a:cs typeface="Cambria"/>
              </a:rPr>
              <a:t> </a:t>
            </a:r>
            <a:r>
              <a:rPr sz="1205">
                <a:latin typeface="Cambria"/>
                <a:cs typeface="Cambria"/>
              </a:rPr>
              <a:t>any</a:t>
            </a:r>
            <a:r>
              <a:rPr sz="1205" spc="-30">
                <a:latin typeface="Cambria"/>
                <a:cs typeface="Cambria"/>
              </a:rPr>
              <a:t> </a:t>
            </a:r>
            <a:r>
              <a:rPr sz="1205">
                <a:latin typeface="Cambria"/>
                <a:cs typeface="Cambria"/>
              </a:rPr>
              <a:t>of</a:t>
            </a:r>
            <a:r>
              <a:rPr sz="1205" spc="-34">
                <a:latin typeface="Cambria"/>
                <a:cs typeface="Cambria"/>
              </a:rPr>
              <a:t> </a:t>
            </a:r>
            <a:r>
              <a:rPr sz="1205">
                <a:latin typeface="Cambria"/>
                <a:cs typeface="Cambria"/>
              </a:rPr>
              <a:t>these</a:t>
            </a:r>
            <a:r>
              <a:rPr sz="1205" spc="-27">
                <a:latin typeface="Cambria"/>
                <a:cs typeface="Cambria"/>
              </a:rPr>
              <a:t> </a:t>
            </a:r>
            <a:r>
              <a:rPr sz="1205" spc="-5">
                <a:latin typeface="Cambria"/>
                <a:cs typeface="Cambria"/>
              </a:rPr>
              <a:t>categories,</a:t>
            </a:r>
            <a:r>
              <a:rPr sz="1205" spc="-30">
                <a:latin typeface="Cambria"/>
                <a:cs typeface="Cambria"/>
              </a:rPr>
              <a:t> </a:t>
            </a:r>
            <a:r>
              <a:rPr sz="1205">
                <a:latin typeface="Cambria"/>
                <a:cs typeface="Cambria"/>
              </a:rPr>
              <a:t>you</a:t>
            </a:r>
            <a:r>
              <a:rPr sz="1205" spc="-39">
                <a:latin typeface="Cambria"/>
                <a:cs typeface="Cambria"/>
              </a:rPr>
              <a:t> </a:t>
            </a:r>
            <a:r>
              <a:rPr sz="1205" spc="-5">
                <a:latin typeface="Cambria"/>
                <a:cs typeface="Cambria"/>
              </a:rPr>
              <a:t>don’t</a:t>
            </a:r>
            <a:r>
              <a:rPr sz="1205" spc="-30">
                <a:latin typeface="Cambria"/>
                <a:cs typeface="Cambria"/>
              </a:rPr>
              <a:t> </a:t>
            </a:r>
            <a:r>
              <a:rPr sz="1205" spc="-5">
                <a:latin typeface="Cambria"/>
                <a:cs typeface="Cambria"/>
              </a:rPr>
              <a:t>have</a:t>
            </a:r>
            <a:r>
              <a:rPr sz="1205" spc="-34">
                <a:latin typeface="Cambria"/>
                <a:cs typeface="Cambria"/>
              </a:rPr>
              <a:t> </a:t>
            </a:r>
            <a:r>
              <a:rPr sz="1205">
                <a:latin typeface="Cambria"/>
                <a:cs typeface="Cambria"/>
              </a:rPr>
              <a:t>to</a:t>
            </a:r>
            <a:r>
              <a:rPr sz="1205" spc="-27">
                <a:latin typeface="Cambria"/>
                <a:cs typeface="Cambria"/>
              </a:rPr>
              <a:t> </a:t>
            </a:r>
            <a:r>
              <a:rPr sz="1205">
                <a:latin typeface="Cambria"/>
                <a:cs typeface="Cambria"/>
              </a:rPr>
              <a:t>be</a:t>
            </a:r>
            <a:r>
              <a:rPr sz="1205" spc="-34">
                <a:latin typeface="Cambria"/>
                <a:cs typeface="Cambria"/>
              </a:rPr>
              <a:t> </a:t>
            </a:r>
            <a:r>
              <a:rPr sz="1205">
                <a:latin typeface="Cambria"/>
                <a:cs typeface="Cambria"/>
              </a:rPr>
              <a:t>here</a:t>
            </a:r>
            <a:r>
              <a:rPr sz="1205" spc="-23">
                <a:latin typeface="Cambria"/>
                <a:cs typeface="Cambria"/>
              </a:rPr>
              <a:t> </a:t>
            </a:r>
            <a:r>
              <a:rPr sz="1205" spc="-23">
                <a:latin typeface="Wingdings"/>
                <a:cs typeface="Wingdings"/>
              </a:rPr>
              <a:t></a:t>
            </a:r>
            <a:endParaRPr sz="1205">
              <a:latin typeface="Wingdings"/>
              <a:cs typeface="Wingding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16224" y="2896921"/>
            <a:ext cx="153652" cy="2241522"/>
          </a:xfrm>
          <a:custGeom>
            <a:avLst/>
            <a:gdLst/>
            <a:ahLst/>
            <a:cxnLst/>
            <a:rect l="l" t="t" r="r" b="b"/>
            <a:pathLst>
              <a:path w="337820" h="4928234">
                <a:moveTo>
                  <a:pt x="337587" y="0"/>
                </a:moveTo>
                <a:lnTo>
                  <a:pt x="0" y="0"/>
                </a:lnTo>
                <a:lnTo>
                  <a:pt x="0" y="4927771"/>
                </a:lnTo>
                <a:lnTo>
                  <a:pt x="337587" y="4927771"/>
                </a:lnTo>
                <a:lnTo>
                  <a:pt x="337587" y="0"/>
                </a:lnTo>
                <a:close/>
              </a:path>
            </a:pathLst>
          </a:custGeom>
          <a:solidFill>
            <a:schemeClr val="accent2"/>
          </a:solidFill>
        </p:spPr>
        <p:txBody>
          <a:bodyPr wrap="square" lIns="0" tIns="0" rIns="0" bIns="0" rtlCol="0"/>
          <a:lstStyle/>
          <a:p>
            <a:endParaRPr/>
          </a:p>
        </p:txBody>
      </p:sp>
      <p:sp>
        <p:nvSpPr>
          <p:cNvPr id="4" name="object 4"/>
          <p:cNvSpPr txBox="1">
            <a:spLocks noGrp="1"/>
          </p:cNvSpPr>
          <p:nvPr>
            <p:ph type="title"/>
          </p:nvPr>
        </p:nvSpPr>
        <p:spPr>
          <a:xfrm>
            <a:off x="169276" y="716117"/>
            <a:ext cx="2917069" cy="1111065"/>
          </a:xfrm>
          <a:prstGeom prst="rect">
            <a:avLst/>
          </a:prstGeom>
        </p:spPr>
        <p:txBody>
          <a:bodyPr vert="horz" wrap="square" lIns="0" tIns="5199" rIns="0" bIns="0" numCol="1" rtlCol="0" anchor="ctr" anchorCtr="0" compatLnSpc="1">
            <a:prstTxWarp prst="textNoShape">
              <a:avLst/>
            </a:prstTxWarp>
            <a:spAutoFit/>
          </a:bodyPr>
          <a:lstStyle/>
          <a:p>
            <a:pPr marL="5776" marR="2310">
              <a:lnSpc>
                <a:spcPct val="100499"/>
              </a:lnSpc>
              <a:spcBef>
                <a:spcPts val="41"/>
              </a:spcBef>
            </a:pPr>
            <a:r>
              <a:rPr sz="3593">
                <a:solidFill>
                  <a:schemeClr val="accent4"/>
                </a:solidFill>
              </a:rPr>
              <a:t>FEDERAL</a:t>
            </a:r>
            <a:r>
              <a:rPr sz="3593" spc="-16">
                <a:solidFill>
                  <a:schemeClr val="accent4"/>
                </a:solidFill>
              </a:rPr>
              <a:t> </a:t>
            </a:r>
            <a:r>
              <a:rPr sz="3593" spc="-220">
                <a:solidFill>
                  <a:schemeClr val="accent4"/>
                </a:solidFill>
              </a:rPr>
              <a:t>T</a:t>
            </a:r>
            <a:r>
              <a:rPr sz="3593" spc="32">
                <a:solidFill>
                  <a:schemeClr val="accent4"/>
                </a:solidFill>
              </a:rPr>
              <a:t>AX</a:t>
            </a:r>
            <a:r>
              <a:rPr sz="3593" spc="-52">
                <a:solidFill>
                  <a:schemeClr val="accent4"/>
                </a:solidFill>
              </a:rPr>
              <a:t> </a:t>
            </a:r>
            <a:r>
              <a:rPr sz="3593" spc="-5">
                <a:solidFill>
                  <a:schemeClr val="accent4"/>
                </a:solidFill>
              </a:rPr>
              <a:t>BASICS</a:t>
            </a:r>
            <a:endParaRPr sz="3593">
              <a:solidFill>
                <a:schemeClr val="accent4"/>
              </a:solidFill>
            </a:endParaRPr>
          </a:p>
        </p:txBody>
      </p:sp>
      <p:sp>
        <p:nvSpPr>
          <p:cNvPr id="5" name="object 5"/>
          <p:cNvSpPr txBox="1"/>
          <p:nvPr/>
        </p:nvSpPr>
        <p:spPr>
          <a:xfrm>
            <a:off x="2522240" y="2008748"/>
            <a:ext cx="3458315" cy="294876"/>
          </a:xfrm>
          <a:prstGeom prst="rect">
            <a:avLst/>
          </a:prstGeom>
        </p:spPr>
        <p:txBody>
          <a:bodyPr vert="horz" wrap="square" lIns="0" tIns="7798" rIns="0" bIns="0" rtlCol="0">
            <a:spAutoFit/>
          </a:bodyPr>
          <a:lstStyle/>
          <a:p>
            <a:pPr marL="5776">
              <a:spcBef>
                <a:spcPts val="61"/>
              </a:spcBef>
            </a:pPr>
            <a:r>
              <a:rPr sz="1865" b="1" spc="-9">
                <a:latin typeface="Cambria"/>
                <a:cs typeface="Cambria"/>
              </a:rPr>
              <a:t>Federal</a:t>
            </a:r>
            <a:r>
              <a:rPr sz="1865" b="1" spc="-59">
                <a:latin typeface="Cambria"/>
                <a:cs typeface="Cambria"/>
              </a:rPr>
              <a:t> </a:t>
            </a:r>
            <a:r>
              <a:rPr sz="1865" b="1">
                <a:latin typeface="Cambria"/>
                <a:cs typeface="Cambria"/>
              </a:rPr>
              <a:t>Forms</a:t>
            </a:r>
            <a:r>
              <a:rPr sz="1865" b="1" spc="-55">
                <a:latin typeface="Cambria"/>
                <a:cs typeface="Cambria"/>
              </a:rPr>
              <a:t> </a:t>
            </a:r>
            <a:r>
              <a:rPr sz="1865" b="1">
                <a:latin typeface="Cambria"/>
                <a:cs typeface="Cambria"/>
              </a:rPr>
              <a:t>for</a:t>
            </a:r>
            <a:r>
              <a:rPr sz="1865" b="1" spc="-55">
                <a:latin typeface="Cambria"/>
                <a:cs typeface="Cambria"/>
              </a:rPr>
              <a:t> </a:t>
            </a:r>
            <a:r>
              <a:rPr sz="1865" b="1" spc="-5">
                <a:latin typeface="Cambria"/>
                <a:cs typeface="Cambria"/>
              </a:rPr>
              <a:t>nonresidents</a:t>
            </a:r>
            <a:endParaRPr sz="1865">
              <a:latin typeface="Cambria"/>
              <a:cs typeface="Cambria"/>
            </a:endParaRPr>
          </a:p>
        </p:txBody>
      </p:sp>
      <p:sp>
        <p:nvSpPr>
          <p:cNvPr id="6" name="object 6"/>
          <p:cNvSpPr txBox="1"/>
          <p:nvPr/>
        </p:nvSpPr>
        <p:spPr>
          <a:xfrm>
            <a:off x="355858" y="2500086"/>
            <a:ext cx="909490" cy="236793"/>
          </a:xfrm>
          <a:prstGeom prst="rect">
            <a:avLst/>
          </a:prstGeom>
        </p:spPr>
        <p:txBody>
          <a:bodyPr vert="horz" wrap="square" lIns="0" tIns="5776" rIns="0" bIns="0" rtlCol="0">
            <a:spAutoFit/>
          </a:bodyPr>
          <a:lstStyle/>
          <a:p>
            <a:pPr marL="5776">
              <a:spcBef>
                <a:spcPts val="45"/>
              </a:spcBef>
            </a:pPr>
            <a:r>
              <a:rPr sz="1501">
                <a:solidFill>
                  <a:srgbClr val="FFFFFF"/>
                </a:solidFill>
                <a:latin typeface="Cambria"/>
                <a:cs typeface="Cambria"/>
              </a:rPr>
              <a:t>Form</a:t>
            </a:r>
            <a:r>
              <a:rPr sz="1501" spc="-75">
                <a:solidFill>
                  <a:srgbClr val="FFFFFF"/>
                </a:solidFill>
                <a:latin typeface="Cambria"/>
                <a:cs typeface="Cambria"/>
              </a:rPr>
              <a:t> </a:t>
            </a:r>
            <a:r>
              <a:rPr sz="1501" spc="-9">
                <a:solidFill>
                  <a:srgbClr val="FFFFFF"/>
                </a:solidFill>
                <a:latin typeface="Cambria"/>
                <a:cs typeface="Cambria"/>
              </a:rPr>
              <a:t>8843</a:t>
            </a:r>
            <a:endParaRPr sz="1501">
              <a:latin typeface="Cambria"/>
              <a:cs typeface="Cambria"/>
            </a:endParaRPr>
          </a:p>
        </p:txBody>
      </p:sp>
      <p:sp>
        <p:nvSpPr>
          <p:cNvPr id="7" name="object 7"/>
          <p:cNvSpPr txBox="1"/>
          <p:nvPr/>
        </p:nvSpPr>
        <p:spPr>
          <a:xfrm>
            <a:off x="5583513" y="2485190"/>
            <a:ext cx="2635182" cy="236793"/>
          </a:xfrm>
          <a:prstGeom prst="rect">
            <a:avLst/>
          </a:prstGeom>
        </p:spPr>
        <p:txBody>
          <a:bodyPr vert="horz" wrap="square" lIns="0" tIns="5776" rIns="0" bIns="0" rtlCol="0">
            <a:spAutoFit/>
          </a:bodyPr>
          <a:lstStyle/>
          <a:p>
            <a:pPr marL="5776">
              <a:spcBef>
                <a:spcPts val="45"/>
              </a:spcBef>
            </a:pPr>
            <a:r>
              <a:rPr sz="1501">
                <a:solidFill>
                  <a:srgbClr val="FFFFFF"/>
                </a:solidFill>
                <a:latin typeface="Cambria"/>
                <a:cs typeface="Cambria"/>
              </a:rPr>
              <a:t>Form</a:t>
            </a:r>
            <a:r>
              <a:rPr sz="1501" spc="-39">
                <a:solidFill>
                  <a:srgbClr val="FFFFFF"/>
                </a:solidFill>
                <a:latin typeface="Cambria"/>
                <a:cs typeface="Cambria"/>
              </a:rPr>
              <a:t> </a:t>
            </a:r>
            <a:r>
              <a:rPr sz="1501">
                <a:solidFill>
                  <a:srgbClr val="FFFFFF"/>
                </a:solidFill>
                <a:latin typeface="Cambria"/>
                <a:cs typeface="Cambria"/>
              </a:rPr>
              <a:t>1040NR</a:t>
            </a:r>
            <a:r>
              <a:rPr sz="1501" spc="-32">
                <a:solidFill>
                  <a:srgbClr val="FFFFFF"/>
                </a:solidFill>
                <a:latin typeface="Cambria"/>
                <a:cs typeface="Cambria"/>
              </a:rPr>
              <a:t> </a:t>
            </a:r>
            <a:r>
              <a:rPr sz="1501">
                <a:solidFill>
                  <a:srgbClr val="FFFFFF"/>
                </a:solidFill>
                <a:latin typeface="Cambria"/>
                <a:cs typeface="Cambria"/>
              </a:rPr>
              <a:t>or</a:t>
            </a:r>
            <a:r>
              <a:rPr sz="1501" spc="-34">
                <a:solidFill>
                  <a:srgbClr val="FFFFFF"/>
                </a:solidFill>
                <a:latin typeface="Cambria"/>
                <a:cs typeface="Cambria"/>
              </a:rPr>
              <a:t> </a:t>
            </a:r>
            <a:r>
              <a:rPr sz="1501">
                <a:solidFill>
                  <a:srgbClr val="FFFFFF"/>
                </a:solidFill>
                <a:latin typeface="Cambria"/>
                <a:cs typeface="Cambria"/>
              </a:rPr>
              <a:t>Form</a:t>
            </a:r>
            <a:r>
              <a:rPr sz="1501" spc="-39">
                <a:solidFill>
                  <a:srgbClr val="FFFFFF"/>
                </a:solidFill>
                <a:latin typeface="Cambria"/>
                <a:cs typeface="Cambria"/>
              </a:rPr>
              <a:t> </a:t>
            </a:r>
            <a:r>
              <a:rPr sz="1501" spc="-5">
                <a:solidFill>
                  <a:srgbClr val="FFFFFF"/>
                </a:solidFill>
                <a:latin typeface="Cambria"/>
                <a:cs typeface="Cambria"/>
              </a:rPr>
              <a:t>10NR-</a:t>
            </a:r>
            <a:r>
              <a:rPr sz="1501" spc="-11">
                <a:solidFill>
                  <a:srgbClr val="FFFFFF"/>
                </a:solidFill>
                <a:latin typeface="Cambria"/>
                <a:cs typeface="Cambria"/>
              </a:rPr>
              <a:t>EZ</a:t>
            </a:r>
            <a:endParaRPr sz="1501">
              <a:latin typeface="Cambria"/>
              <a:cs typeface="Cambria"/>
            </a:endParaRPr>
          </a:p>
        </p:txBody>
      </p:sp>
      <p:pic>
        <p:nvPicPr>
          <p:cNvPr id="8" name="object 8"/>
          <p:cNvPicPr/>
          <p:nvPr/>
        </p:nvPicPr>
        <p:blipFill>
          <a:blip r:embed="rId2" cstate="print"/>
          <a:stretch>
            <a:fillRect/>
          </a:stretch>
        </p:blipFill>
        <p:spPr>
          <a:xfrm>
            <a:off x="0" y="2485190"/>
            <a:ext cx="2707854" cy="3254063"/>
          </a:xfrm>
          <a:prstGeom prst="rect">
            <a:avLst/>
          </a:prstGeom>
          <a:ln>
            <a:solidFill>
              <a:schemeClr val="tx1"/>
            </a:solidFill>
          </a:ln>
        </p:spPr>
      </p:pic>
      <p:pic>
        <p:nvPicPr>
          <p:cNvPr id="9" name="object 9"/>
          <p:cNvPicPr/>
          <p:nvPr/>
        </p:nvPicPr>
        <p:blipFill>
          <a:blip r:embed="rId3" cstate="print"/>
          <a:stretch>
            <a:fillRect/>
          </a:stretch>
        </p:blipFill>
        <p:spPr>
          <a:xfrm>
            <a:off x="3086345" y="2500085"/>
            <a:ext cx="2635182" cy="3254063"/>
          </a:xfrm>
          <a:prstGeom prst="rect">
            <a:avLst/>
          </a:prstGeom>
          <a:ln>
            <a:solidFill>
              <a:schemeClr val="tx1"/>
            </a:solidFill>
          </a:ln>
        </p:spPr>
      </p:pic>
      <p:pic>
        <p:nvPicPr>
          <p:cNvPr id="10" name="object 10"/>
          <p:cNvPicPr/>
          <p:nvPr/>
        </p:nvPicPr>
        <p:blipFill>
          <a:blip r:embed="rId3" cstate="print"/>
          <a:stretch>
            <a:fillRect/>
          </a:stretch>
        </p:blipFill>
        <p:spPr>
          <a:xfrm>
            <a:off x="5837996" y="2500085"/>
            <a:ext cx="2635181" cy="3254063"/>
          </a:xfrm>
          <a:prstGeom prst="rect">
            <a:avLst/>
          </a:prstGeom>
          <a:ln>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81367" y="1812375"/>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B45F07"/>
          </a:solidFill>
        </p:spPr>
        <p:txBody>
          <a:bodyPr wrap="square" lIns="0" tIns="0" rIns="0" bIns="0" rtlCol="0"/>
          <a:lstStyle/>
          <a:p>
            <a:endParaRPr/>
          </a:p>
        </p:txBody>
      </p:sp>
      <p:sp>
        <p:nvSpPr>
          <p:cNvPr id="4" name="object 4"/>
          <p:cNvSpPr/>
          <p:nvPr/>
        </p:nvSpPr>
        <p:spPr>
          <a:xfrm>
            <a:off x="6487313" y="1812375"/>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5" name="object 5"/>
          <p:cNvSpPr/>
          <p:nvPr/>
        </p:nvSpPr>
        <p:spPr>
          <a:xfrm>
            <a:off x="6802998" y="1812375"/>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13425D"/>
          </a:solidFill>
        </p:spPr>
        <p:txBody>
          <a:bodyPr wrap="square" lIns="0" tIns="0" rIns="0" bIns="0" rtlCol="0"/>
          <a:lstStyle/>
          <a:p>
            <a:endParaRPr/>
          </a:p>
        </p:txBody>
      </p:sp>
      <p:sp>
        <p:nvSpPr>
          <p:cNvPr id="6" name="object 6"/>
          <p:cNvSpPr/>
          <p:nvPr/>
        </p:nvSpPr>
        <p:spPr>
          <a:xfrm>
            <a:off x="7108944" y="1812375"/>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3A6330"/>
          </a:solidFill>
        </p:spPr>
        <p:txBody>
          <a:bodyPr wrap="square" lIns="0" tIns="0" rIns="0" bIns="0" rtlCol="0"/>
          <a:lstStyle/>
          <a:p>
            <a:endParaRPr/>
          </a:p>
        </p:txBody>
      </p:sp>
      <p:sp>
        <p:nvSpPr>
          <p:cNvPr id="7" name="object 7"/>
          <p:cNvSpPr/>
          <p:nvPr/>
        </p:nvSpPr>
        <p:spPr>
          <a:xfrm>
            <a:off x="7414890" y="1812375"/>
            <a:ext cx="268313" cy="9300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47365A"/>
          </a:solidFill>
        </p:spPr>
        <p:txBody>
          <a:bodyPr wrap="square" lIns="0" tIns="0" rIns="0" bIns="0" rtlCol="0"/>
          <a:lstStyle/>
          <a:p>
            <a:endParaRPr/>
          </a:p>
        </p:txBody>
      </p:sp>
      <p:sp>
        <p:nvSpPr>
          <p:cNvPr id="8" name="object 8"/>
          <p:cNvSpPr/>
          <p:nvPr/>
        </p:nvSpPr>
        <p:spPr>
          <a:xfrm>
            <a:off x="7717399" y="1812375"/>
            <a:ext cx="268890" cy="9300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9A7439"/>
          </a:solidFill>
        </p:spPr>
        <p:txBody>
          <a:bodyPr wrap="square" lIns="0" tIns="0" rIns="0" bIns="0" rtlCol="0"/>
          <a:lstStyle/>
          <a:p>
            <a:endParaRPr/>
          </a:p>
        </p:txBody>
      </p:sp>
      <p:sp>
        <p:nvSpPr>
          <p:cNvPr id="9" name="object 9"/>
          <p:cNvSpPr txBox="1">
            <a:spLocks noGrp="1"/>
          </p:cNvSpPr>
          <p:nvPr>
            <p:ph type="title"/>
          </p:nvPr>
        </p:nvSpPr>
        <p:spPr>
          <a:xfrm>
            <a:off x="4831371" y="1133843"/>
            <a:ext cx="3580774" cy="560782"/>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a:solidFill>
                  <a:schemeClr val="accent4"/>
                </a:solidFill>
              </a:rPr>
              <a:t>WHO MUST</a:t>
            </a:r>
            <a:r>
              <a:rPr sz="3593" spc="2">
                <a:solidFill>
                  <a:schemeClr val="accent4"/>
                </a:solidFill>
              </a:rPr>
              <a:t> </a:t>
            </a:r>
            <a:r>
              <a:rPr sz="3593" spc="-9">
                <a:solidFill>
                  <a:schemeClr val="accent4"/>
                </a:solidFill>
              </a:rPr>
              <a:t>FILE</a:t>
            </a:r>
            <a:endParaRPr sz="3593">
              <a:solidFill>
                <a:schemeClr val="accent4"/>
              </a:solidFill>
            </a:endParaRPr>
          </a:p>
        </p:txBody>
      </p:sp>
      <p:sp>
        <p:nvSpPr>
          <p:cNvPr id="10" name="object 10"/>
          <p:cNvSpPr/>
          <p:nvPr/>
        </p:nvSpPr>
        <p:spPr>
          <a:xfrm>
            <a:off x="5122015" y="3141578"/>
            <a:ext cx="55164" cy="1241054"/>
          </a:xfrm>
          <a:custGeom>
            <a:avLst/>
            <a:gdLst/>
            <a:ahLst/>
            <a:cxnLst/>
            <a:rect l="l" t="t" r="r" b="b"/>
            <a:pathLst>
              <a:path w="121284" h="2728595">
                <a:moveTo>
                  <a:pt x="120926" y="0"/>
                </a:moveTo>
                <a:lnTo>
                  <a:pt x="0" y="0"/>
                </a:lnTo>
                <a:lnTo>
                  <a:pt x="0" y="2728413"/>
                </a:lnTo>
                <a:lnTo>
                  <a:pt x="120926" y="2728413"/>
                </a:lnTo>
                <a:lnTo>
                  <a:pt x="120926" y="0"/>
                </a:lnTo>
                <a:close/>
              </a:path>
            </a:pathLst>
          </a:custGeom>
          <a:solidFill>
            <a:srgbClr val="EF7E09"/>
          </a:solidFill>
        </p:spPr>
        <p:txBody>
          <a:bodyPr wrap="square" lIns="0" tIns="0" rIns="0" bIns="0" rtlCol="0"/>
          <a:lstStyle/>
          <a:p>
            <a:endParaRPr/>
          </a:p>
        </p:txBody>
      </p:sp>
      <p:pic>
        <p:nvPicPr>
          <p:cNvPr id="11" name="object 11"/>
          <p:cNvPicPr/>
          <p:nvPr/>
        </p:nvPicPr>
        <p:blipFill>
          <a:blip r:embed="rId2" cstate="print"/>
          <a:stretch>
            <a:fillRect/>
          </a:stretch>
        </p:blipFill>
        <p:spPr>
          <a:xfrm>
            <a:off x="140368" y="1804927"/>
            <a:ext cx="4610100" cy="959948"/>
          </a:xfrm>
          <a:prstGeom prst="rect">
            <a:avLst/>
          </a:prstGeom>
        </p:spPr>
      </p:pic>
      <p:sp>
        <p:nvSpPr>
          <p:cNvPr id="12" name="object 12"/>
          <p:cNvSpPr txBox="1"/>
          <p:nvPr/>
        </p:nvSpPr>
        <p:spPr>
          <a:xfrm>
            <a:off x="247834" y="2096695"/>
            <a:ext cx="3699479" cy="376412"/>
          </a:xfrm>
          <a:prstGeom prst="rect">
            <a:avLst/>
          </a:prstGeom>
        </p:spPr>
        <p:txBody>
          <a:bodyPr vert="horz" wrap="square" lIns="0" tIns="5488" rIns="0" bIns="0" rtlCol="0" anchor="t">
            <a:spAutoFit/>
          </a:bodyPr>
          <a:lstStyle/>
          <a:p>
            <a:pPr marL="5715">
              <a:spcBef>
                <a:spcPts val="43"/>
              </a:spcBef>
            </a:pPr>
            <a:r>
              <a:rPr sz="1200" b="1" spc="-14" dirty="0">
                <a:solidFill>
                  <a:srgbClr val="FFFFFF"/>
                </a:solidFill>
                <a:latin typeface="Cambria"/>
                <a:cs typeface="Cambria"/>
              </a:rPr>
              <a:t>Received</a:t>
            </a:r>
            <a:r>
              <a:rPr sz="1200" b="1" spc="-39" dirty="0">
                <a:solidFill>
                  <a:srgbClr val="FFFFFF"/>
                </a:solidFill>
                <a:latin typeface="Cambria"/>
                <a:cs typeface="Cambria"/>
              </a:rPr>
              <a:t> </a:t>
            </a:r>
            <a:r>
              <a:rPr sz="1200" b="1" dirty="0">
                <a:solidFill>
                  <a:srgbClr val="FFFFFF"/>
                </a:solidFill>
                <a:latin typeface="Cambria"/>
                <a:cs typeface="Cambria"/>
              </a:rPr>
              <a:t>taxable</a:t>
            </a:r>
            <a:r>
              <a:rPr sz="1200" b="1" spc="-34" dirty="0">
                <a:solidFill>
                  <a:srgbClr val="FFFFFF"/>
                </a:solidFill>
                <a:latin typeface="Cambria"/>
                <a:cs typeface="Cambria"/>
              </a:rPr>
              <a:t> </a:t>
            </a:r>
            <a:r>
              <a:rPr sz="1200" b="1" dirty="0">
                <a:solidFill>
                  <a:srgbClr val="FFFFFF"/>
                </a:solidFill>
                <a:latin typeface="Cambria"/>
                <a:cs typeface="Cambria"/>
              </a:rPr>
              <a:t>earnings</a:t>
            </a:r>
            <a:r>
              <a:rPr sz="1200" b="1" spc="-34" dirty="0">
                <a:solidFill>
                  <a:srgbClr val="FFFFFF"/>
                </a:solidFill>
                <a:latin typeface="Cambria"/>
                <a:cs typeface="Cambria"/>
              </a:rPr>
              <a:t> </a:t>
            </a:r>
            <a:r>
              <a:rPr sz="1200" b="1" dirty="0">
                <a:solidFill>
                  <a:srgbClr val="FFFFFF"/>
                </a:solidFill>
                <a:latin typeface="Cambria"/>
                <a:cs typeface="Cambria"/>
              </a:rPr>
              <a:t>or</a:t>
            </a:r>
            <a:r>
              <a:rPr sz="1200" b="1" spc="-41" dirty="0">
                <a:solidFill>
                  <a:srgbClr val="FFFFFF"/>
                </a:solidFill>
                <a:latin typeface="Cambria"/>
                <a:cs typeface="Cambria"/>
              </a:rPr>
              <a:t> </a:t>
            </a:r>
            <a:r>
              <a:rPr sz="1200" b="1" dirty="0">
                <a:solidFill>
                  <a:srgbClr val="FFFFFF"/>
                </a:solidFill>
                <a:latin typeface="Cambria"/>
                <a:cs typeface="Cambria"/>
              </a:rPr>
              <a:t>income</a:t>
            </a:r>
            <a:r>
              <a:rPr sz="1200" b="1" spc="-30" dirty="0">
                <a:solidFill>
                  <a:srgbClr val="FFFFFF"/>
                </a:solidFill>
                <a:latin typeface="Cambria"/>
                <a:cs typeface="Cambria"/>
              </a:rPr>
              <a:t> </a:t>
            </a:r>
            <a:r>
              <a:rPr sz="1200" b="1" spc="-9" dirty="0">
                <a:solidFill>
                  <a:srgbClr val="FFFFFF"/>
                </a:solidFill>
                <a:latin typeface="Cambria"/>
                <a:cs typeface="Cambria"/>
              </a:rPr>
              <a:t>over</a:t>
            </a:r>
            <a:r>
              <a:rPr sz="1200" b="1" spc="-34" dirty="0">
                <a:solidFill>
                  <a:srgbClr val="FFFFFF"/>
                </a:solidFill>
                <a:latin typeface="Cambria"/>
                <a:cs typeface="Cambria"/>
              </a:rPr>
              <a:t> </a:t>
            </a:r>
            <a:r>
              <a:rPr sz="1200" b="1" dirty="0">
                <a:solidFill>
                  <a:srgbClr val="FFFFFF"/>
                </a:solidFill>
                <a:latin typeface="Cambria"/>
                <a:cs typeface="Cambria"/>
              </a:rPr>
              <a:t>$0</a:t>
            </a:r>
            <a:r>
              <a:rPr sz="1200" b="1" spc="-36" dirty="0">
                <a:solidFill>
                  <a:srgbClr val="FFFFFF"/>
                </a:solidFill>
                <a:latin typeface="Cambria"/>
                <a:cs typeface="Cambria"/>
              </a:rPr>
              <a:t> </a:t>
            </a:r>
            <a:r>
              <a:rPr sz="1200" b="1" dirty="0">
                <a:solidFill>
                  <a:srgbClr val="FFFFFF"/>
                </a:solidFill>
                <a:latin typeface="Cambria"/>
                <a:cs typeface="Cambria"/>
              </a:rPr>
              <a:t>in</a:t>
            </a:r>
            <a:r>
              <a:rPr lang="en-US" sz="1200" b="1" spc="-32" dirty="0">
                <a:solidFill>
                  <a:srgbClr val="FFFFFF"/>
                </a:solidFill>
                <a:latin typeface="Cambria"/>
                <a:cs typeface="Cambria"/>
              </a:rPr>
              <a:t> previous tax year</a:t>
            </a:r>
            <a:r>
              <a:rPr lang="en-US" sz="1200" b="1" spc="-9" dirty="0">
                <a:solidFill>
                  <a:srgbClr val="FFFFFF"/>
                </a:solidFill>
                <a:latin typeface="Cambria"/>
                <a:cs typeface="Cambria"/>
              </a:rPr>
              <a:t> (received a W2 or 1099 form)</a:t>
            </a:r>
            <a:endParaRPr lang="en-US" sz="1200" dirty="0">
              <a:latin typeface="Cambria"/>
              <a:ea typeface="Cambria"/>
              <a:cs typeface="Cambria"/>
            </a:endParaRPr>
          </a:p>
        </p:txBody>
      </p:sp>
      <p:pic>
        <p:nvPicPr>
          <p:cNvPr id="13" name="object 13"/>
          <p:cNvPicPr/>
          <p:nvPr/>
        </p:nvPicPr>
        <p:blipFill>
          <a:blip r:embed="rId3" cstate="print"/>
          <a:stretch>
            <a:fillRect/>
          </a:stretch>
        </p:blipFill>
        <p:spPr>
          <a:xfrm>
            <a:off x="140368" y="2910687"/>
            <a:ext cx="4610100" cy="856247"/>
          </a:xfrm>
          <a:prstGeom prst="rect">
            <a:avLst/>
          </a:prstGeom>
        </p:spPr>
      </p:pic>
      <p:sp>
        <p:nvSpPr>
          <p:cNvPr id="14" name="object 14"/>
          <p:cNvSpPr txBox="1"/>
          <p:nvPr/>
        </p:nvSpPr>
        <p:spPr>
          <a:xfrm>
            <a:off x="247834" y="3141578"/>
            <a:ext cx="3811251" cy="376412"/>
          </a:xfrm>
          <a:prstGeom prst="rect">
            <a:avLst/>
          </a:prstGeom>
        </p:spPr>
        <p:txBody>
          <a:bodyPr vert="horz" wrap="square" lIns="0" tIns="5488" rIns="0" bIns="0" rtlCol="0" anchor="t">
            <a:spAutoFit/>
          </a:bodyPr>
          <a:lstStyle/>
          <a:p>
            <a:pPr marL="5715">
              <a:spcBef>
                <a:spcPts val="43"/>
              </a:spcBef>
            </a:pPr>
            <a:r>
              <a:rPr sz="1200" b="1" spc="-14" dirty="0">
                <a:solidFill>
                  <a:srgbClr val="FFFFFF"/>
                </a:solidFill>
                <a:latin typeface="Cambria"/>
                <a:cs typeface="Cambria"/>
              </a:rPr>
              <a:t>Received</a:t>
            </a:r>
            <a:r>
              <a:rPr sz="1200" b="1" spc="-32" dirty="0">
                <a:solidFill>
                  <a:srgbClr val="FFFFFF"/>
                </a:solidFill>
                <a:latin typeface="Cambria"/>
                <a:cs typeface="Cambria"/>
              </a:rPr>
              <a:t> </a:t>
            </a:r>
            <a:r>
              <a:rPr sz="1200" b="1" dirty="0">
                <a:solidFill>
                  <a:srgbClr val="FFFFFF"/>
                </a:solidFill>
                <a:latin typeface="Cambria"/>
                <a:cs typeface="Cambria"/>
              </a:rPr>
              <a:t>a</a:t>
            </a:r>
            <a:r>
              <a:rPr sz="1200" b="1" spc="-30" dirty="0">
                <a:solidFill>
                  <a:srgbClr val="FFFFFF"/>
                </a:solidFill>
                <a:latin typeface="Cambria"/>
                <a:cs typeface="Cambria"/>
              </a:rPr>
              <a:t> </a:t>
            </a:r>
            <a:r>
              <a:rPr sz="1200" b="1" dirty="0">
                <a:solidFill>
                  <a:srgbClr val="FFFFFF"/>
                </a:solidFill>
                <a:latin typeface="Cambria"/>
                <a:cs typeface="Cambria"/>
              </a:rPr>
              <a:t>taxable</a:t>
            </a:r>
            <a:r>
              <a:rPr sz="1200" b="1" spc="-30" dirty="0">
                <a:solidFill>
                  <a:srgbClr val="FFFFFF"/>
                </a:solidFill>
                <a:latin typeface="Cambria"/>
                <a:cs typeface="Cambria"/>
              </a:rPr>
              <a:t> </a:t>
            </a:r>
            <a:r>
              <a:rPr sz="1200" b="1" dirty="0">
                <a:solidFill>
                  <a:srgbClr val="FFFFFF"/>
                </a:solidFill>
                <a:latin typeface="Cambria"/>
                <a:cs typeface="Cambria"/>
              </a:rPr>
              <a:t>stipend,</a:t>
            </a:r>
            <a:r>
              <a:rPr sz="1200" b="1" spc="-30" dirty="0">
                <a:solidFill>
                  <a:srgbClr val="FFFFFF"/>
                </a:solidFill>
                <a:latin typeface="Cambria"/>
                <a:cs typeface="Cambria"/>
              </a:rPr>
              <a:t> </a:t>
            </a:r>
            <a:r>
              <a:rPr sz="1200" b="1" dirty="0">
                <a:solidFill>
                  <a:srgbClr val="FFFFFF"/>
                </a:solidFill>
                <a:latin typeface="Cambria"/>
                <a:cs typeface="Cambria"/>
              </a:rPr>
              <a:t>grant</a:t>
            </a:r>
            <a:r>
              <a:rPr sz="1200" b="1" spc="-30" dirty="0">
                <a:solidFill>
                  <a:srgbClr val="FFFFFF"/>
                </a:solidFill>
                <a:latin typeface="Cambria"/>
                <a:cs typeface="Cambria"/>
              </a:rPr>
              <a:t> </a:t>
            </a:r>
            <a:r>
              <a:rPr sz="1200" b="1" dirty="0">
                <a:solidFill>
                  <a:srgbClr val="FFFFFF"/>
                </a:solidFill>
                <a:latin typeface="Cambria"/>
                <a:cs typeface="Cambria"/>
              </a:rPr>
              <a:t>or</a:t>
            </a:r>
            <a:r>
              <a:rPr sz="1200" b="1" spc="-30" dirty="0">
                <a:solidFill>
                  <a:srgbClr val="FFFFFF"/>
                </a:solidFill>
                <a:latin typeface="Cambria"/>
                <a:cs typeface="Cambria"/>
              </a:rPr>
              <a:t> </a:t>
            </a:r>
            <a:r>
              <a:rPr sz="1200" b="1" spc="-5" dirty="0">
                <a:solidFill>
                  <a:srgbClr val="FFFFFF"/>
                </a:solidFill>
                <a:latin typeface="Cambria"/>
                <a:cs typeface="Cambria"/>
              </a:rPr>
              <a:t>allowance</a:t>
            </a:r>
            <a:r>
              <a:rPr sz="1200" b="1" spc="-30" dirty="0">
                <a:solidFill>
                  <a:srgbClr val="FFFFFF"/>
                </a:solidFill>
                <a:latin typeface="Cambria"/>
                <a:cs typeface="Cambria"/>
              </a:rPr>
              <a:t> </a:t>
            </a:r>
            <a:r>
              <a:rPr sz="1200" b="1" dirty="0">
                <a:solidFill>
                  <a:srgbClr val="FFFFFF"/>
                </a:solidFill>
                <a:latin typeface="Cambria"/>
                <a:cs typeface="Cambria"/>
              </a:rPr>
              <a:t>in</a:t>
            </a:r>
            <a:r>
              <a:rPr sz="1200" b="1" spc="-27" dirty="0">
                <a:solidFill>
                  <a:srgbClr val="FFFFFF"/>
                </a:solidFill>
                <a:latin typeface="Cambria"/>
                <a:cs typeface="Cambria"/>
              </a:rPr>
              <a:t> </a:t>
            </a:r>
            <a:r>
              <a:rPr lang="en-US" sz="1200" b="1" spc="-9" dirty="0">
                <a:solidFill>
                  <a:srgbClr val="FFFFFF"/>
                </a:solidFill>
                <a:latin typeface="Cambria"/>
                <a:cs typeface="Cambria"/>
              </a:rPr>
              <a:t>previous tax year (received a 1042S form)</a:t>
            </a:r>
            <a:endParaRPr lang="en-US" sz="1200" dirty="0">
              <a:latin typeface="Cambria"/>
              <a:ea typeface="Cambria"/>
              <a:cs typeface="Cambria"/>
            </a:endParaRPr>
          </a:p>
        </p:txBody>
      </p:sp>
      <p:pic>
        <p:nvPicPr>
          <p:cNvPr id="15" name="object 15"/>
          <p:cNvPicPr/>
          <p:nvPr/>
        </p:nvPicPr>
        <p:blipFill>
          <a:blip r:embed="rId4" cstate="print"/>
          <a:stretch>
            <a:fillRect/>
          </a:stretch>
        </p:blipFill>
        <p:spPr>
          <a:xfrm>
            <a:off x="140368" y="3920766"/>
            <a:ext cx="4610100" cy="959948"/>
          </a:xfrm>
          <a:prstGeom prst="rect">
            <a:avLst/>
          </a:prstGeom>
        </p:spPr>
      </p:pic>
      <p:sp>
        <p:nvSpPr>
          <p:cNvPr id="16" name="object 16"/>
          <p:cNvSpPr txBox="1"/>
          <p:nvPr/>
        </p:nvSpPr>
        <p:spPr>
          <a:xfrm>
            <a:off x="309929" y="4212534"/>
            <a:ext cx="3687059" cy="376412"/>
          </a:xfrm>
          <a:prstGeom prst="rect">
            <a:avLst/>
          </a:prstGeom>
        </p:spPr>
        <p:txBody>
          <a:bodyPr vert="horz" wrap="square" lIns="0" tIns="5488" rIns="0" bIns="0" rtlCol="0">
            <a:spAutoFit/>
          </a:bodyPr>
          <a:lstStyle/>
          <a:p>
            <a:pPr marL="877657" marR="2310" indent="-872170">
              <a:spcBef>
                <a:spcPts val="43"/>
              </a:spcBef>
            </a:pPr>
            <a:r>
              <a:rPr sz="1205" b="1" spc="-14">
                <a:solidFill>
                  <a:srgbClr val="FFFFFF"/>
                </a:solidFill>
                <a:latin typeface="Cambria"/>
                <a:cs typeface="Cambria"/>
              </a:rPr>
              <a:t>Everyone</a:t>
            </a:r>
            <a:r>
              <a:rPr sz="1205" b="1" spc="-34">
                <a:solidFill>
                  <a:srgbClr val="FFFFFF"/>
                </a:solidFill>
                <a:latin typeface="Cambria"/>
                <a:cs typeface="Cambria"/>
              </a:rPr>
              <a:t> </a:t>
            </a:r>
            <a:r>
              <a:rPr sz="1205" b="1">
                <a:solidFill>
                  <a:srgbClr val="FFFFFF"/>
                </a:solidFill>
                <a:latin typeface="Cambria"/>
                <a:cs typeface="Cambria"/>
              </a:rPr>
              <a:t>must</a:t>
            </a:r>
            <a:r>
              <a:rPr sz="1205" b="1" spc="-34">
                <a:solidFill>
                  <a:srgbClr val="FFFFFF"/>
                </a:solidFill>
                <a:latin typeface="Cambria"/>
                <a:cs typeface="Cambria"/>
              </a:rPr>
              <a:t> </a:t>
            </a:r>
            <a:r>
              <a:rPr sz="1205" b="1" spc="-5">
                <a:solidFill>
                  <a:srgbClr val="FFFFFF"/>
                </a:solidFill>
                <a:latin typeface="Cambria"/>
                <a:cs typeface="Cambria"/>
              </a:rPr>
              <a:t>complete</a:t>
            </a:r>
            <a:r>
              <a:rPr sz="1205" b="1" spc="-34">
                <a:solidFill>
                  <a:srgbClr val="FFFFFF"/>
                </a:solidFill>
                <a:latin typeface="Cambria"/>
                <a:cs typeface="Cambria"/>
              </a:rPr>
              <a:t> </a:t>
            </a:r>
            <a:r>
              <a:rPr sz="1205" b="1" spc="-11">
                <a:solidFill>
                  <a:srgbClr val="FFFFFF"/>
                </a:solidFill>
                <a:latin typeface="Cambria"/>
                <a:cs typeface="Cambria"/>
              </a:rPr>
              <a:t>Form</a:t>
            </a:r>
            <a:r>
              <a:rPr sz="1205" b="1" spc="-34">
                <a:solidFill>
                  <a:srgbClr val="FFFFFF"/>
                </a:solidFill>
                <a:latin typeface="Cambria"/>
                <a:cs typeface="Cambria"/>
              </a:rPr>
              <a:t> </a:t>
            </a:r>
            <a:r>
              <a:rPr sz="1205" b="1">
                <a:solidFill>
                  <a:srgbClr val="FFFFFF"/>
                </a:solidFill>
                <a:latin typeface="Cambria"/>
                <a:cs typeface="Cambria"/>
              </a:rPr>
              <a:t>8843</a:t>
            </a:r>
            <a:r>
              <a:rPr sz="1205" b="1" spc="-32">
                <a:solidFill>
                  <a:srgbClr val="FFFFFF"/>
                </a:solidFill>
                <a:latin typeface="Cambria"/>
                <a:cs typeface="Cambria"/>
              </a:rPr>
              <a:t> </a:t>
            </a:r>
            <a:r>
              <a:rPr sz="1205" b="1">
                <a:solidFill>
                  <a:srgbClr val="FFFFFF"/>
                </a:solidFill>
                <a:latin typeface="Cambria"/>
                <a:cs typeface="Cambria"/>
              </a:rPr>
              <a:t>–</a:t>
            </a:r>
            <a:r>
              <a:rPr sz="1205" b="1" spc="-34">
                <a:solidFill>
                  <a:srgbClr val="FFFFFF"/>
                </a:solidFill>
                <a:latin typeface="Cambria"/>
                <a:cs typeface="Cambria"/>
              </a:rPr>
              <a:t> </a:t>
            </a:r>
            <a:r>
              <a:rPr sz="1205" b="1" spc="-14">
                <a:solidFill>
                  <a:srgbClr val="FFFFFF"/>
                </a:solidFill>
                <a:latin typeface="Cambria"/>
                <a:cs typeface="Cambria"/>
              </a:rPr>
              <a:t>irrespective</a:t>
            </a:r>
            <a:r>
              <a:rPr sz="1205" b="1" spc="-34">
                <a:solidFill>
                  <a:srgbClr val="FFFFFF"/>
                </a:solidFill>
                <a:latin typeface="Cambria"/>
                <a:cs typeface="Cambria"/>
              </a:rPr>
              <a:t> </a:t>
            </a:r>
            <a:r>
              <a:rPr sz="1205" b="1" spc="-11">
                <a:solidFill>
                  <a:srgbClr val="FFFFFF"/>
                </a:solidFill>
                <a:latin typeface="Cambria"/>
                <a:cs typeface="Cambria"/>
              </a:rPr>
              <a:t>of </a:t>
            </a:r>
            <a:r>
              <a:rPr sz="1205" b="1">
                <a:solidFill>
                  <a:srgbClr val="FFFFFF"/>
                </a:solidFill>
                <a:latin typeface="Cambria"/>
                <a:cs typeface="Cambria"/>
              </a:rPr>
              <a:t>income</a:t>
            </a:r>
            <a:r>
              <a:rPr sz="1205" b="1" spc="-32">
                <a:solidFill>
                  <a:srgbClr val="FFFFFF"/>
                </a:solidFill>
                <a:latin typeface="Cambria"/>
                <a:cs typeface="Cambria"/>
              </a:rPr>
              <a:t> </a:t>
            </a:r>
            <a:r>
              <a:rPr sz="1205" b="1">
                <a:solidFill>
                  <a:srgbClr val="FFFFFF"/>
                </a:solidFill>
                <a:latin typeface="Cambria"/>
                <a:cs typeface="Cambria"/>
              </a:rPr>
              <a:t>or</a:t>
            </a:r>
            <a:r>
              <a:rPr sz="1205" b="1" spc="-32">
                <a:solidFill>
                  <a:srgbClr val="FFFFFF"/>
                </a:solidFill>
                <a:latin typeface="Cambria"/>
                <a:cs typeface="Cambria"/>
              </a:rPr>
              <a:t> </a:t>
            </a:r>
            <a:r>
              <a:rPr sz="1205" b="1" spc="-9">
                <a:solidFill>
                  <a:srgbClr val="FFFFFF"/>
                </a:solidFill>
                <a:latin typeface="Cambria"/>
                <a:cs typeface="Cambria"/>
              </a:rPr>
              <a:t>days</a:t>
            </a:r>
            <a:r>
              <a:rPr sz="1205" b="1" spc="-36">
                <a:solidFill>
                  <a:srgbClr val="FFFFFF"/>
                </a:solidFill>
                <a:latin typeface="Cambria"/>
                <a:cs typeface="Cambria"/>
              </a:rPr>
              <a:t> </a:t>
            </a:r>
            <a:r>
              <a:rPr sz="1205" b="1">
                <a:solidFill>
                  <a:srgbClr val="FFFFFF"/>
                </a:solidFill>
                <a:latin typeface="Cambria"/>
                <a:cs typeface="Cambria"/>
              </a:rPr>
              <a:t>of</a:t>
            </a:r>
            <a:r>
              <a:rPr sz="1205" b="1" spc="-34">
                <a:solidFill>
                  <a:srgbClr val="FFFFFF"/>
                </a:solidFill>
                <a:latin typeface="Cambria"/>
                <a:cs typeface="Cambria"/>
              </a:rPr>
              <a:t> </a:t>
            </a:r>
            <a:r>
              <a:rPr sz="1205" b="1" spc="-5">
                <a:solidFill>
                  <a:srgbClr val="FFFFFF"/>
                </a:solidFill>
                <a:latin typeface="Cambria"/>
                <a:cs typeface="Cambria"/>
              </a:rPr>
              <a:t>presence.</a:t>
            </a:r>
            <a:endParaRPr sz="1205">
              <a:latin typeface="Cambria"/>
              <a:cs typeface="Cambria"/>
            </a:endParaRPr>
          </a:p>
        </p:txBody>
      </p:sp>
      <p:pic>
        <p:nvPicPr>
          <p:cNvPr id="17" name="object 17"/>
          <p:cNvPicPr/>
          <p:nvPr/>
        </p:nvPicPr>
        <p:blipFill>
          <a:blip r:embed="rId5" cstate="print"/>
          <a:stretch>
            <a:fillRect/>
          </a:stretch>
        </p:blipFill>
        <p:spPr>
          <a:xfrm>
            <a:off x="5489955" y="2202257"/>
            <a:ext cx="3023364" cy="30233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338553" y="1317258"/>
            <a:ext cx="4163033" cy="5143861"/>
            <a:chOff x="10951443" y="13854"/>
            <a:chExt cx="9152890" cy="11309350"/>
          </a:xfrm>
        </p:grpSpPr>
        <p:pic>
          <p:nvPicPr>
            <p:cNvPr id="4" name="object 4"/>
            <p:cNvPicPr/>
            <p:nvPr/>
          </p:nvPicPr>
          <p:blipFill>
            <a:blip r:embed="rId2" cstate="print"/>
            <a:stretch>
              <a:fillRect/>
            </a:stretch>
          </p:blipFill>
          <p:spPr>
            <a:xfrm>
              <a:off x="10951443" y="13854"/>
              <a:ext cx="9152655" cy="11309185"/>
            </a:xfrm>
            <a:prstGeom prst="rect">
              <a:avLst/>
            </a:prstGeom>
          </p:spPr>
        </p:pic>
        <p:sp>
          <p:nvSpPr>
            <p:cNvPr id="5" name="object 5"/>
            <p:cNvSpPr/>
            <p:nvPr/>
          </p:nvSpPr>
          <p:spPr>
            <a:xfrm>
              <a:off x="14410457" y="3683232"/>
              <a:ext cx="4866005" cy="3970654"/>
            </a:xfrm>
            <a:custGeom>
              <a:avLst/>
              <a:gdLst/>
              <a:ahLst/>
              <a:cxnLst/>
              <a:rect l="l" t="t" r="r" b="b"/>
              <a:pathLst>
                <a:path w="4866005" h="3970654">
                  <a:moveTo>
                    <a:pt x="4619156" y="0"/>
                  </a:moveTo>
                  <a:lnTo>
                    <a:pt x="246262" y="0"/>
                  </a:lnTo>
                  <a:lnTo>
                    <a:pt x="168373" y="12596"/>
                  </a:lnTo>
                  <a:lnTo>
                    <a:pt x="100772" y="47551"/>
                  </a:lnTo>
                  <a:lnTo>
                    <a:pt x="47551" y="100772"/>
                  </a:lnTo>
                  <a:lnTo>
                    <a:pt x="12596" y="168373"/>
                  </a:lnTo>
                  <a:lnTo>
                    <a:pt x="0" y="246157"/>
                  </a:lnTo>
                  <a:lnTo>
                    <a:pt x="0" y="3724276"/>
                  </a:lnTo>
                  <a:lnTo>
                    <a:pt x="12596" y="3802059"/>
                  </a:lnTo>
                  <a:lnTo>
                    <a:pt x="47551" y="3869661"/>
                  </a:lnTo>
                  <a:lnTo>
                    <a:pt x="100772" y="3922881"/>
                  </a:lnTo>
                  <a:lnTo>
                    <a:pt x="168373" y="3957837"/>
                  </a:lnTo>
                  <a:lnTo>
                    <a:pt x="246262" y="3970433"/>
                  </a:lnTo>
                  <a:lnTo>
                    <a:pt x="4619156" y="3970433"/>
                  </a:lnTo>
                  <a:lnTo>
                    <a:pt x="4697045" y="3957837"/>
                  </a:lnTo>
                  <a:lnTo>
                    <a:pt x="4764646" y="3922881"/>
                  </a:lnTo>
                  <a:lnTo>
                    <a:pt x="4817866" y="3869661"/>
                  </a:lnTo>
                  <a:lnTo>
                    <a:pt x="4852822" y="3802059"/>
                  </a:lnTo>
                  <a:lnTo>
                    <a:pt x="4865418" y="3724276"/>
                  </a:lnTo>
                  <a:lnTo>
                    <a:pt x="4865418" y="246157"/>
                  </a:lnTo>
                  <a:lnTo>
                    <a:pt x="4852822" y="168373"/>
                  </a:lnTo>
                  <a:lnTo>
                    <a:pt x="4817866" y="100772"/>
                  </a:lnTo>
                  <a:lnTo>
                    <a:pt x="4764646" y="47551"/>
                  </a:lnTo>
                  <a:lnTo>
                    <a:pt x="4697045" y="12596"/>
                  </a:lnTo>
                  <a:lnTo>
                    <a:pt x="4619156" y="0"/>
                  </a:lnTo>
                  <a:close/>
                </a:path>
              </a:pathLst>
            </a:custGeom>
            <a:solidFill>
              <a:srgbClr val="04C3AC">
                <a:alpha val="39999"/>
              </a:srgbClr>
            </a:solidFill>
          </p:spPr>
          <p:txBody>
            <a:bodyPr wrap="square" lIns="0" tIns="0" rIns="0" bIns="0" rtlCol="0"/>
            <a:lstStyle/>
            <a:p>
              <a:endParaRPr/>
            </a:p>
          </p:txBody>
        </p:sp>
        <p:sp>
          <p:nvSpPr>
            <p:cNvPr id="6" name="object 6"/>
            <p:cNvSpPr/>
            <p:nvPr/>
          </p:nvSpPr>
          <p:spPr>
            <a:xfrm>
              <a:off x="13590421" y="2116221"/>
              <a:ext cx="591185" cy="20447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B45F07"/>
            </a:solidFill>
          </p:spPr>
          <p:txBody>
            <a:bodyPr wrap="square" lIns="0" tIns="0" rIns="0" bIns="0" rtlCol="0"/>
            <a:lstStyle/>
            <a:p>
              <a:endParaRPr/>
            </a:p>
          </p:txBody>
        </p:sp>
        <p:sp>
          <p:nvSpPr>
            <p:cNvPr id="7" name="object 7"/>
            <p:cNvSpPr/>
            <p:nvPr/>
          </p:nvSpPr>
          <p:spPr>
            <a:xfrm>
              <a:off x="14263077" y="2116221"/>
              <a:ext cx="591185" cy="20447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771F28"/>
            </a:solidFill>
          </p:spPr>
          <p:txBody>
            <a:bodyPr wrap="square" lIns="0" tIns="0" rIns="0" bIns="0" rtlCol="0"/>
            <a:lstStyle/>
            <a:p>
              <a:endParaRPr/>
            </a:p>
          </p:txBody>
        </p:sp>
        <p:sp>
          <p:nvSpPr>
            <p:cNvPr id="8" name="object 8"/>
            <p:cNvSpPr/>
            <p:nvPr/>
          </p:nvSpPr>
          <p:spPr>
            <a:xfrm>
              <a:off x="14957147" y="2116221"/>
              <a:ext cx="589915" cy="20447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13425D"/>
            </a:solidFill>
          </p:spPr>
          <p:txBody>
            <a:bodyPr wrap="square" lIns="0" tIns="0" rIns="0" bIns="0" rtlCol="0"/>
            <a:lstStyle/>
            <a:p>
              <a:endParaRPr/>
            </a:p>
          </p:txBody>
        </p:sp>
        <p:sp>
          <p:nvSpPr>
            <p:cNvPr id="9" name="object 9"/>
            <p:cNvSpPr/>
            <p:nvPr/>
          </p:nvSpPr>
          <p:spPr>
            <a:xfrm>
              <a:off x="15629803" y="2116221"/>
              <a:ext cx="589915" cy="20447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3A6330"/>
            </a:solidFill>
          </p:spPr>
          <p:txBody>
            <a:bodyPr wrap="square" lIns="0" tIns="0" rIns="0" bIns="0" rtlCol="0"/>
            <a:lstStyle/>
            <a:p>
              <a:endParaRPr/>
            </a:p>
          </p:txBody>
        </p:sp>
        <p:sp>
          <p:nvSpPr>
            <p:cNvPr id="10" name="object 10"/>
            <p:cNvSpPr/>
            <p:nvPr/>
          </p:nvSpPr>
          <p:spPr>
            <a:xfrm>
              <a:off x="16302459" y="2116221"/>
              <a:ext cx="589915" cy="204470"/>
            </a:xfrm>
            <a:custGeom>
              <a:avLst/>
              <a:gdLst/>
              <a:ahLst/>
              <a:cxnLst/>
              <a:rect l="l" t="t" r="r" b="b"/>
              <a:pathLst>
                <a:path w="589915" h="204469">
                  <a:moveTo>
                    <a:pt x="589518" y="0"/>
                  </a:moveTo>
                  <a:lnTo>
                    <a:pt x="0" y="0"/>
                  </a:lnTo>
                  <a:lnTo>
                    <a:pt x="0" y="204064"/>
                  </a:lnTo>
                  <a:lnTo>
                    <a:pt x="589518" y="204064"/>
                  </a:lnTo>
                  <a:lnTo>
                    <a:pt x="589518" y="0"/>
                  </a:lnTo>
                  <a:close/>
                </a:path>
              </a:pathLst>
            </a:custGeom>
            <a:solidFill>
              <a:srgbClr val="47365A"/>
            </a:solidFill>
          </p:spPr>
          <p:txBody>
            <a:bodyPr wrap="square" lIns="0" tIns="0" rIns="0" bIns="0" rtlCol="0"/>
            <a:lstStyle/>
            <a:p>
              <a:endParaRPr/>
            </a:p>
          </p:txBody>
        </p:sp>
        <p:sp>
          <p:nvSpPr>
            <p:cNvPr id="11" name="object 11"/>
            <p:cNvSpPr/>
            <p:nvPr/>
          </p:nvSpPr>
          <p:spPr>
            <a:xfrm>
              <a:off x="16967557" y="2116221"/>
              <a:ext cx="591185" cy="204470"/>
            </a:xfrm>
            <a:custGeom>
              <a:avLst/>
              <a:gdLst/>
              <a:ahLst/>
              <a:cxnLst/>
              <a:rect l="l" t="t" r="r" b="b"/>
              <a:pathLst>
                <a:path w="591184" h="204469">
                  <a:moveTo>
                    <a:pt x="590778" y="0"/>
                  </a:moveTo>
                  <a:lnTo>
                    <a:pt x="0" y="0"/>
                  </a:lnTo>
                  <a:lnTo>
                    <a:pt x="0" y="204064"/>
                  </a:lnTo>
                  <a:lnTo>
                    <a:pt x="590778" y="204064"/>
                  </a:lnTo>
                  <a:lnTo>
                    <a:pt x="590778" y="0"/>
                  </a:lnTo>
                  <a:close/>
                </a:path>
              </a:pathLst>
            </a:custGeom>
            <a:solidFill>
              <a:srgbClr val="9A7439"/>
            </a:solidFill>
          </p:spPr>
          <p:txBody>
            <a:bodyPr wrap="square" lIns="0" tIns="0" rIns="0" bIns="0" rtlCol="0"/>
            <a:lstStyle/>
            <a:p>
              <a:endParaRPr/>
            </a:p>
          </p:txBody>
        </p:sp>
      </p:grpSp>
      <p:sp>
        <p:nvSpPr>
          <p:cNvPr id="12" name="object 12"/>
          <p:cNvSpPr txBox="1"/>
          <p:nvPr/>
        </p:nvSpPr>
        <p:spPr>
          <a:xfrm>
            <a:off x="141353" y="1422973"/>
            <a:ext cx="2149100" cy="420452"/>
          </a:xfrm>
          <a:prstGeom prst="rect">
            <a:avLst/>
          </a:prstGeom>
        </p:spPr>
        <p:txBody>
          <a:bodyPr vert="horz" wrap="square" lIns="0" tIns="7509" rIns="0" bIns="0" rtlCol="0">
            <a:spAutoFit/>
          </a:bodyPr>
          <a:lstStyle/>
          <a:p>
            <a:pPr marL="5776">
              <a:spcBef>
                <a:spcPts val="59"/>
              </a:spcBef>
            </a:pPr>
            <a:r>
              <a:rPr sz="2683">
                <a:latin typeface="Cambria"/>
                <a:cs typeface="Cambria"/>
              </a:rPr>
              <a:t>Other</a:t>
            </a:r>
            <a:r>
              <a:rPr sz="2683" spc="-18">
                <a:latin typeface="Cambria"/>
                <a:cs typeface="Cambria"/>
              </a:rPr>
              <a:t> </a:t>
            </a:r>
            <a:r>
              <a:rPr sz="2683" spc="-5">
                <a:latin typeface="Cambria"/>
                <a:cs typeface="Cambria"/>
              </a:rPr>
              <a:t>Income?</a:t>
            </a:r>
            <a:endParaRPr sz="2683">
              <a:latin typeface="Cambria"/>
              <a:cs typeface="Cambria"/>
            </a:endParaRPr>
          </a:p>
        </p:txBody>
      </p:sp>
      <p:sp>
        <p:nvSpPr>
          <p:cNvPr id="13" name="object 13"/>
          <p:cNvSpPr txBox="1"/>
          <p:nvPr/>
        </p:nvSpPr>
        <p:spPr>
          <a:xfrm>
            <a:off x="190625" y="2165131"/>
            <a:ext cx="4336035" cy="1619320"/>
          </a:xfrm>
          <a:prstGeom prst="rect">
            <a:avLst/>
          </a:prstGeom>
        </p:spPr>
        <p:txBody>
          <a:bodyPr vert="horz" wrap="square" lIns="0" tIns="65562" rIns="0" bIns="0" rtlCol="0">
            <a:spAutoFit/>
          </a:bodyPr>
          <a:lstStyle/>
          <a:p>
            <a:pPr marL="220930" indent="-215155">
              <a:spcBef>
                <a:spcPts val="516"/>
              </a:spcBef>
              <a:buClr>
                <a:srgbClr val="04C3AC"/>
              </a:buClr>
              <a:buFont typeface="Wingdings"/>
              <a:buChar char=""/>
              <a:tabLst>
                <a:tab pos="220930" algn="l"/>
              </a:tabLst>
            </a:pPr>
            <a:r>
              <a:rPr sz="1182" spc="-5">
                <a:latin typeface="Cambria"/>
                <a:cs typeface="Cambria"/>
              </a:rPr>
              <a:t>Employment</a:t>
            </a:r>
            <a:endParaRPr sz="1182">
              <a:latin typeface="Cambria"/>
              <a:cs typeface="Cambria"/>
            </a:endParaRPr>
          </a:p>
          <a:p>
            <a:pPr marL="220930" indent="-215155">
              <a:spcBef>
                <a:spcPts val="475"/>
              </a:spcBef>
              <a:buClr>
                <a:srgbClr val="04C3AC"/>
              </a:buClr>
              <a:buFont typeface="Wingdings"/>
              <a:buChar char=""/>
              <a:tabLst>
                <a:tab pos="220930" algn="l"/>
              </a:tabLst>
            </a:pPr>
            <a:r>
              <a:rPr sz="1182">
                <a:latin typeface="Cambria"/>
                <a:cs typeface="Cambria"/>
              </a:rPr>
              <a:t>Scholarship</a:t>
            </a:r>
            <a:r>
              <a:rPr sz="1182" spc="-23">
                <a:latin typeface="Cambria"/>
                <a:cs typeface="Cambria"/>
              </a:rPr>
              <a:t> </a:t>
            </a:r>
            <a:r>
              <a:rPr sz="1182">
                <a:latin typeface="Cambria"/>
                <a:cs typeface="Cambria"/>
              </a:rPr>
              <a:t>covering</a:t>
            </a:r>
            <a:r>
              <a:rPr sz="1182" spc="-7">
                <a:latin typeface="Cambria"/>
                <a:cs typeface="Cambria"/>
              </a:rPr>
              <a:t> </a:t>
            </a:r>
            <a:r>
              <a:rPr sz="1182">
                <a:latin typeface="Cambria"/>
                <a:cs typeface="Cambria"/>
              </a:rPr>
              <a:t>costs other</a:t>
            </a:r>
            <a:r>
              <a:rPr sz="1182" spc="2">
                <a:latin typeface="Cambria"/>
                <a:cs typeface="Cambria"/>
              </a:rPr>
              <a:t> </a:t>
            </a:r>
            <a:r>
              <a:rPr sz="1182">
                <a:latin typeface="Cambria"/>
                <a:cs typeface="Cambria"/>
              </a:rPr>
              <a:t>than</a:t>
            </a:r>
            <a:r>
              <a:rPr sz="1182" spc="-18">
                <a:latin typeface="Cambria"/>
                <a:cs typeface="Cambria"/>
              </a:rPr>
              <a:t> </a:t>
            </a:r>
            <a:r>
              <a:rPr sz="1182">
                <a:latin typeface="Cambria"/>
                <a:cs typeface="Cambria"/>
              </a:rPr>
              <a:t>tuition</a:t>
            </a:r>
            <a:r>
              <a:rPr sz="1182" spc="-16">
                <a:latin typeface="Cambria"/>
                <a:cs typeface="Cambria"/>
              </a:rPr>
              <a:t> </a:t>
            </a:r>
            <a:r>
              <a:rPr sz="1182">
                <a:latin typeface="Cambria"/>
                <a:cs typeface="Cambria"/>
              </a:rPr>
              <a:t>and</a:t>
            </a:r>
            <a:r>
              <a:rPr sz="1182" spc="-5">
                <a:latin typeface="Cambria"/>
                <a:cs typeface="Cambria"/>
              </a:rPr>
              <a:t> </a:t>
            </a:r>
            <a:r>
              <a:rPr sz="1182">
                <a:latin typeface="Cambria"/>
                <a:cs typeface="Cambria"/>
              </a:rPr>
              <a:t>tuition</a:t>
            </a:r>
            <a:r>
              <a:rPr sz="1182" spc="-20">
                <a:latin typeface="Cambria"/>
                <a:cs typeface="Cambria"/>
              </a:rPr>
              <a:t> </a:t>
            </a:r>
            <a:r>
              <a:rPr sz="1182" spc="-5">
                <a:latin typeface="Cambria"/>
                <a:cs typeface="Cambria"/>
              </a:rPr>
              <a:t>related</a:t>
            </a:r>
            <a:endParaRPr sz="1182">
              <a:latin typeface="Cambria"/>
              <a:cs typeface="Cambria"/>
            </a:endParaRPr>
          </a:p>
          <a:p>
            <a:pPr marL="220930">
              <a:spcBef>
                <a:spcPts val="744"/>
              </a:spcBef>
            </a:pPr>
            <a:r>
              <a:rPr lang="en-US" sz="1182" spc="-5">
                <a:latin typeface="Cambria"/>
                <a:cs typeface="Cambria"/>
              </a:rPr>
              <a:t>E</a:t>
            </a:r>
            <a:r>
              <a:rPr sz="1182" spc="-5">
                <a:latin typeface="Cambria"/>
                <a:cs typeface="Cambria"/>
              </a:rPr>
              <a:t>xpenses</a:t>
            </a:r>
            <a:r>
              <a:rPr lang="en-US" sz="1182" spc="-5">
                <a:latin typeface="Cambria"/>
                <a:cs typeface="Cambria"/>
              </a:rPr>
              <a:t> (merit-based or athletic scholarships that cover):</a:t>
            </a:r>
            <a:endParaRPr sz="1182">
              <a:latin typeface="Cambria"/>
              <a:cs typeface="Cambria"/>
            </a:endParaRPr>
          </a:p>
          <a:p>
            <a:pPr marL="785819" lvl="1" indent="-94437">
              <a:spcBef>
                <a:spcPts val="998"/>
              </a:spcBef>
              <a:buChar char="-"/>
              <a:tabLst>
                <a:tab pos="785819" algn="l"/>
              </a:tabLst>
            </a:pPr>
            <a:r>
              <a:rPr sz="1182">
                <a:latin typeface="Cambria"/>
                <a:cs typeface="Cambria"/>
              </a:rPr>
              <a:t>Room</a:t>
            </a:r>
            <a:r>
              <a:rPr sz="1182" spc="-11">
                <a:latin typeface="Cambria"/>
                <a:cs typeface="Cambria"/>
              </a:rPr>
              <a:t> </a:t>
            </a:r>
            <a:r>
              <a:rPr sz="1182">
                <a:latin typeface="Cambria"/>
                <a:cs typeface="Cambria"/>
              </a:rPr>
              <a:t>and</a:t>
            </a:r>
            <a:r>
              <a:rPr sz="1182" spc="-23">
                <a:latin typeface="Cambria"/>
                <a:cs typeface="Cambria"/>
              </a:rPr>
              <a:t> </a:t>
            </a:r>
            <a:r>
              <a:rPr sz="1182" spc="-9">
                <a:latin typeface="Cambria"/>
                <a:cs typeface="Cambria"/>
              </a:rPr>
              <a:t>board</a:t>
            </a:r>
            <a:endParaRPr sz="1182">
              <a:latin typeface="Cambria"/>
              <a:cs typeface="Cambria"/>
            </a:endParaRPr>
          </a:p>
          <a:p>
            <a:pPr marL="785819" lvl="1" indent="-94437">
              <a:spcBef>
                <a:spcPts val="739"/>
              </a:spcBef>
              <a:buChar char="-"/>
              <a:tabLst>
                <a:tab pos="785819" algn="l"/>
              </a:tabLst>
            </a:pPr>
            <a:r>
              <a:rPr sz="1182" spc="-5">
                <a:latin typeface="Cambria"/>
                <a:cs typeface="Cambria"/>
              </a:rPr>
              <a:t>Stipend</a:t>
            </a:r>
            <a:endParaRPr sz="1182">
              <a:latin typeface="Cambria"/>
              <a:cs typeface="Cambria"/>
            </a:endParaRPr>
          </a:p>
          <a:p>
            <a:pPr marL="220930" indent="-215155">
              <a:spcBef>
                <a:spcPts val="732"/>
              </a:spcBef>
              <a:buClr>
                <a:srgbClr val="04C3AC"/>
              </a:buClr>
              <a:buFont typeface="Wingdings"/>
              <a:buChar char=""/>
              <a:tabLst>
                <a:tab pos="220930" algn="l"/>
              </a:tabLst>
            </a:pPr>
            <a:r>
              <a:rPr sz="1182">
                <a:latin typeface="Cambria"/>
                <a:cs typeface="Cambria"/>
              </a:rPr>
              <a:t>Investment</a:t>
            </a:r>
            <a:r>
              <a:rPr sz="1182" spc="-45">
                <a:latin typeface="Cambria"/>
                <a:cs typeface="Cambria"/>
              </a:rPr>
              <a:t> </a:t>
            </a:r>
            <a:r>
              <a:rPr sz="1182" spc="-5">
                <a:latin typeface="Cambria"/>
                <a:cs typeface="Cambria"/>
              </a:rPr>
              <a:t>income/Crypto</a:t>
            </a:r>
            <a:endParaRPr sz="1182">
              <a:latin typeface="Cambria"/>
              <a:cs typeface="Cambria"/>
            </a:endParaRPr>
          </a:p>
        </p:txBody>
      </p:sp>
      <p:sp>
        <p:nvSpPr>
          <p:cNvPr id="14" name="object 14"/>
          <p:cNvSpPr txBox="1"/>
          <p:nvPr/>
        </p:nvSpPr>
        <p:spPr>
          <a:xfrm>
            <a:off x="141352" y="3710136"/>
            <a:ext cx="2318637" cy="2044212"/>
          </a:xfrm>
          <a:prstGeom prst="rect">
            <a:avLst/>
          </a:prstGeom>
        </p:spPr>
        <p:txBody>
          <a:bodyPr vert="horz" wrap="square" lIns="0" tIns="244918" rIns="0" bIns="0" rtlCol="0">
            <a:spAutoFit/>
          </a:bodyPr>
          <a:lstStyle/>
          <a:p>
            <a:pPr marL="5776">
              <a:spcBef>
                <a:spcPts val="1928"/>
              </a:spcBef>
            </a:pPr>
            <a:r>
              <a:rPr sz="2683">
                <a:latin typeface="Cambria"/>
                <a:cs typeface="Cambria"/>
              </a:rPr>
              <a:t>Other</a:t>
            </a:r>
            <a:r>
              <a:rPr sz="2683" spc="-18">
                <a:latin typeface="Cambria"/>
                <a:cs typeface="Cambria"/>
              </a:rPr>
              <a:t> </a:t>
            </a:r>
            <a:r>
              <a:rPr sz="2683" spc="-5">
                <a:latin typeface="Cambria"/>
                <a:cs typeface="Cambria"/>
              </a:rPr>
              <a:t>Income?</a:t>
            </a:r>
            <a:endParaRPr sz="2683">
              <a:latin typeface="Cambria"/>
              <a:cs typeface="Cambria"/>
            </a:endParaRPr>
          </a:p>
          <a:p>
            <a:pPr marL="328652" indent="-215443">
              <a:spcBef>
                <a:spcPts val="853"/>
              </a:spcBef>
              <a:buClr>
                <a:srgbClr val="04C3AC"/>
              </a:buClr>
              <a:buFont typeface="Wingdings"/>
              <a:buChar char=""/>
              <a:tabLst>
                <a:tab pos="328652" algn="l"/>
              </a:tabLst>
            </a:pPr>
            <a:r>
              <a:rPr sz="1182">
                <a:latin typeface="Cambria"/>
                <a:cs typeface="Cambria"/>
              </a:rPr>
              <a:t>Gambling</a:t>
            </a:r>
            <a:r>
              <a:rPr sz="1182" spc="-32">
                <a:latin typeface="Cambria"/>
                <a:cs typeface="Cambria"/>
              </a:rPr>
              <a:t> </a:t>
            </a:r>
            <a:r>
              <a:rPr sz="1182" spc="-5">
                <a:latin typeface="Cambria"/>
                <a:cs typeface="Cambria"/>
              </a:rPr>
              <a:t>winnings</a:t>
            </a:r>
            <a:endParaRPr sz="1182">
              <a:latin typeface="Cambria"/>
              <a:cs typeface="Cambria"/>
            </a:endParaRPr>
          </a:p>
          <a:p>
            <a:pPr marL="328652" indent="-215443">
              <a:spcBef>
                <a:spcPts val="737"/>
              </a:spcBef>
              <a:buClr>
                <a:srgbClr val="04C3AC"/>
              </a:buClr>
              <a:buFont typeface="Wingdings"/>
              <a:buChar char=""/>
              <a:tabLst>
                <a:tab pos="328652" algn="l"/>
              </a:tabLst>
            </a:pPr>
            <a:r>
              <a:rPr sz="1182">
                <a:latin typeface="Cambria"/>
                <a:cs typeface="Cambria"/>
              </a:rPr>
              <a:t>Focus</a:t>
            </a:r>
            <a:r>
              <a:rPr sz="1182" spc="-27">
                <a:latin typeface="Cambria"/>
                <a:cs typeface="Cambria"/>
              </a:rPr>
              <a:t> </a:t>
            </a:r>
            <a:r>
              <a:rPr sz="1182">
                <a:latin typeface="Cambria"/>
                <a:cs typeface="Cambria"/>
              </a:rPr>
              <a:t>group</a:t>
            </a:r>
            <a:r>
              <a:rPr sz="1182" spc="-7">
                <a:latin typeface="Cambria"/>
                <a:cs typeface="Cambria"/>
              </a:rPr>
              <a:t> </a:t>
            </a:r>
            <a:r>
              <a:rPr sz="1182">
                <a:latin typeface="Cambria"/>
                <a:cs typeface="Cambria"/>
              </a:rPr>
              <a:t>–</a:t>
            </a:r>
            <a:r>
              <a:rPr sz="1182" spc="-14">
                <a:latin typeface="Cambria"/>
                <a:cs typeface="Cambria"/>
              </a:rPr>
              <a:t> </a:t>
            </a:r>
            <a:r>
              <a:rPr sz="1182">
                <a:latin typeface="Cambria"/>
                <a:cs typeface="Cambria"/>
              </a:rPr>
              <a:t>gift</a:t>
            </a:r>
            <a:r>
              <a:rPr sz="1182" spc="-32">
                <a:latin typeface="Cambria"/>
                <a:cs typeface="Cambria"/>
              </a:rPr>
              <a:t> </a:t>
            </a:r>
            <a:r>
              <a:rPr sz="1182" spc="-9">
                <a:latin typeface="Cambria"/>
                <a:cs typeface="Cambria"/>
              </a:rPr>
              <a:t>card</a:t>
            </a:r>
            <a:endParaRPr sz="1182">
              <a:latin typeface="Cambria"/>
              <a:cs typeface="Cambria"/>
            </a:endParaRPr>
          </a:p>
          <a:p>
            <a:pPr marL="328652" indent="-215443">
              <a:spcBef>
                <a:spcPts val="734"/>
              </a:spcBef>
              <a:buClr>
                <a:srgbClr val="04C3AC"/>
              </a:buClr>
              <a:buFont typeface="Wingdings"/>
              <a:buChar char=""/>
              <a:tabLst>
                <a:tab pos="328652" algn="l"/>
              </a:tabLst>
            </a:pPr>
            <a:r>
              <a:rPr sz="1182">
                <a:latin typeface="Cambria"/>
                <a:cs typeface="Cambria"/>
              </a:rPr>
              <a:t>Rental</a:t>
            </a:r>
            <a:r>
              <a:rPr sz="1182" spc="-20">
                <a:latin typeface="Cambria"/>
                <a:cs typeface="Cambria"/>
              </a:rPr>
              <a:t> </a:t>
            </a:r>
            <a:r>
              <a:rPr sz="1182">
                <a:latin typeface="Cambria"/>
                <a:cs typeface="Cambria"/>
              </a:rPr>
              <a:t>income</a:t>
            </a:r>
            <a:r>
              <a:rPr sz="1182" spc="-23">
                <a:latin typeface="Cambria"/>
                <a:cs typeface="Cambria"/>
              </a:rPr>
              <a:t> </a:t>
            </a:r>
            <a:r>
              <a:rPr sz="1182">
                <a:latin typeface="Cambria"/>
                <a:cs typeface="Cambria"/>
              </a:rPr>
              <a:t>(over</a:t>
            </a:r>
            <a:r>
              <a:rPr sz="1182" spc="-20">
                <a:latin typeface="Cambria"/>
                <a:cs typeface="Cambria"/>
              </a:rPr>
              <a:t> </a:t>
            </a:r>
            <a:r>
              <a:rPr sz="1182">
                <a:latin typeface="Cambria"/>
                <a:cs typeface="Cambria"/>
              </a:rPr>
              <a:t>14</a:t>
            </a:r>
            <a:r>
              <a:rPr sz="1182" spc="-20">
                <a:latin typeface="Cambria"/>
                <a:cs typeface="Cambria"/>
              </a:rPr>
              <a:t> </a:t>
            </a:r>
            <a:r>
              <a:rPr sz="1182" spc="-5">
                <a:latin typeface="Cambria"/>
                <a:cs typeface="Cambria"/>
              </a:rPr>
              <a:t>nights)</a:t>
            </a:r>
            <a:endParaRPr sz="1182">
              <a:latin typeface="Cambria"/>
              <a:cs typeface="Cambria"/>
            </a:endParaRPr>
          </a:p>
          <a:p>
            <a:pPr marL="328652" indent="-215443">
              <a:spcBef>
                <a:spcPts val="737"/>
              </a:spcBef>
              <a:buClr>
                <a:srgbClr val="04C3AC"/>
              </a:buClr>
              <a:buFont typeface="Wingdings"/>
              <a:buChar char=""/>
              <a:tabLst>
                <a:tab pos="328652" algn="l"/>
              </a:tabLst>
            </a:pPr>
            <a:r>
              <a:rPr sz="1182">
                <a:latin typeface="Cambria"/>
                <a:cs typeface="Cambria"/>
              </a:rPr>
              <a:t>Selling</a:t>
            </a:r>
            <a:r>
              <a:rPr sz="1182" spc="-48">
                <a:latin typeface="Cambria"/>
                <a:cs typeface="Cambria"/>
              </a:rPr>
              <a:t> </a:t>
            </a:r>
            <a:r>
              <a:rPr sz="1182">
                <a:latin typeface="Cambria"/>
                <a:cs typeface="Cambria"/>
              </a:rPr>
              <a:t>art/design</a:t>
            </a:r>
            <a:r>
              <a:rPr sz="1182" spc="2">
                <a:latin typeface="Cambria"/>
                <a:cs typeface="Cambria"/>
              </a:rPr>
              <a:t> </a:t>
            </a:r>
            <a:r>
              <a:rPr sz="1182" spc="-5">
                <a:latin typeface="Cambria"/>
                <a:cs typeface="Cambria"/>
              </a:rPr>
              <a:t>works</a:t>
            </a:r>
            <a:endParaRPr sz="1182">
              <a:latin typeface="Cambria"/>
              <a:cs typeface="Cambria"/>
            </a:endParaRPr>
          </a:p>
          <a:p>
            <a:pPr marL="328652" indent="-215443">
              <a:spcBef>
                <a:spcPts val="732"/>
              </a:spcBef>
              <a:buClr>
                <a:srgbClr val="04C3AC"/>
              </a:buClr>
              <a:buFont typeface="Wingdings"/>
              <a:buChar char=""/>
              <a:tabLst>
                <a:tab pos="328652" algn="l"/>
              </a:tabLst>
            </a:pPr>
            <a:r>
              <a:rPr sz="1182">
                <a:latin typeface="Cambria"/>
                <a:cs typeface="Cambria"/>
              </a:rPr>
              <a:t>All</a:t>
            </a:r>
            <a:r>
              <a:rPr sz="1182" spc="-18">
                <a:latin typeface="Cambria"/>
                <a:cs typeface="Cambria"/>
              </a:rPr>
              <a:t> </a:t>
            </a:r>
            <a:r>
              <a:rPr sz="1182" spc="-5">
                <a:latin typeface="Cambria"/>
                <a:cs typeface="Cambria"/>
              </a:rPr>
              <a:t>reportable</a:t>
            </a:r>
            <a:endParaRPr sz="1182">
              <a:latin typeface="Cambria"/>
              <a:cs typeface="Cambria"/>
            </a:endParaRPr>
          </a:p>
        </p:txBody>
      </p:sp>
      <p:sp>
        <p:nvSpPr>
          <p:cNvPr id="15" name="object 15"/>
          <p:cNvSpPr txBox="1">
            <a:spLocks noGrp="1"/>
          </p:cNvSpPr>
          <p:nvPr>
            <p:ph type="title"/>
          </p:nvPr>
        </p:nvSpPr>
        <p:spPr>
          <a:xfrm>
            <a:off x="4851305" y="945763"/>
            <a:ext cx="4006493" cy="1113690"/>
          </a:xfrm>
          <a:prstGeom prst="rect">
            <a:avLst/>
          </a:prstGeom>
        </p:spPr>
        <p:txBody>
          <a:bodyPr vert="horz" wrap="square" lIns="0" tIns="7798" rIns="0" bIns="0" numCol="1" rtlCol="0" anchor="ctr" anchorCtr="0" compatLnSpc="1">
            <a:prstTxWarp prst="textNoShape">
              <a:avLst/>
            </a:prstTxWarp>
            <a:spAutoFit/>
          </a:bodyPr>
          <a:lstStyle/>
          <a:p>
            <a:pPr marL="5776">
              <a:lnSpc>
                <a:spcPct val="100000"/>
              </a:lnSpc>
              <a:spcBef>
                <a:spcPts val="61"/>
              </a:spcBef>
            </a:pPr>
            <a:r>
              <a:rPr sz="3593">
                <a:solidFill>
                  <a:schemeClr val="accent4"/>
                </a:solidFill>
              </a:rPr>
              <a:t>TYPES</a:t>
            </a:r>
            <a:r>
              <a:rPr sz="3593" spc="36">
                <a:solidFill>
                  <a:schemeClr val="accent4"/>
                </a:solidFill>
              </a:rPr>
              <a:t> </a:t>
            </a:r>
            <a:r>
              <a:rPr sz="3593">
                <a:solidFill>
                  <a:schemeClr val="accent4"/>
                </a:solidFill>
              </a:rPr>
              <a:t>OF</a:t>
            </a:r>
            <a:r>
              <a:rPr sz="3593" spc="39">
                <a:solidFill>
                  <a:schemeClr val="accent4"/>
                </a:solidFill>
              </a:rPr>
              <a:t> </a:t>
            </a:r>
            <a:r>
              <a:rPr sz="3593" spc="-5">
                <a:solidFill>
                  <a:schemeClr val="accent4"/>
                </a:solidFill>
              </a:rPr>
              <a:t>INCOME</a:t>
            </a:r>
            <a:endParaRPr sz="3593">
              <a:solidFill>
                <a:schemeClr val="accent4"/>
              </a:solidFill>
            </a:endParaRPr>
          </a:p>
        </p:txBody>
      </p:sp>
      <p:pic>
        <p:nvPicPr>
          <p:cNvPr id="16" name="object 16"/>
          <p:cNvPicPr/>
          <p:nvPr/>
        </p:nvPicPr>
        <p:blipFill>
          <a:blip r:embed="rId3" cstate="print"/>
          <a:stretch>
            <a:fillRect/>
          </a:stretch>
        </p:blipFill>
        <p:spPr>
          <a:xfrm>
            <a:off x="5438962" y="3429000"/>
            <a:ext cx="2150215" cy="15721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79447" y="1333597"/>
            <a:ext cx="4862895" cy="1113690"/>
          </a:xfrm>
          <a:prstGeom prst="rect">
            <a:avLst/>
          </a:prstGeom>
        </p:spPr>
        <p:txBody>
          <a:bodyPr vert="horz" wrap="square" lIns="0" tIns="7798" rIns="0" bIns="0" numCol="1" rtlCol="0" anchor="ctr" anchorCtr="0" compatLnSpc="1">
            <a:prstTxWarp prst="textNoShape">
              <a:avLst/>
            </a:prstTxWarp>
            <a:spAutoFit/>
          </a:bodyPr>
          <a:lstStyle/>
          <a:p>
            <a:pPr marR="2599" algn="r">
              <a:lnSpc>
                <a:spcPct val="100000"/>
              </a:lnSpc>
              <a:spcBef>
                <a:spcPts val="61"/>
              </a:spcBef>
            </a:pPr>
            <a:r>
              <a:rPr sz="3593">
                <a:solidFill>
                  <a:schemeClr val="accent4"/>
                </a:solidFill>
              </a:rPr>
              <a:t>NON</a:t>
            </a:r>
            <a:r>
              <a:rPr sz="3593" spc="-5">
                <a:solidFill>
                  <a:schemeClr val="accent4"/>
                </a:solidFill>
              </a:rPr>
              <a:t> </a:t>
            </a:r>
            <a:r>
              <a:rPr sz="3593" spc="-230">
                <a:solidFill>
                  <a:schemeClr val="accent4"/>
                </a:solidFill>
              </a:rPr>
              <a:t>T</a:t>
            </a:r>
            <a:r>
              <a:rPr sz="3593" spc="18">
                <a:solidFill>
                  <a:schemeClr val="accent4"/>
                </a:solidFill>
              </a:rPr>
              <a:t>AXABLE</a:t>
            </a:r>
            <a:endParaRPr sz="3593">
              <a:solidFill>
                <a:schemeClr val="accent4"/>
              </a:solidFill>
            </a:endParaRPr>
          </a:p>
          <a:p>
            <a:pPr marR="2310" algn="r">
              <a:lnSpc>
                <a:spcPct val="100000"/>
              </a:lnSpc>
              <a:spcBef>
                <a:spcPts val="20"/>
              </a:spcBef>
            </a:pPr>
            <a:r>
              <a:rPr sz="3593" spc="-5">
                <a:solidFill>
                  <a:schemeClr val="accent4"/>
                </a:solidFill>
              </a:rPr>
              <a:t>INCOME</a:t>
            </a:r>
            <a:endParaRPr sz="3593">
              <a:solidFill>
                <a:schemeClr val="accent4"/>
              </a:solidFill>
            </a:endParaRPr>
          </a:p>
        </p:txBody>
      </p:sp>
      <p:sp>
        <p:nvSpPr>
          <p:cNvPr id="4" name="object 4"/>
          <p:cNvSpPr txBox="1"/>
          <p:nvPr/>
        </p:nvSpPr>
        <p:spPr>
          <a:xfrm>
            <a:off x="73403" y="2474762"/>
            <a:ext cx="4071477" cy="3432283"/>
          </a:xfrm>
          <a:prstGeom prst="rect">
            <a:avLst/>
          </a:prstGeom>
        </p:spPr>
        <p:txBody>
          <a:bodyPr vert="horz" wrap="square" lIns="0" tIns="5776" rIns="0" bIns="0" rtlCol="0">
            <a:spAutoFit/>
          </a:bodyPr>
          <a:lstStyle/>
          <a:p>
            <a:pPr marL="220353" marR="259629" indent="-214866">
              <a:lnSpc>
                <a:spcPct val="100299"/>
              </a:lnSpc>
              <a:spcBef>
                <a:spcPts val="45"/>
              </a:spcBef>
              <a:buFont typeface="Arial MT"/>
              <a:buChar char="•"/>
              <a:tabLst>
                <a:tab pos="220353" algn="l"/>
              </a:tabLst>
            </a:pPr>
            <a:r>
              <a:rPr sz="2024">
                <a:latin typeface="Cambria"/>
                <a:cs typeface="Cambria"/>
              </a:rPr>
              <a:t>Scholarship</a:t>
            </a:r>
            <a:r>
              <a:rPr sz="2024" spc="-39">
                <a:latin typeface="Cambria"/>
                <a:cs typeface="Cambria"/>
              </a:rPr>
              <a:t> </a:t>
            </a:r>
            <a:r>
              <a:rPr sz="2024">
                <a:latin typeface="Cambria"/>
                <a:cs typeface="Cambria"/>
              </a:rPr>
              <a:t>for</a:t>
            </a:r>
            <a:r>
              <a:rPr sz="2024" spc="-36">
                <a:latin typeface="Cambria"/>
                <a:cs typeface="Cambria"/>
              </a:rPr>
              <a:t> </a:t>
            </a:r>
            <a:r>
              <a:rPr sz="2024" spc="-43">
                <a:latin typeface="Cambria"/>
                <a:cs typeface="Cambria"/>
              </a:rPr>
              <a:t>ONLY</a:t>
            </a:r>
            <a:r>
              <a:rPr sz="2024" spc="-39">
                <a:latin typeface="Cambria"/>
                <a:cs typeface="Cambria"/>
              </a:rPr>
              <a:t> </a:t>
            </a:r>
            <a:r>
              <a:rPr sz="2024">
                <a:latin typeface="Cambria"/>
                <a:cs typeface="Cambria"/>
              </a:rPr>
              <a:t>tuition</a:t>
            </a:r>
            <a:r>
              <a:rPr sz="2024" spc="-34">
                <a:latin typeface="Cambria"/>
                <a:cs typeface="Cambria"/>
              </a:rPr>
              <a:t> </a:t>
            </a:r>
            <a:r>
              <a:rPr sz="2024" spc="-11">
                <a:latin typeface="Cambria"/>
                <a:cs typeface="Cambria"/>
              </a:rPr>
              <a:t>and </a:t>
            </a:r>
            <a:r>
              <a:rPr sz="2024">
                <a:latin typeface="Cambria"/>
                <a:cs typeface="Cambria"/>
              </a:rPr>
              <a:t>related</a:t>
            </a:r>
            <a:r>
              <a:rPr sz="2024" spc="-82">
                <a:latin typeface="Cambria"/>
                <a:cs typeface="Cambria"/>
              </a:rPr>
              <a:t> </a:t>
            </a:r>
            <a:r>
              <a:rPr sz="2024" spc="-5">
                <a:latin typeface="Cambria"/>
                <a:cs typeface="Cambria"/>
              </a:rPr>
              <a:t>expenses</a:t>
            </a:r>
            <a:r>
              <a:rPr lang="en-US" sz="2024" spc="-5">
                <a:latin typeface="Cambria"/>
                <a:cs typeface="Cambria"/>
              </a:rPr>
              <a:t> (merit-based/Athletics)</a:t>
            </a:r>
            <a:endParaRPr sz="2024">
              <a:latin typeface="Cambria"/>
              <a:cs typeface="Cambria"/>
            </a:endParaRPr>
          </a:p>
          <a:p>
            <a:pPr marL="220353" marR="110898" indent="-214866">
              <a:lnSpc>
                <a:spcPct val="100299"/>
              </a:lnSpc>
              <a:buFont typeface="Arial MT"/>
              <a:buChar char="•"/>
              <a:tabLst>
                <a:tab pos="220353" algn="l"/>
              </a:tabLst>
            </a:pPr>
            <a:r>
              <a:rPr sz="2024">
                <a:latin typeface="Cambria"/>
                <a:cs typeface="Cambria"/>
              </a:rPr>
              <a:t>Scholarship</a:t>
            </a:r>
            <a:r>
              <a:rPr sz="2024" spc="-52">
                <a:latin typeface="Cambria"/>
                <a:cs typeface="Cambria"/>
              </a:rPr>
              <a:t> </a:t>
            </a:r>
            <a:r>
              <a:rPr sz="2024" spc="-5">
                <a:latin typeface="Cambria"/>
                <a:cs typeface="Cambria"/>
              </a:rPr>
              <a:t>received</a:t>
            </a:r>
            <a:r>
              <a:rPr sz="2024" spc="-48">
                <a:latin typeface="Cambria"/>
                <a:cs typeface="Cambria"/>
              </a:rPr>
              <a:t> </a:t>
            </a:r>
            <a:r>
              <a:rPr sz="2024">
                <a:latin typeface="Cambria"/>
                <a:cs typeface="Cambria"/>
              </a:rPr>
              <a:t>from</a:t>
            </a:r>
            <a:r>
              <a:rPr sz="2024" spc="-45">
                <a:latin typeface="Cambria"/>
                <a:cs typeface="Cambria"/>
              </a:rPr>
              <a:t> </a:t>
            </a:r>
            <a:r>
              <a:rPr sz="2024" spc="-5">
                <a:latin typeface="Cambria"/>
                <a:cs typeface="Cambria"/>
              </a:rPr>
              <a:t>outside </a:t>
            </a:r>
            <a:r>
              <a:rPr sz="2024">
                <a:latin typeface="Cambria"/>
                <a:cs typeface="Cambria"/>
              </a:rPr>
              <a:t>the</a:t>
            </a:r>
            <a:r>
              <a:rPr sz="2024" spc="-11">
                <a:latin typeface="Cambria"/>
                <a:cs typeface="Cambria"/>
              </a:rPr>
              <a:t> US</a:t>
            </a:r>
            <a:endParaRPr sz="2024">
              <a:latin typeface="Cambria"/>
              <a:cs typeface="Cambria"/>
            </a:endParaRPr>
          </a:p>
          <a:p>
            <a:pPr marL="220353" marR="931374" indent="-214866">
              <a:lnSpc>
                <a:spcPct val="100299"/>
              </a:lnSpc>
              <a:buFont typeface="Arial MT"/>
              <a:buChar char="•"/>
              <a:tabLst>
                <a:tab pos="220353" algn="l"/>
              </a:tabLst>
            </a:pPr>
            <a:r>
              <a:rPr sz="2024">
                <a:latin typeface="Cambria"/>
                <a:cs typeface="Cambria"/>
              </a:rPr>
              <a:t>Money</a:t>
            </a:r>
            <a:r>
              <a:rPr sz="2024" spc="-77">
                <a:latin typeface="Cambria"/>
                <a:cs typeface="Cambria"/>
              </a:rPr>
              <a:t> </a:t>
            </a:r>
            <a:r>
              <a:rPr sz="2024">
                <a:latin typeface="Cambria"/>
                <a:cs typeface="Cambria"/>
              </a:rPr>
              <a:t>transferred</a:t>
            </a:r>
            <a:r>
              <a:rPr sz="2024" spc="-61">
                <a:latin typeface="Cambria"/>
                <a:cs typeface="Cambria"/>
              </a:rPr>
              <a:t> </a:t>
            </a:r>
            <a:r>
              <a:rPr sz="2024" spc="-9">
                <a:latin typeface="Cambria"/>
                <a:cs typeface="Cambria"/>
              </a:rPr>
              <a:t>from parents/relatives</a:t>
            </a:r>
            <a:r>
              <a:rPr sz="2024" spc="-70">
                <a:latin typeface="Cambria"/>
                <a:cs typeface="Cambria"/>
              </a:rPr>
              <a:t> </a:t>
            </a:r>
            <a:r>
              <a:rPr sz="2024" spc="-5">
                <a:latin typeface="Cambria"/>
                <a:cs typeface="Cambria"/>
              </a:rPr>
              <a:t>overseas</a:t>
            </a:r>
            <a:endParaRPr sz="2024">
              <a:latin typeface="Cambria"/>
              <a:cs typeface="Cambria"/>
            </a:endParaRPr>
          </a:p>
          <a:p>
            <a:pPr marL="220353" marR="121295" indent="-214866">
              <a:lnSpc>
                <a:spcPct val="100299"/>
              </a:lnSpc>
              <a:buFont typeface="Arial MT"/>
              <a:buChar char="•"/>
              <a:tabLst>
                <a:tab pos="220353" algn="l"/>
              </a:tabLst>
            </a:pPr>
            <a:r>
              <a:rPr sz="2024">
                <a:latin typeface="Cambria"/>
                <a:cs typeface="Cambria"/>
              </a:rPr>
              <a:t>Income</a:t>
            </a:r>
            <a:r>
              <a:rPr sz="2024" spc="-20">
                <a:latin typeface="Cambria"/>
                <a:cs typeface="Cambria"/>
              </a:rPr>
              <a:t> </a:t>
            </a:r>
            <a:r>
              <a:rPr sz="2024">
                <a:latin typeface="Cambria"/>
                <a:cs typeface="Cambria"/>
              </a:rPr>
              <a:t>‘earned’</a:t>
            </a:r>
            <a:r>
              <a:rPr sz="2024" spc="-7">
                <a:latin typeface="Cambria"/>
                <a:cs typeface="Cambria"/>
              </a:rPr>
              <a:t> </a:t>
            </a:r>
            <a:r>
              <a:rPr sz="2024">
                <a:latin typeface="Cambria"/>
                <a:cs typeface="Cambria"/>
              </a:rPr>
              <a:t>in</a:t>
            </a:r>
            <a:r>
              <a:rPr sz="2024" spc="-14">
                <a:latin typeface="Cambria"/>
                <a:cs typeface="Cambria"/>
              </a:rPr>
              <a:t> </a:t>
            </a:r>
            <a:r>
              <a:rPr sz="2024">
                <a:latin typeface="Cambria"/>
                <a:cs typeface="Cambria"/>
              </a:rPr>
              <a:t>their</a:t>
            </a:r>
            <a:r>
              <a:rPr sz="2024" spc="-16">
                <a:latin typeface="Cambria"/>
                <a:cs typeface="Cambria"/>
              </a:rPr>
              <a:t> </a:t>
            </a:r>
            <a:r>
              <a:rPr sz="2024" spc="-9">
                <a:latin typeface="Cambria"/>
                <a:cs typeface="Cambria"/>
              </a:rPr>
              <a:t>home </a:t>
            </a:r>
            <a:r>
              <a:rPr sz="2024">
                <a:latin typeface="Cambria"/>
                <a:cs typeface="Cambria"/>
              </a:rPr>
              <a:t>country</a:t>
            </a:r>
            <a:r>
              <a:rPr sz="2024" spc="-45">
                <a:latin typeface="Cambria"/>
                <a:cs typeface="Cambria"/>
              </a:rPr>
              <a:t> </a:t>
            </a:r>
            <a:r>
              <a:rPr sz="2024" spc="-5">
                <a:latin typeface="Cambria"/>
                <a:cs typeface="Cambria"/>
              </a:rPr>
              <a:t>(investment</a:t>
            </a:r>
            <a:r>
              <a:rPr sz="2024" spc="-50">
                <a:latin typeface="Cambria"/>
                <a:cs typeface="Cambria"/>
              </a:rPr>
              <a:t> </a:t>
            </a:r>
            <a:r>
              <a:rPr sz="2024">
                <a:latin typeface="Cambria"/>
                <a:cs typeface="Cambria"/>
              </a:rPr>
              <a:t>income,</a:t>
            </a:r>
            <a:r>
              <a:rPr sz="2024" spc="-48">
                <a:latin typeface="Cambria"/>
                <a:cs typeface="Cambria"/>
              </a:rPr>
              <a:t> </a:t>
            </a:r>
            <a:r>
              <a:rPr sz="2024" spc="-5">
                <a:latin typeface="Cambria"/>
                <a:cs typeface="Cambria"/>
              </a:rPr>
              <a:t>rent, </a:t>
            </a:r>
            <a:r>
              <a:rPr sz="2024">
                <a:latin typeface="Cambria"/>
                <a:cs typeface="Cambria"/>
              </a:rPr>
              <a:t>job</a:t>
            </a:r>
            <a:r>
              <a:rPr sz="2024" spc="-39">
                <a:latin typeface="Cambria"/>
                <a:cs typeface="Cambria"/>
              </a:rPr>
              <a:t> </a:t>
            </a:r>
            <a:r>
              <a:rPr sz="2024">
                <a:latin typeface="Cambria"/>
                <a:cs typeface="Cambria"/>
              </a:rPr>
              <a:t>before</a:t>
            </a:r>
            <a:r>
              <a:rPr sz="2024" spc="-45">
                <a:latin typeface="Cambria"/>
                <a:cs typeface="Cambria"/>
              </a:rPr>
              <a:t> </a:t>
            </a:r>
            <a:r>
              <a:rPr sz="2024">
                <a:latin typeface="Cambria"/>
                <a:cs typeface="Cambria"/>
              </a:rPr>
              <a:t>moving</a:t>
            </a:r>
            <a:r>
              <a:rPr sz="2024" spc="-34">
                <a:latin typeface="Cambria"/>
                <a:cs typeface="Cambria"/>
              </a:rPr>
              <a:t> </a:t>
            </a:r>
            <a:r>
              <a:rPr sz="2024">
                <a:latin typeface="Cambria"/>
                <a:cs typeface="Cambria"/>
              </a:rPr>
              <a:t>to</a:t>
            </a:r>
            <a:r>
              <a:rPr sz="2024" spc="-41">
                <a:latin typeface="Cambria"/>
                <a:cs typeface="Cambria"/>
              </a:rPr>
              <a:t> </a:t>
            </a:r>
            <a:r>
              <a:rPr sz="2024">
                <a:latin typeface="Cambria"/>
                <a:cs typeface="Cambria"/>
              </a:rPr>
              <a:t>US,</a:t>
            </a:r>
            <a:r>
              <a:rPr sz="2024" spc="-32">
                <a:latin typeface="Cambria"/>
                <a:cs typeface="Cambria"/>
              </a:rPr>
              <a:t> </a:t>
            </a:r>
            <a:r>
              <a:rPr sz="2024" spc="-5">
                <a:latin typeface="Cambria"/>
                <a:cs typeface="Cambria"/>
              </a:rPr>
              <a:t>etc.)</a:t>
            </a:r>
            <a:endParaRPr sz="2024">
              <a:latin typeface="Cambria"/>
              <a:cs typeface="Cambria"/>
            </a:endParaRPr>
          </a:p>
          <a:p>
            <a:pPr marL="220353" indent="-214577">
              <a:spcBef>
                <a:spcPts val="7"/>
              </a:spcBef>
              <a:buFont typeface="Arial MT"/>
              <a:buChar char="•"/>
              <a:tabLst>
                <a:tab pos="220353" algn="l"/>
              </a:tabLst>
            </a:pPr>
            <a:r>
              <a:rPr sz="2024">
                <a:latin typeface="Cambria"/>
                <a:cs typeface="Cambria"/>
              </a:rPr>
              <a:t>Interest</a:t>
            </a:r>
            <a:r>
              <a:rPr sz="2024" spc="-43">
                <a:latin typeface="Cambria"/>
                <a:cs typeface="Cambria"/>
              </a:rPr>
              <a:t> </a:t>
            </a:r>
            <a:r>
              <a:rPr sz="2024">
                <a:latin typeface="Cambria"/>
                <a:cs typeface="Cambria"/>
              </a:rPr>
              <a:t>on</a:t>
            </a:r>
            <a:r>
              <a:rPr sz="2024" spc="-45">
                <a:latin typeface="Cambria"/>
                <a:cs typeface="Cambria"/>
              </a:rPr>
              <a:t> </a:t>
            </a:r>
            <a:r>
              <a:rPr sz="2024">
                <a:latin typeface="Cambria"/>
                <a:cs typeface="Cambria"/>
              </a:rPr>
              <a:t>regular</a:t>
            </a:r>
            <a:r>
              <a:rPr sz="2024" spc="-43">
                <a:latin typeface="Cambria"/>
                <a:cs typeface="Cambria"/>
              </a:rPr>
              <a:t> </a:t>
            </a:r>
            <a:r>
              <a:rPr sz="2024">
                <a:latin typeface="Cambria"/>
                <a:cs typeface="Cambria"/>
              </a:rPr>
              <a:t>savings</a:t>
            </a:r>
            <a:r>
              <a:rPr sz="2024" spc="-41">
                <a:latin typeface="Cambria"/>
                <a:cs typeface="Cambria"/>
              </a:rPr>
              <a:t> </a:t>
            </a:r>
            <a:r>
              <a:rPr sz="2024" spc="-5">
                <a:latin typeface="Cambria"/>
                <a:cs typeface="Cambria"/>
              </a:rPr>
              <a:t>account</a:t>
            </a:r>
            <a:endParaRPr sz="2024">
              <a:latin typeface="Cambria"/>
              <a:cs typeface="Cambria"/>
            </a:endParaRPr>
          </a:p>
        </p:txBody>
      </p:sp>
      <p:sp>
        <p:nvSpPr>
          <p:cNvPr id="5" name="object 5"/>
          <p:cNvSpPr/>
          <p:nvPr/>
        </p:nvSpPr>
        <p:spPr>
          <a:xfrm>
            <a:off x="4333660" y="2482132"/>
            <a:ext cx="80860" cy="3385267"/>
          </a:xfrm>
          <a:custGeom>
            <a:avLst/>
            <a:gdLst/>
            <a:ahLst/>
            <a:cxnLst/>
            <a:rect l="l" t="t" r="r" b="b"/>
            <a:pathLst>
              <a:path w="209550" h="6855459">
                <a:moveTo>
                  <a:pt x="209102" y="0"/>
                </a:moveTo>
                <a:lnTo>
                  <a:pt x="0" y="0"/>
                </a:lnTo>
                <a:lnTo>
                  <a:pt x="0" y="6855044"/>
                </a:lnTo>
                <a:lnTo>
                  <a:pt x="209102" y="6855044"/>
                </a:lnTo>
                <a:lnTo>
                  <a:pt x="209102" y="0"/>
                </a:lnTo>
                <a:close/>
              </a:path>
            </a:pathLst>
          </a:custGeom>
          <a:solidFill>
            <a:srgbClr val="4E8542"/>
          </a:solidFill>
        </p:spPr>
        <p:txBody>
          <a:bodyPr wrap="square" lIns="0" tIns="0" rIns="0" bIns="0" rtlCol="0"/>
          <a:lstStyle/>
          <a:p>
            <a:endParaRPr/>
          </a:p>
        </p:txBody>
      </p:sp>
      <p:grpSp>
        <p:nvGrpSpPr>
          <p:cNvPr id="6" name="object 6"/>
          <p:cNvGrpSpPr/>
          <p:nvPr/>
        </p:nvGrpSpPr>
        <p:grpSpPr>
          <a:xfrm>
            <a:off x="5220090" y="3047685"/>
            <a:ext cx="2442251" cy="1974942"/>
            <a:chOff x="13831016" y="5935496"/>
            <a:chExt cx="5369560" cy="4342130"/>
          </a:xfrm>
        </p:grpSpPr>
        <p:sp>
          <p:nvSpPr>
            <p:cNvPr id="7" name="object 7"/>
            <p:cNvSpPr/>
            <p:nvPr/>
          </p:nvSpPr>
          <p:spPr>
            <a:xfrm>
              <a:off x="14334878" y="5935496"/>
              <a:ext cx="4866005" cy="3970654"/>
            </a:xfrm>
            <a:custGeom>
              <a:avLst/>
              <a:gdLst/>
              <a:ahLst/>
              <a:cxnLst/>
              <a:rect l="l" t="t" r="r" b="b"/>
              <a:pathLst>
                <a:path w="4866005" h="3970654">
                  <a:moveTo>
                    <a:pt x="4619156" y="0"/>
                  </a:moveTo>
                  <a:lnTo>
                    <a:pt x="246262" y="0"/>
                  </a:lnTo>
                  <a:lnTo>
                    <a:pt x="168373" y="12596"/>
                  </a:lnTo>
                  <a:lnTo>
                    <a:pt x="100772" y="47551"/>
                  </a:lnTo>
                  <a:lnTo>
                    <a:pt x="47551" y="100772"/>
                  </a:lnTo>
                  <a:lnTo>
                    <a:pt x="12596" y="168373"/>
                  </a:lnTo>
                  <a:lnTo>
                    <a:pt x="0" y="246157"/>
                  </a:lnTo>
                  <a:lnTo>
                    <a:pt x="0" y="3724276"/>
                  </a:lnTo>
                  <a:lnTo>
                    <a:pt x="12596" y="3802059"/>
                  </a:lnTo>
                  <a:lnTo>
                    <a:pt x="47551" y="3869661"/>
                  </a:lnTo>
                  <a:lnTo>
                    <a:pt x="100772" y="3922881"/>
                  </a:lnTo>
                  <a:lnTo>
                    <a:pt x="168373" y="3957837"/>
                  </a:lnTo>
                  <a:lnTo>
                    <a:pt x="246262" y="3970433"/>
                  </a:lnTo>
                  <a:lnTo>
                    <a:pt x="4619156" y="3970433"/>
                  </a:lnTo>
                  <a:lnTo>
                    <a:pt x="4697045" y="3957837"/>
                  </a:lnTo>
                  <a:lnTo>
                    <a:pt x="4764646" y="3922881"/>
                  </a:lnTo>
                  <a:lnTo>
                    <a:pt x="4817866" y="3869661"/>
                  </a:lnTo>
                  <a:lnTo>
                    <a:pt x="4852822" y="3802059"/>
                  </a:lnTo>
                  <a:lnTo>
                    <a:pt x="4865418" y="3724276"/>
                  </a:lnTo>
                  <a:lnTo>
                    <a:pt x="4865418" y="246157"/>
                  </a:lnTo>
                  <a:lnTo>
                    <a:pt x="4852822" y="168373"/>
                  </a:lnTo>
                  <a:lnTo>
                    <a:pt x="4817866" y="100772"/>
                  </a:lnTo>
                  <a:lnTo>
                    <a:pt x="4764646" y="47551"/>
                  </a:lnTo>
                  <a:lnTo>
                    <a:pt x="4697045" y="12596"/>
                  </a:lnTo>
                  <a:lnTo>
                    <a:pt x="4619156" y="0"/>
                  </a:lnTo>
                  <a:close/>
                </a:path>
              </a:pathLst>
            </a:custGeom>
            <a:solidFill>
              <a:srgbClr val="04C3AC">
                <a:alpha val="39999"/>
              </a:srgbClr>
            </a:solidFill>
          </p:spPr>
          <p:txBody>
            <a:bodyPr wrap="square" lIns="0" tIns="0" rIns="0" bIns="0" rtlCol="0"/>
            <a:lstStyle/>
            <a:p>
              <a:endParaRPr/>
            </a:p>
          </p:txBody>
        </p:sp>
        <p:pic>
          <p:nvPicPr>
            <p:cNvPr id="8" name="object 8"/>
            <p:cNvPicPr/>
            <p:nvPr/>
          </p:nvPicPr>
          <p:blipFill>
            <a:blip r:embed="rId2" cstate="print"/>
            <a:stretch>
              <a:fillRect/>
            </a:stretch>
          </p:blipFill>
          <p:spPr>
            <a:xfrm>
              <a:off x="13831016" y="6307094"/>
              <a:ext cx="4866048" cy="3970433"/>
            </a:xfrm>
            <a:prstGeom prst="rect">
              <a:avLst/>
            </a:prstGeom>
          </p:spPr>
        </p:pic>
      </p:grpSp>
    </p:spTree>
  </p:cSld>
  <p:clrMapOvr>
    <a:masterClrMapping/>
  </p:clrMapOvr>
</p:sld>
</file>

<file path=ppt/theme/theme1.xml><?xml version="1.0" encoding="utf-8"?>
<a:theme xmlns:a="http://schemas.openxmlformats.org/drawingml/2006/main" name="2_Custom Design">
  <a:themeElements>
    <a:clrScheme name="Xavier 2023">
      <a:dk1>
        <a:srgbClr val="000000"/>
      </a:dk1>
      <a:lt1>
        <a:srgbClr val="FFFFFF"/>
      </a:lt1>
      <a:dk2>
        <a:srgbClr val="0C2340"/>
      </a:dk2>
      <a:lt2>
        <a:srgbClr val="1A1AFF"/>
      </a:lt2>
      <a:accent1>
        <a:srgbClr val="D7D3CC"/>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More standard" id="{36914B75-5817-5E47-A64F-EE9626D976BF}" vid="{296331F3-1679-0245-805E-02A709B9B7A7}"/>
    </a:ext>
  </a:extLst>
</a:theme>
</file>

<file path=ppt/theme/theme2.xml><?xml version="1.0" encoding="utf-8"?>
<a:theme xmlns:a="http://schemas.openxmlformats.org/drawingml/2006/main" name="4_Custom Design">
  <a:themeElements>
    <a:clrScheme name="Xavier 2023">
      <a:dk1>
        <a:srgbClr val="000000"/>
      </a:dk1>
      <a:lt1>
        <a:srgbClr val="FFFFFF"/>
      </a:lt1>
      <a:dk2>
        <a:srgbClr val="0C2340"/>
      </a:dk2>
      <a:lt2>
        <a:srgbClr val="1A1AFF"/>
      </a:lt2>
      <a:accent1>
        <a:srgbClr val="D7D3CC"/>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More standard" id="{36914B75-5817-5E47-A64F-EE9626D976BF}" vid="{E5CAC3EB-46A9-3C4E-9BC0-7BBE0CF6BDBB}"/>
    </a:ext>
  </a:extLst>
</a:theme>
</file>

<file path=ppt/theme/theme3.xml><?xml version="1.0" encoding="utf-8"?>
<a:theme xmlns:a="http://schemas.openxmlformats.org/drawingml/2006/main" name="7_Custom Design">
  <a:themeElements>
    <a:clrScheme name="Xavier 2023">
      <a:dk1>
        <a:srgbClr val="000000"/>
      </a:dk1>
      <a:lt1>
        <a:srgbClr val="FFFFFF"/>
      </a:lt1>
      <a:dk2>
        <a:srgbClr val="0C2340"/>
      </a:dk2>
      <a:lt2>
        <a:srgbClr val="1A1AFF"/>
      </a:lt2>
      <a:accent1>
        <a:srgbClr val="D7D3CC"/>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More standard" id="{36914B75-5817-5E47-A64F-EE9626D976BF}" vid="{32ABBDEC-BFEB-7C4F-9D77-3BE99648148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7E653A8F15A5469B1F50B5DDD2BA66" ma:contentTypeVersion="15" ma:contentTypeDescription="Create a new document." ma:contentTypeScope="" ma:versionID="95782cea05c3d8211b2d726f860f79eb">
  <xsd:schema xmlns:xsd="http://www.w3.org/2001/XMLSchema" xmlns:xs="http://www.w3.org/2001/XMLSchema" xmlns:p="http://schemas.microsoft.com/office/2006/metadata/properties" xmlns:ns2="3b440a20-7641-496d-855d-0583b80f9358" xmlns:ns3="f5b4f176-7b9c-44b4-93a6-9dab2a0eeb18" targetNamespace="http://schemas.microsoft.com/office/2006/metadata/properties" ma:root="true" ma:fieldsID="51af47229c526be429715db3a02b2322" ns2:_="" ns3:_="">
    <xsd:import namespace="3b440a20-7641-496d-855d-0583b80f9358"/>
    <xsd:import namespace="f5b4f176-7b9c-44b4-93a6-9dab2a0eeb1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440a20-7641-496d-855d-0583b80f935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69fa22c-ca71-413e-97dc-f9b9170a475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b4f176-7b9c-44b4-93a6-9dab2a0eeb1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f75c594-6cc2-4fd1-afa0-ba39ea3e5679}" ma:internalName="TaxCatchAll" ma:showField="CatchAllData" ma:web="f5b4f176-7b9c-44b4-93a6-9dab2a0eeb1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5b4f176-7b9c-44b4-93a6-9dab2a0eeb18" xsi:nil="true"/>
    <lcf76f155ced4ddcb4097134ff3c332f xmlns="3b440a20-7641-496d-855d-0583b80f935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84C259-5EC6-4D5B-9B68-A9A26E511D78}">
  <ds:schemaRefs>
    <ds:schemaRef ds:uri="3b440a20-7641-496d-855d-0583b80f9358"/>
    <ds:schemaRef ds:uri="f5b4f176-7b9c-44b4-93a6-9dab2a0eeb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25A871-DE87-4CF1-9EEB-FA87F71E6416}">
  <ds:schemaRefs>
    <ds:schemaRef ds:uri="3b440a20-7641-496d-855d-0583b80f9358"/>
    <ds:schemaRef ds:uri="f5b4f176-7b9c-44b4-93a6-9dab2a0eeb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869E8CC-0851-4262-88BB-3A0A5DEB94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xavie1-standard</Template>
  <Application>Microsoft Office PowerPoint</Application>
  <PresentationFormat>On-screen Show (4:3)</PresentationFormat>
  <Slides>41</Slides>
  <Notes>0</Notes>
  <HiddenSlides>0</HiddenSlide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2_Custom Design</vt:lpstr>
      <vt:lpstr>4_Custom Design</vt:lpstr>
      <vt:lpstr>7_Custom Design</vt:lpstr>
      <vt:lpstr>XAVIER UNIVERSITY CENTER FOR INTERNATIONAL EDUCATION</vt:lpstr>
      <vt:lpstr>AGENDA ITEMS!</vt:lpstr>
      <vt:lpstr>Payment for Tax Code (Sprintax)</vt:lpstr>
      <vt:lpstr>DISCLAIMER</vt:lpstr>
      <vt:lpstr>INTRODUCTORY CONCEPTS</vt:lpstr>
      <vt:lpstr>FEDERAL TAX BASICS</vt:lpstr>
      <vt:lpstr>WHO MUST FILE</vt:lpstr>
      <vt:lpstr>TYPES OF INCOME</vt:lpstr>
      <vt:lpstr>NON TAXABLE INCOME</vt:lpstr>
      <vt:lpstr>INCOME</vt:lpstr>
      <vt:lpstr>INCOME</vt:lpstr>
      <vt:lpstr>INCOME</vt:lpstr>
      <vt:lpstr>1098-T</vt:lpstr>
      <vt:lpstr>PowerPoint Presentation</vt:lpstr>
      <vt:lpstr>PowerPoint Presentation</vt:lpstr>
      <vt:lpstr>LOGGING IN</vt:lpstr>
      <vt:lpstr>GETTING STARTED</vt:lpstr>
      <vt:lpstr>REQUIRED DOCUMENTS</vt:lpstr>
      <vt:lpstr>STEP 1</vt:lpstr>
      <vt:lpstr>STEP 2</vt:lpstr>
      <vt:lpstr>I-94 Travel History</vt:lpstr>
      <vt:lpstr>STEP 3</vt:lpstr>
      <vt:lpstr>STEP 4</vt:lpstr>
      <vt:lpstr>STEP 5</vt:lpstr>
      <vt:lpstr>STEP 6</vt:lpstr>
      <vt:lpstr>STEP 7</vt:lpstr>
      <vt:lpstr>STEP 8</vt:lpstr>
      <vt:lpstr>STEP 9</vt:lpstr>
      <vt:lpstr>STEP 10</vt:lpstr>
      <vt:lpstr>STEP 11</vt:lpstr>
      <vt:lpstr>STEP 12</vt:lpstr>
      <vt:lpstr>STEP 13</vt:lpstr>
      <vt:lpstr>STEP 14</vt:lpstr>
      <vt:lpstr>STEP 15</vt:lpstr>
      <vt:lpstr>STEP 16</vt:lpstr>
      <vt:lpstr>Sprintax Resources</vt:lpstr>
      <vt:lpstr>If you don't have a SSN...</vt:lpstr>
      <vt:lpstr>TAX SCAMS</vt:lpstr>
      <vt:lpstr>OOPS! FORGOT TO FILE?</vt:lpstr>
      <vt:lpstr>Implications of not filing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XAVIER UNIVERSITY CENTER FOR INTERNATIONAL EDUCATION</dc:title>
  <dc:creator>Skarzynski, Grace</dc:creator>
  <cp:revision>186</cp:revision>
  <dcterms:created xsi:type="dcterms:W3CDTF">2025-03-13T15:07:18Z</dcterms:created>
  <dcterms:modified xsi:type="dcterms:W3CDTF">2026-03-12T17:38:35Z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0x010100A37E653A8F15A5469B1F50B5DDD2BA66</vt:lpwstr>
  </property>
  <property fmtid="{D5CDD505-2E9C-101B-9397-08002B2CF9AE}" pid="3" name="MediaServiceImageTags">
    <vt:lpwstr/>
  </property>
</Properties>
</file>