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678"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3/21/2025</a:t>
            </a:fld>
            <a:endParaRPr lang="en-US"/>
          </a:p>
        </p:txBody>
      </p:sp>
      <p:sp>
        <p:nvSpPr>
          <p:cNvPr id="6" name="Holder 6"/>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32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3/21/2025</a:t>
            </a:fld>
            <a:endParaRPr lang="en-US"/>
          </a:p>
        </p:txBody>
      </p:sp>
      <p:sp>
        <p:nvSpPr>
          <p:cNvPr id="6" name="Holder 6"/>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3/21/2025</a:t>
            </a:fld>
            <a:endParaRPr lang="en-US"/>
          </a:p>
        </p:txBody>
      </p:sp>
      <p:sp>
        <p:nvSpPr>
          <p:cNvPr id="7" name="Holder 7"/>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3/21/2025</a:t>
            </a:fld>
            <a:endParaRPr lang="en-US"/>
          </a:p>
        </p:txBody>
      </p:sp>
      <p:sp>
        <p:nvSpPr>
          <p:cNvPr id="5" name="Holder 5"/>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3/21/2025</a:t>
            </a:fld>
            <a:endParaRPr lang="en-US"/>
          </a:p>
        </p:txBody>
      </p:sp>
      <p:sp>
        <p:nvSpPr>
          <p:cNvPr id="4" name="Holder 4"/>
          <p:cNvSpPr>
            <a:spLocks noGrp="1"/>
          </p:cNvSpPr>
          <p:nvPr>
            <p:ph type="sldNum" sz="quarter" idx="7"/>
          </p:nvPr>
        </p:nvSpPr>
        <p:spPr/>
        <p:txBody>
          <a:bodyPr lIns="0" tIns="0" rIns="0" bIns="0"/>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800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2394437" y="623030"/>
            <a:ext cx="7403124" cy="711835"/>
          </a:xfrm>
          <a:prstGeom prst="rect">
            <a:avLst/>
          </a:prstGeom>
        </p:spPr>
        <p:txBody>
          <a:bodyPr wrap="square" lIns="0" tIns="0" rIns="0" bIns="0">
            <a:spAutoFit/>
          </a:bodyPr>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1436713" y="2417445"/>
            <a:ext cx="9318573" cy="3168650"/>
          </a:xfrm>
          <a:prstGeom prst="rect">
            <a:avLst/>
          </a:prstGeom>
        </p:spPr>
        <p:txBody>
          <a:bodyPr wrap="square" lIns="0" tIns="0" rIns="0" bIns="0">
            <a:spAutoFit/>
          </a:bodyPr>
          <a:lstStyle>
            <a:lvl1pPr>
              <a:defRPr sz="32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3/21/2025</a:t>
            </a:fld>
            <a:endParaRPr lang="en-US"/>
          </a:p>
        </p:txBody>
      </p:sp>
      <p:sp>
        <p:nvSpPr>
          <p:cNvPr id="6" name="Holder 6"/>
          <p:cNvSpPr>
            <a:spLocks noGrp="1"/>
          </p:cNvSpPr>
          <p:nvPr>
            <p:ph type="sldNum" sz="quarter" idx="7"/>
          </p:nvPr>
        </p:nvSpPr>
        <p:spPr>
          <a:xfrm>
            <a:off x="11079988" y="6463728"/>
            <a:ext cx="206375" cy="177800"/>
          </a:xfrm>
          <a:prstGeom prst="rect">
            <a:avLst/>
          </a:prstGeom>
        </p:spPr>
        <p:txBody>
          <a:bodyPr wrap="square" lIns="0" tIns="0" rIns="0" bIns="0">
            <a:spAutoFit/>
          </a:bodyPr>
          <a:lstStyle>
            <a:lvl1pPr>
              <a:defRPr sz="1200" b="0" i="0">
                <a:solidFill>
                  <a:srgbClr val="8A8A8A"/>
                </a:solidFill>
                <a:latin typeface="Calibri"/>
                <a:cs typeface="Calibri"/>
              </a:defRPr>
            </a:lvl1pPr>
          </a:lstStyle>
          <a:p>
            <a:pPr marL="25400">
              <a:lnSpc>
                <a:spcPts val="124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xavier.edu/hr/guides-policies/performance-management/inde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xavier.edu/hr/performance-management/inde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40182" y="2376490"/>
            <a:ext cx="7771130" cy="1517650"/>
          </a:xfrm>
          <a:prstGeom prst="rect">
            <a:avLst/>
          </a:prstGeom>
        </p:spPr>
        <p:txBody>
          <a:bodyPr vert="horz" wrap="square" lIns="0" tIns="0" rIns="0" bIns="0" rtlCol="0">
            <a:spAutoFit/>
          </a:bodyPr>
          <a:lstStyle/>
          <a:p>
            <a:pPr marL="1866900" marR="5080" indent="-1854835">
              <a:lnSpc>
                <a:spcPts val="5830"/>
              </a:lnSpc>
            </a:pPr>
            <a:r>
              <a:rPr sz="5400" spc="-70" dirty="0">
                <a:solidFill>
                  <a:srgbClr val="001541"/>
                </a:solidFill>
              </a:rPr>
              <a:t>Performance </a:t>
            </a:r>
            <a:r>
              <a:rPr sz="5400" spc="-65" dirty="0">
                <a:solidFill>
                  <a:srgbClr val="001541"/>
                </a:solidFill>
              </a:rPr>
              <a:t>Review</a:t>
            </a:r>
            <a:r>
              <a:rPr sz="5400" spc="-204" dirty="0">
                <a:solidFill>
                  <a:srgbClr val="001541"/>
                </a:solidFill>
              </a:rPr>
              <a:t> </a:t>
            </a:r>
            <a:r>
              <a:rPr sz="5400" spc="-65" dirty="0">
                <a:solidFill>
                  <a:srgbClr val="001541"/>
                </a:solidFill>
              </a:rPr>
              <a:t>Process  for</a:t>
            </a:r>
            <a:r>
              <a:rPr sz="5400" spc="-125" dirty="0">
                <a:solidFill>
                  <a:srgbClr val="001541"/>
                </a:solidFill>
              </a:rPr>
              <a:t> </a:t>
            </a:r>
            <a:r>
              <a:rPr sz="5400" spc="-50" dirty="0">
                <a:solidFill>
                  <a:srgbClr val="001541"/>
                </a:solidFill>
              </a:rPr>
              <a:t>Supervisors</a:t>
            </a:r>
            <a:endParaRPr sz="540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87391" y="490221"/>
            <a:ext cx="6324600" cy="647700"/>
          </a:xfrm>
          <a:prstGeom prst="rect">
            <a:avLst/>
          </a:prstGeom>
        </p:spPr>
        <p:txBody>
          <a:bodyPr vert="horz" wrap="square" lIns="0" tIns="0" rIns="0" bIns="0" rtlCol="0">
            <a:spAutoFit/>
          </a:bodyPr>
          <a:lstStyle/>
          <a:p>
            <a:pPr marL="12700">
              <a:lnSpc>
                <a:spcPct val="100000"/>
              </a:lnSpc>
            </a:pPr>
            <a:r>
              <a:rPr sz="4000" spc="-35" dirty="0"/>
              <a:t>Ongoing </a:t>
            </a:r>
            <a:r>
              <a:rPr sz="4000" spc="-45" dirty="0"/>
              <a:t>feedback </a:t>
            </a:r>
            <a:r>
              <a:rPr sz="4000" spc="-20" dirty="0"/>
              <a:t>and</a:t>
            </a:r>
            <a:r>
              <a:rPr sz="4000" spc="-225" dirty="0"/>
              <a:t> </a:t>
            </a:r>
            <a:r>
              <a:rPr sz="4000" spc="-30" dirty="0"/>
              <a:t>dialogue</a:t>
            </a:r>
            <a:endParaRPr sz="4000"/>
          </a:p>
        </p:txBody>
      </p:sp>
      <p:sp>
        <p:nvSpPr>
          <p:cNvPr id="3" name="object 3"/>
          <p:cNvSpPr txBox="1"/>
          <p:nvPr/>
        </p:nvSpPr>
        <p:spPr>
          <a:xfrm>
            <a:off x="4724007" y="5331333"/>
            <a:ext cx="5598160" cy="521334"/>
          </a:xfrm>
          <a:prstGeom prst="rect">
            <a:avLst/>
          </a:prstGeom>
        </p:spPr>
        <p:txBody>
          <a:bodyPr vert="horz" wrap="square" lIns="0" tIns="0" rIns="0" bIns="0" rtlCol="0">
            <a:spAutoFit/>
          </a:bodyPr>
          <a:lstStyle/>
          <a:p>
            <a:pPr marL="12700">
              <a:lnSpc>
                <a:spcPct val="100000"/>
              </a:lnSpc>
            </a:pPr>
            <a:r>
              <a:rPr sz="3200" spc="-5" dirty="0">
                <a:latin typeface="Calibri"/>
                <a:cs typeface="Calibri"/>
              </a:rPr>
              <a:t>is the </a:t>
            </a:r>
            <a:r>
              <a:rPr sz="3200" spc="-15" dirty="0">
                <a:latin typeface="Calibri"/>
                <a:cs typeface="Calibri"/>
              </a:rPr>
              <a:t>best </a:t>
            </a:r>
            <a:r>
              <a:rPr sz="3200" spc="-30" dirty="0">
                <a:latin typeface="Calibri"/>
                <a:cs typeface="Calibri"/>
              </a:rPr>
              <a:t>way </a:t>
            </a:r>
            <a:r>
              <a:rPr sz="3200" spc="-25" dirty="0">
                <a:latin typeface="Calibri"/>
                <a:cs typeface="Calibri"/>
              </a:rPr>
              <a:t>to </a:t>
            </a:r>
            <a:r>
              <a:rPr sz="3200" spc="-15" dirty="0">
                <a:latin typeface="Calibri"/>
                <a:cs typeface="Calibri"/>
              </a:rPr>
              <a:t>avoid</a:t>
            </a:r>
            <a:r>
              <a:rPr sz="3200" spc="45" dirty="0">
                <a:latin typeface="Calibri"/>
                <a:cs typeface="Calibri"/>
              </a:rPr>
              <a:t> </a:t>
            </a:r>
            <a:r>
              <a:rPr sz="3200" spc="-5" dirty="0">
                <a:latin typeface="Calibri"/>
                <a:cs typeface="Calibri"/>
              </a:rPr>
              <a:t>surprises!</a:t>
            </a:r>
            <a:endParaRPr sz="3200">
              <a:latin typeface="Calibri"/>
              <a:cs typeface="Calibri"/>
            </a:endParaRPr>
          </a:p>
        </p:txBody>
      </p:sp>
      <p:sp>
        <p:nvSpPr>
          <p:cNvPr id="4" name="object 4"/>
          <p:cNvSpPr/>
          <p:nvPr/>
        </p:nvSpPr>
        <p:spPr>
          <a:xfrm>
            <a:off x="5417819" y="1609344"/>
            <a:ext cx="3520439" cy="3520439"/>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11092688" y="6463728"/>
            <a:ext cx="180975" cy="177800"/>
          </a:xfrm>
          <a:prstGeom prst="rect">
            <a:avLst/>
          </a:prstGeom>
        </p:spPr>
        <p:txBody>
          <a:bodyPr vert="horz" wrap="square" lIns="0" tIns="0" rIns="0" bIns="0" rtlCol="0">
            <a:spAutoFit/>
          </a:bodyPr>
          <a:lstStyle/>
          <a:p>
            <a:pPr marL="12700">
              <a:lnSpc>
                <a:spcPts val="1240"/>
              </a:lnSpc>
            </a:pPr>
            <a:r>
              <a:rPr sz="1200" dirty="0">
                <a:solidFill>
                  <a:srgbClr val="8A8A8A"/>
                </a:solidFill>
                <a:latin typeface="Calibri"/>
                <a:cs typeface="Calibri"/>
              </a:rPr>
              <a:t>10</a:t>
            </a:r>
            <a:endParaRPr sz="1200">
              <a:latin typeface="Calibri"/>
              <a:cs typeface="Calibri"/>
            </a:endParaRP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6445949"/>
            <a:ext cx="220979" cy="197485"/>
          </a:xfrm>
          <a:prstGeom prst="rect">
            <a:avLst/>
          </a:prstGeom>
        </p:spPr>
        <p:txBody>
          <a:bodyPr vert="horz" wrap="square" lIns="0" tIns="0" rIns="0" bIns="0" rtlCol="0">
            <a:spAutoFit/>
          </a:bodyPr>
          <a:lstStyle/>
          <a:p>
            <a:pPr marL="12700">
              <a:lnSpc>
                <a:spcPct val="100000"/>
              </a:lnSpc>
            </a:pPr>
            <a:r>
              <a:rPr sz="1200" spc="5" dirty="0">
                <a:solidFill>
                  <a:srgbClr val="8A8A8A"/>
                </a:solidFill>
                <a:latin typeface="Verdana"/>
                <a:cs typeface="Verdana"/>
              </a:rPr>
              <a:t>11</a:t>
            </a:r>
            <a:endParaRPr sz="1200">
              <a:latin typeface="Verdana"/>
              <a:cs typeface="Verdana"/>
            </a:endParaRPr>
          </a:p>
        </p:txBody>
      </p:sp>
      <p:sp>
        <p:nvSpPr>
          <p:cNvPr id="3" name="object 3"/>
          <p:cNvSpPr txBox="1">
            <a:spLocks noGrp="1"/>
          </p:cNvSpPr>
          <p:nvPr>
            <p:ph type="title"/>
          </p:nvPr>
        </p:nvSpPr>
        <p:spPr>
          <a:xfrm>
            <a:off x="2349924" y="196088"/>
            <a:ext cx="3684270" cy="616585"/>
          </a:xfrm>
          <a:prstGeom prst="rect">
            <a:avLst/>
          </a:prstGeom>
        </p:spPr>
        <p:txBody>
          <a:bodyPr vert="horz" wrap="square" lIns="0" tIns="0" rIns="0" bIns="0" rtlCol="0">
            <a:spAutoFit/>
          </a:bodyPr>
          <a:lstStyle/>
          <a:p>
            <a:pPr marL="12700">
              <a:lnSpc>
                <a:spcPct val="100000"/>
              </a:lnSpc>
            </a:pPr>
            <a:r>
              <a:rPr sz="3800" spc="-30" dirty="0"/>
              <a:t>On-going</a:t>
            </a:r>
            <a:r>
              <a:rPr sz="3800" spc="-130" dirty="0"/>
              <a:t> </a:t>
            </a:r>
            <a:r>
              <a:rPr sz="3800" spc="-40" dirty="0"/>
              <a:t>Feedback</a:t>
            </a:r>
            <a:endParaRPr sz="3800"/>
          </a:p>
        </p:txBody>
      </p:sp>
      <p:sp>
        <p:nvSpPr>
          <p:cNvPr id="4" name="object 4"/>
          <p:cNvSpPr txBox="1"/>
          <p:nvPr/>
        </p:nvSpPr>
        <p:spPr>
          <a:xfrm>
            <a:off x="2349924" y="1370544"/>
            <a:ext cx="9150985" cy="4470400"/>
          </a:xfrm>
          <a:prstGeom prst="rect">
            <a:avLst/>
          </a:prstGeom>
        </p:spPr>
        <p:txBody>
          <a:bodyPr vert="horz" wrap="square" lIns="0" tIns="0" rIns="0" bIns="0" rtlCol="0">
            <a:spAutoFit/>
          </a:bodyPr>
          <a:lstStyle/>
          <a:p>
            <a:pPr marL="241300" indent="-228600">
              <a:lnSpc>
                <a:spcPct val="100000"/>
              </a:lnSpc>
              <a:buFont typeface="Arial"/>
              <a:buChar char="•"/>
              <a:tabLst>
                <a:tab pos="241300" algn="l"/>
              </a:tabLst>
            </a:pPr>
            <a:r>
              <a:rPr sz="2700" spc="-5" dirty="0">
                <a:latin typeface="Calibri"/>
                <a:cs typeface="Calibri"/>
              </a:rPr>
              <a:t>In-the-moment</a:t>
            </a:r>
            <a:r>
              <a:rPr sz="2700" spc="-95" dirty="0">
                <a:latin typeface="Calibri"/>
                <a:cs typeface="Calibri"/>
              </a:rPr>
              <a:t> </a:t>
            </a:r>
            <a:r>
              <a:rPr sz="2700" spc="-15" dirty="0">
                <a:latin typeface="Calibri"/>
                <a:cs typeface="Calibri"/>
              </a:rPr>
              <a:t>feedback</a:t>
            </a:r>
            <a:endParaRPr sz="2700">
              <a:latin typeface="Calibri"/>
              <a:cs typeface="Calibri"/>
            </a:endParaRPr>
          </a:p>
          <a:p>
            <a:pPr marL="697865" marR="5080" lvl="1" indent="-227965">
              <a:lnSpc>
                <a:spcPct val="80000"/>
              </a:lnSpc>
              <a:spcBef>
                <a:spcPts val="530"/>
              </a:spcBef>
              <a:buFont typeface="Arial"/>
              <a:buChar char="•"/>
              <a:tabLst>
                <a:tab pos="697865" algn="l"/>
                <a:tab pos="698500" algn="l"/>
              </a:tabLst>
            </a:pPr>
            <a:r>
              <a:rPr sz="2000" spc="-10" dirty="0">
                <a:latin typeface="Calibri"/>
                <a:cs typeface="Calibri"/>
              </a:rPr>
              <a:t>Positive </a:t>
            </a:r>
            <a:r>
              <a:rPr sz="2000" spc="-5" dirty="0">
                <a:latin typeface="Calibri"/>
                <a:cs typeface="Calibri"/>
              </a:rPr>
              <a:t>or </a:t>
            </a:r>
            <a:r>
              <a:rPr sz="2000" spc="-15" dirty="0">
                <a:latin typeface="Calibri"/>
                <a:cs typeface="Calibri"/>
              </a:rPr>
              <a:t>negative </a:t>
            </a:r>
            <a:r>
              <a:rPr sz="2000" spc="-10" dirty="0">
                <a:latin typeface="Calibri"/>
                <a:cs typeface="Calibri"/>
              </a:rPr>
              <a:t>feedback </a:t>
            </a:r>
            <a:r>
              <a:rPr sz="2000" spc="-5" dirty="0">
                <a:latin typeface="Calibri"/>
                <a:cs typeface="Calibri"/>
              </a:rPr>
              <a:t>is </a:t>
            </a:r>
            <a:r>
              <a:rPr sz="2000" spc="-15" dirty="0">
                <a:latin typeface="Calibri"/>
                <a:cs typeface="Calibri"/>
              </a:rPr>
              <a:t>always </a:t>
            </a:r>
            <a:r>
              <a:rPr sz="2000" spc="-10" dirty="0">
                <a:latin typeface="Calibri"/>
                <a:cs typeface="Calibri"/>
              </a:rPr>
              <a:t>more </a:t>
            </a:r>
            <a:r>
              <a:rPr sz="2000" spc="-15" dirty="0">
                <a:latin typeface="Calibri"/>
                <a:cs typeface="Calibri"/>
              </a:rPr>
              <a:t>effective </a:t>
            </a:r>
            <a:r>
              <a:rPr sz="2000" spc="-5" dirty="0">
                <a:latin typeface="Calibri"/>
                <a:cs typeface="Calibri"/>
              </a:rPr>
              <a:t>when </a:t>
            </a:r>
            <a:r>
              <a:rPr sz="2000" spc="-10" dirty="0">
                <a:latin typeface="Calibri"/>
                <a:cs typeface="Calibri"/>
              </a:rPr>
              <a:t>delivered </a:t>
            </a:r>
            <a:r>
              <a:rPr sz="2000" spc="-5" dirty="0">
                <a:latin typeface="Calibri"/>
                <a:cs typeface="Calibri"/>
              </a:rPr>
              <a:t>close </a:t>
            </a:r>
            <a:r>
              <a:rPr sz="2000" spc="-15" dirty="0">
                <a:latin typeface="Calibri"/>
                <a:cs typeface="Calibri"/>
              </a:rPr>
              <a:t>to </a:t>
            </a:r>
            <a:r>
              <a:rPr sz="2000" dirty="0">
                <a:latin typeface="Calibri"/>
                <a:cs typeface="Calibri"/>
              </a:rPr>
              <a:t>the  </a:t>
            </a:r>
            <a:r>
              <a:rPr sz="2000" spc="-10" dirty="0">
                <a:latin typeface="Calibri"/>
                <a:cs typeface="Calibri"/>
              </a:rPr>
              <a:t>behavior</a:t>
            </a:r>
            <a:endParaRPr sz="2000">
              <a:latin typeface="Calibri"/>
              <a:cs typeface="Calibri"/>
            </a:endParaRPr>
          </a:p>
          <a:p>
            <a:pPr lvl="1">
              <a:lnSpc>
                <a:spcPct val="100000"/>
              </a:lnSpc>
              <a:buFont typeface="Arial"/>
              <a:buChar char="•"/>
            </a:pPr>
            <a:endParaRPr sz="2000">
              <a:latin typeface="Times New Roman"/>
              <a:cs typeface="Times New Roman"/>
            </a:endParaRPr>
          </a:p>
          <a:p>
            <a:pPr marL="241300" indent="-228600">
              <a:lnSpc>
                <a:spcPct val="100000"/>
              </a:lnSpc>
              <a:spcBef>
                <a:spcPts val="1605"/>
              </a:spcBef>
              <a:buFont typeface="Arial"/>
              <a:buChar char="•"/>
              <a:tabLst>
                <a:tab pos="241935" algn="l"/>
              </a:tabLst>
            </a:pPr>
            <a:r>
              <a:rPr sz="2700" spc="-10" dirty="0">
                <a:latin typeface="Calibri"/>
                <a:cs typeface="Calibri"/>
              </a:rPr>
              <a:t>Periodic</a:t>
            </a:r>
            <a:r>
              <a:rPr sz="2700" spc="-85" dirty="0">
                <a:latin typeface="Calibri"/>
                <a:cs typeface="Calibri"/>
              </a:rPr>
              <a:t> </a:t>
            </a:r>
            <a:r>
              <a:rPr sz="2700" spc="-5" dirty="0">
                <a:latin typeface="Calibri"/>
                <a:cs typeface="Calibri"/>
              </a:rPr>
              <a:t>Check-Ins</a:t>
            </a:r>
            <a:endParaRPr sz="2700">
              <a:latin typeface="Calibri"/>
              <a:cs typeface="Calibri"/>
            </a:endParaRPr>
          </a:p>
          <a:p>
            <a:pPr marL="697865" lvl="1" indent="-227965">
              <a:lnSpc>
                <a:spcPct val="100000"/>
              </a:lnSpc>
              <a:spcBef>
                <a:spcPts val="50"/>
              </a:spcBef>
              <a:buFont typeface="Arial"/>
              <a:buChar char="•"/>
              <a:tabLst>
                <a:tab pos="697865" algn="l"/>
                <a:tab pos="698500" algn="l"/>
              </a:tabLst>
            </a:pPr>
            <a:r>
              <a:rPr sz="2000" dirty="0">
                <a:latin typeface="Calibri"/>
                <a:cs typeface="Calibri"/>
              </a:rPr>
              <a:t>Check </a:t>
            </a:r>
            <a:r>
              <a:rPr sz="2000" spc="-5" dirty="0">
                <a:latin typeface="Calibri"/>
                <a:cs typeface="Calibri"/>
              </a:rPr>
              <a:t>in on </a:t>
            </a:r>
            <a:r>
              <a:rPr sz="2000" spc="-10" dirty="0">
                <a:latin typeface="Calibri"/>
                <a:cs typeface="Calibri"/>
              </a:rPr>
              <a:t>progress </a:t>
            </a:r>
            <a:r>
              <a:rPr sz="2000" spc="-5" dirty="0">
                <a:latin typeface="Calibri"/>
                <a:cs typeface="Calibri"/>
              </a:rPr>
              <a:t>on goals </a:t>
            </a:r>
            <a:r>
              <a:rPr sz="2000" dirty="0">
                <a:latin typeface="Calibri"/>
                <a:cs typeface="Calibri"/>
              </a:rPr>
              <a:t>and </a:t>
            </a:r>
            <a:r>
              <a:rPr sz="2000" spc="-5" dirty="0">
                <a:latin typeface="Calibri"/>
                <a:cs typeface="Calibri"/>
              </a:rPr>
              <a:t>other longer </a:t>
            </a:r>
            <a:r>
              <a:rPr sz="2000" spc="-10" dirty="0">
                <a:latin typeface="Calibri"/>
                <a:cs typeface="Calibri"/>
              </a:rPr>
              <a:t>term</a:t>
            </a:r>
            <a:r>
              <a:rPr sz="2000" spc="-15" dirty="0">
                <a:latin typeface="Calibri"/>
                <a:cs typeface="Calibri"/>
              </a:rPr>
              <a:t> efforts</a:t>
            </a:r>
            <a:endParaRPr sz="2000">
              <a:latin typeface="Calibri"/>
              <a:cs typeface="Calibri"/>
            </a:endParaRPr>
          </a:p>
          <a:p>
            <a:pPr marL="697865" lvl="1" indent="-227965">
              <a:lnSpc>
                <a:spcPct val="100000"/>
              </a:lnSpc>
              <a:spcBef>
                <a:spcPts val="25"/>
              </a:spcBef>
              <a:buFont typeface="Arial"/>
              <a:buChar char="•"/>
              <a:tabLst>
                <a:tab pos="697865" algn="l"/>
                <a:tab pos="698500" algn="l"/>
              </a:tabLst>
            </a:pPr>
            <a:r>
              <a:rPr sz="2000" dirty="0">
                <a:latin typeface="Calibri"/>
                <a:cs typeface="Calibri"/>
              </a:rPr>
              <a:t>Don’t </a:t>
            </a:r>
            <a:r>
              <a:rPr sz="2000" spc="-5" dirty="0">
                <a:latin typeface="Calibri"/>
                <a:cs typeface="Calibri"/>
              </a:rPr>
              <a:t>limit </a:t>
            </a:r>
            <a:r>
              <a:rPr sz="2000" spc="-15" dirty="0">
                <a:latin typeface="Calibri"/>
                <a:cs typeface="Calibri"/>
              </a:rPr>
              <a:t>to </a:t>
            </a:r>
            <a:r>
              <a:rPr sz="2000" dirty="0">
                <a:latin typeface="Calibri"/>
                <a:cs typeface="Calibri"/>
              </a:rPr>
              <a:t>the annual </a:t>
            </a:r>
            <a:r>
              <a:rPr sz="2000" spc="-15" dirty="0">
                <a:latin typeface="Calibri"/>
                <a:cs typeface="Calibri"/>
              </a:rPr>
              <a:t>review</a:t>
            </a:r>
            <a:r>
              <a:rPr sz="2000" spc="-25" dirty="0">
                <a:latin typeface="Calibri"/>
                <a:cs typeface="Calibri"/>
              </a:rPr>
              <a:t> </a:t>
            </a:r>
            <a:r>
              <a:rPr sz="2000" spc="-5" dirty="0">
                <a:latin typeface="Calibri"/>
                <a:cs typeface="Calibri"/>
              </a:rPr>
              <a:t>time</a:t>
            </a:r>
            <a:endParaRPr sz="2000">
              <a:latin typeface="Calibri"/>
              <a:cs typeface="Calibri"/>
            </a:endParaRPr>
          </a:p>
          <a:p>
            <a:pPr lvl="1">
              <a:lnSpc>
                <a:spcPct val="100000"/>
              </a:lnSpc>
              <a:spcBef>
                <a:spcPts val="20"/>
              </a:spcBef>
              <a:buFont typeface="Arial"/>
              <a:buChar char="•"/>
            </a:pPr>
            <a:endParaRPr sz="2950">
              <a:latin typeface="Times New Roman"/>
              <a:cs typeface="Times New Roman"/>
            </a:endParaRPr>
          </a:p>
          <a:p>
            <a:pPr marL="241300" indent="-228600">
              <a:lnSpc>
                <a:spcPct val="100000"/>
              </a:lnSpc>
              <a:buFont typeface="Arial"/>
              <a:buChar char="•"/>
              <a:tabLst>
                <a:tab pos="241935" algn="l"/>
              </a:tabLst>
            </a:pPr>
            <a:r>
              <a:rPr sz="2700" spc="-10" dirty="0">
                <a:latin typeface="Calibri"/>
                <a:cs typeface="Calibri"/>
              </a:rPr>
              <a:t>Regularly-scheduled </a:t>
            </a:r>
            <a:r>
              <a:rPr sz="2700" spc="-5" dirty="0">
                <a:latin typeface="Calibri"/>
                <a:cs typeface="Calibri"/>
              </a:rPr>
              <a:t>1-on-1</a:t>
            </a:r>
            <a:r>
              <a:rPr sz="2700" spc="-35" dirty="0">
                <a:latin typeface="Calibri"/>
                <a:cs typeface="Calibri"/>
              </a:rPr>
              <a:t> </a:t>
            </a:r>
            <a:r>
              <a:rPr sz="2700" spc="-5" dirty="0">
                <a:latin typeface="Calibri"/>
                <a:cs typeface="Calibri"/>
              </a:rPr>
              <a:t>meetings</a:t>
            </a:r>
            <a:endParaRPr sz="2700">
              <a:latin typeface="Calibri"/>
              <a:cs typeface="Calibri"/>
            </a:endParaRPr>
          </a:p>
          <a:p>
            <a:pPr marL="697865" marR="731520" lvl="1" indent="-227965">
              <a:lnSpc>
                <a:spcPct val="80000"/>
              </a:lnSpc>
              <a:spcBef>
                <a:spcPts val="515"/>
              </a:spcBef>
              <a:buFont typeface="Arial"/>
              <a:buChar char="•"/>
              <a:tabLst>
                <a:tab pos="697865" algn="l"/>
                <a:tab pos="698500" algn="l"/>
              </a:tabLst>
            </a:pPr>
            <a:r>
              <a:rPr sz="2000" spc="-15" dirty="0">
                <a:latin typeface="Calibri"/>
                <a:cs typeface="Calibri"/>
              </a:rPr>
              <a:t>Different </a:t>
            </a:r>
            <a:r>
              <a:rPr sz="2000" dirty="0">
                <a:latin typeface="Calibri"/>
                <a:cs typeface="Calibri"/>
              </a:rPr>
              <a:t>than </a:t>
            </a:r>
            <a:r>
              <a:rPr sz="2000" spc="-5" dirty="0">
                <a:latin typeface="Calibri"/>
                <a:cs typeface="Calibri"/>
              </a:rPr>
              <a:t>regular </a:t>
            </a:r>
            <a:r>
              <a:rPr sz="2000" spc="-20" dirty="0">
                <a:latin typeface="Calibri"/>
                <a:cs typeface="Calibri"/>
              </a:rPr>
              <a:t>staff </a:t>
            </a:r>
            <a:r>
              <a:rPr sz="2000" spc="-5" dirty="0">
                <a:latin typeface="Calibri"/>
                <a:cs typeface="Calibri"/>
              </a:rPr>
              <a:t>meetings </a:t>
            </a:r>
            <a:r>
              <a:rPr sz="2000" dirty="0">
                <a:latin typeface="Calibri"/>
                <a:cs typeface="Calibri"/>
              </a:rPr>
              <a:t>as this </a:t>
            </a:r>
            <a:r>
              <a:rPr sz="2000" spc="-10" dirty="0">
                <a:latin typeface="Calibri"/>
                <a:cs typeface="Calibri"/>
              </a:rPr>
              <a:t>allows </a:t>
            </a:r>
            <a:r>
              <a:rPr sz="2000" spc="-5" dirty="0">
                <a:latin typeface="Calibri"/>
                <a:cs typeface="Calibri"/>
              </a:rPr>
              <a:t>discussion </a:t>
            </a:r>
            <a:r>
              <a:rPr sz="2000" spc="-15" dirty="0">
                <a:latin typeface="Calibri"/>
                <a:cs typeface="Calibri"/>
              </a:rPr>
              <a:t>for </a:t>
            </a:r>
            <a:r>
              <a:rPr sz="2000" spc="-5" dirty="0">
                <a:latin typeface="Calibri"/>
                <a:cs typeface="Calibri"/>
              </a:rPr>
              <a:t>individual  performance</a:t>
            </a:r>
            <a:endParaRPr sz="2000">
              <a:latin typeface="Calibri"/>
              <a:cs typeface="Calibri"/>
            </a:endParaRPr>
          </a:p>
          <a:p>
            <a:pPr marL="697865" marR="425450" lvl="1" indent="-227965">
              <a:lnSpc>
                <a:spcPct val="80000"/>
              </a:lnSpc>
              <a:spcBef>
                <a:spcPts val="500"/>
              </a:spcBef>
              <a:buFont typeface="Arial"/>
              <a:buChar char="•"/>
              <a:tabLst>
                <a:tab pos="697865" algn="l"/>
                <a:tab pos="698500" algn="l"/>
              </a:tabLst>
            </a:pPr>
            <a:r>
              <a:rPr sz="2000" spc="-20" dirty="0">
                <a:latin typeface="Calibri"/>
                <a:cs typeface="Calibri"/>
              </a:rPr>
              <a:t>Even </a:t>
            </a:r>
            <a:r>
              <a:rPr sz="2000" spc="-5" dirty="0">
                <a:latin typeface="Calibri"/>
                <a:cs typeface="Calibri"/>
              </a:rPr>
              <a:t>if </a:t>
            </a:r>
            <a:r>
              <a:rPr sz="2000" spc="-10" dirty="0">
                <a:latin typeface="Calibri"/>
                <a:cs typeface="Calibri"/>
              </a:rPr>
              <a:t>you </a:t>
            </a:r>
            <a:r>
              <a:rPr sz="2000" spc="-20" dirty="0">
                <a:latin typeface="Calibri"/>
                <a:cs typeface="Calibri"/>
              </a:rPr>
              <a:t>have </a:t>
            </a:r>
            <a:r>
              <a:rPr sz="2000" dirty="0">
                <a:latin typeface="Calibri"/>
                <a:cs typeface="Calibri"/>
              </a:rPr>
              <a:t>an </a:t>
            </a:r>
            <a:r>
              <a:rPr sz="2000" spc="-15" dirty="0">
                <a:latin typeface="Calibri"/>
                <a:cs typeface="Calibri"/>
              </a:rPr>
              <a:t>‘open </a:t>
            </a:r>
            <a:r>
              <a:rPr sz="2000" spc="15" dirty="0">
                <a:latin typeface="Calibri"/>
                <a:cs typeface="Calibri"/>
              </a:rPr>
              <a:t>door’ </a:t>
            </a:r>
            <a:r>
              <a:rPr sz="2000" spc="-10" dirty="0">
                <a:latin typeface="Calibri"/>
                <a:cs typeface="Calibri"/>
              </a:rPr>
              <a:t>environment. Regular </a:t>
            </a:r>
            <a:r>
              <a:rPr sz="2000" spc="-5" dirty="0">
                <a:latin typeface="Calibri"/>
                <a:cs typeface="Calibri"/>
              </a:rPr>
              <a:t>meetings </a:t>
            </a:r>
            <a:r>
              <a:rPr sz="2000" spc="-10" dirty="0">
                <a:latin typeface="Calibri"/>
                <a:cs typeface="Calibri"/>
              </a:rPr>
              <a:t>demonstrates  </a:t>
            </a:r>
            <a:r>
              <a:rPr sz="2000" spc="-15" dirty="0">
                <a:latin typeface="Calibri"/>
                <a:cs typeface="Calibri"/>
              </a:rPr>
              <a:t>interest </a:t>
            </a:r>
            <a:r>
              <a:rPr sz="2000" spc="-5" dirty="0">
                <a:latin typeface="Calibri"/>
                <a:cs typeface="Calibri"/>
              </a:rPr>
              <a:t>in your </a:t>
            </a:r>
            <a:r>
              <a:rPr sz="2000" spc="-20" dirty="0">
                <a:latin typeface="Calibri"/>
                <a:cs typeface="Calibri"/>
              </a:rPr>
              <a:t>employee’s </a:t>
            </a:r>
            <a:r>
              <a:rPr sz="2000" spc="-5" dirty="0">
                <a:latin typeface="Calibri"/>
                <a:cs typeface="Calibri"/>
              </a:rPr>
              <a:t>success </a:t>
            </a:r>
            <a:r>
              <a:rPr sz="2000" dirty="0">
                <a:latin typeface="Calibri"/>
                <a:cs typeface="Calibri"/>
              </a:rPr>
              <a:t>and </a:t>
            </a:r>
            <a:r>
              <a:rPr sz="2000" spc="-10" dirty="0">
                <a:latin typeface="Calibri"/>
                <a:cs typeface="Calibri"/>
              </a:rPr>
              <a:t>allows </a:t>
            </a:r>
            <a:r>
              <a:rPr sz="2000" dirty="0">
                <a:latin typeface="Calibri"/>
                <a:cs typeface="Calibri"/>
              </a:rPr>
              <a:t>opportunity </a:t>
            </a:r>
            <a:r>
              <a:rPr sz="2000" spc="-15" dirty="0">
                <a:latin typeface="Calibri"/>
                <a:cs typeface="Calibri"/>
              </a:rPr>
              <a:t>to </a:t>
            </a:r>
            <a:r>
              <a:rPr sz="2000" spc="-10" dirty="0">
                <a:latin typeface="Calibri"/>
                <a:cs typeface="Calibri"/>
              </a:rPr>
              <a:t>raise</a:t>
            </a:r>
            <a:r>
              <a:rPr sz="2000" spc="100" dirty="0">
                <a:latin typeface="Calibri"/>
                <a:cs typeface="Calibri"/>
              </a:rPr>
              <a:t> </a:t>
            </a:r>
            <a:r>
              <a:rPr sz="2000" spc="-5" dirty="0">
                <a:latin typeface="Calibri"/>
                <a:cs typeface="Calibri"/>
              </a:rPr>
              <a:t>issues</a:t>
            </a:r>
            <a:endParaRPr sz="2000">
              <a:latin typeface="Calibri"/>
              <a:cs typeface="Calibri"/>
            </a:endParaRP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69491" y="867153"/>
            <a:ext cx="9631680" cy="5471160"/>
          </a:xfrm>
          <a:custGeom>
            <a:avLst/>
            <a:gdLst/>
            <a:ahLst/>
            <a:cxnLst/>
            <a:rect l="l" t="t" r="r" b="b"/>
            <a:pathLst>
              <a:path w="9631680" h="5471160">
                <a:moveTo>
                  <a:pt x="6896112" y="0"/>
                </a:moveTo>
                <a:lnTo>
                  <a:pt x="6896112" y="1367789"/>
                </a:lnTo>
                <a:lnTo>
                  <a:pt x="0" y="1367789"/>
                </a:lnTo>
                <a:lnTo>
                  <a:pt x="0" y="4103370"/>
                </a:lnTo>
                <a:lnTo>
                  <a:pt x="6896112" y="4103370"/>
                </a:lnTo>
                <a:lnTo>
                  <a:pt x="6896112" y="5471160"/>
                </a:lnTo>
                <a:lnTo>
                  <a:pt x="9631680" y="2735592"/>
                </a:lnTo>
                <a:lnTo>
                  <a:pt x="6896112" y="0"/>
                </a:lnTo>
                <a:close/>
              </a:path>
            </a:pathLst>
          </a:custGeom>
          <a:solidFill>
            <a:srgbClr val="D2DEEF"/>
          </a:solidFill>
        </p:spPr>
        <p:txBody>
          <a:bodyPr wrap="square" lIns="0" tIns="0" rIns="0" bIns="0" rtlCol="0"/>
          <a:lstStyle/>
          <a:p>
            <a:endParaRPr/>
          </a:p>
        </p:txBody>
      </p:sp>
      <p:sp>
        <p:nvSpPr>
          <p:cNvPr id="3" name="object 3"/>
          <p:cNvSpPr/>
          <p:nvPr/>
        </p:nvSpPr>
        <p:spPr>
          <a:xfrm>
            <a:off x="658368" y="2508510"/>
            <a:ext cx="3398520" cy="2188845"/>
          </a:xfrm>
          <a:custGeom>
            <a:avLst/>
            <a:gdLst/>
            <a:ahLst/>
            <a:cxnLst/>
            <a:rect l="l" t="t" r="r" b="b"/>
            <a:pathLst>
              <a:path w="3398520" h="2188845">
                <a:moveTo>
                  <a:pt x="3033776" y="0"/>
                </a:moveTo>
                <a:lnTo>
                  <a:pt x="364744" y="0"/>
                </a:lnTo>
                <a:lnTo>
                  <a:pt x="315252" y="3329"/>
                </a:lnTo>
                <a:lnTo>
                  <a:pt x="267783" y="13028"/>
                </a:lnTo>
                <a:lnTo>
                  <a:pt x="222772" y="28662"/>
                </a:lnTo>
                <a:lnTo>
                  <a:pt x="180654" y="49797"/>
                </a:lnTo>
                <a:lnTo>
                  <a:pt x="141863" y="75997"/>
                </a:lnTo>
                <a:lnTo>
                  <a:pt x="106833" y="106829"/>
                </a:lnTo>
                <a:lnTo>
                  <a:pt x="76001" y="141857"/>
                </a:lnTo>
                <a:lnTo>
                  <a:pt x="49799" y="180648"/>
                </a:lnTo>
                <a:lnTo>
                  <a:pt x="28664" y="222767"/>
                </a:lnTo>
                <a:lnTo>
                  <a:pt x="13029" y="267778"/>
                </a:lnTo>
                <a:lnTo>
                  <a:pt x="3329" y="315249"/>
                </a:lnTo>
                <a:lnTo>
                  <a:pt x="0" y="364744"/>
                </a:lnTo>
                <a:lnTo>
                  <a:pt x="0" y="1823707"/>
                </a:lnTo>
                <a:lnTo>
                  <a:pt x="3329" y="1873202"/>
                </a:lnTo>
                <a:lnTo>
                  <a:pt x="13029" y="1920673"/>
                </a:lnTo>
                <a:lnTo>
                  <a:pt x="28664" y="1965686"/>
                </a:lnTo>
                <a:lnTo>
                  <a:pt x="49799" y="2007806"/>
                </a:lnTo>
                <a:lnTo>
                  <a:pt x="76001" y="2046598"/>
                </a:lnTo>
                <a:lnTo>
                  <a:pt x="106833" y="2081628"/>
                </a:lnTo>
                <a:lnTo>
                  <a:pt x="141863" y="2112461"/>
                </a:lnTo>
                <a:lnTo>
                  <a:pt x="180654" y="2138663"/>
                </a:lnTo>
                <a:lnTo>
                  <a:pt x="222772" y="2159799"/>
                </a:lnTo>
                <a:lnTo>
                  <a:pt x="267783" y="2175434"/>
                </a:lnTo>
                <a:lnTo>
                  <a:pt x="315252" y="2185134"/>
                </a:lnTo>
                <a:lnTo>
                  <a:pt x="364744" y="2188464"/>
                </a:lnTo>
                <a:lnTo>
                  <a:pt x="3033776" y="2188464"/>
                </a:lnTo>
                <a:lnTo>
                  <a:pt x="3083267" y="2185134"/>
                </a:lnTo>
                <a:lnTo>
                  <a:pt x="3130736" y="2175434"/>
                </a:lnTo>
                <a:lnTo>
                  <a:pt x="3175747" y="2159799"/>
                </a:lnTo>
                <a:lnTo>
                  <a:pt x="3217865" y="2138663"/>
                </a:lnTo>
                <a:lnTo>
                  <a:pt x="3256656" y="2112461"/>
                </a:lnTo>
                <a:lnTo>
                  <a:pt x="3291686" y="2081628"/>
                </a:lnTo>
                <a:lnTo>
                  <a:pt x="3322518" y="2046598"/>
                </a:lnTo>
                <a:lnTo>
                  <a:pt x="3348720" y="2007806"/>
                </a:lnTo>
                <a:lnTo>
                  <a:pt x="3369855" y="1965686"/>
                </a:lnTo>
                <a:lnTo>
                  <a:pt x="3385490" y="1920673"/>
                </a:lnTo>
                <a:lnTo>
                  <a:pt x="3395190" y="1873202"/>
                </a:lnTo>
                <a:lnTo>
                  <a:pt x="3398520" y="1823707"/>
                </a:lnTo>
                <a:lnTo>
                  <a:pt x="3398520" y="364744"/>
                </a:lnTo>
                <a:lnTo>
                  <a:pt x="3395190" y="315249"/>
                </a:lnTo>
                <a:lnTo>
                  <a:pt x="3385490" y="267778"/>
                </a:lnTo>
                <a:lnTo>
                  <a:pt x="3369855" y="222767"/>
                </a:lnTo>
                <a:lnTo>
                  <a:pt x="3348720" y="180648"/>
                </a:lnTo>
                <a:lnTo>
                  <a:pt x="3322518" y="141857"/>
                </a:lnTo>
                <a:lnTo>
                  <a:pt x="3291686" y="106829"/>
                </a:lnTo>
                <a:lnTo>
                  <a:pt x="3256656" y="75997"/>
                </a:lnTo>
                <a:lnTo>
                  <a:pt x="3217865" y="49797"/>
                </a:lnTo>
                <a:lnTo>
                  <a:pt x="3175747" y="28662"/>
                </a:lnTo>
                <a:lnTo>
                  <a:pt x="3130736" y="13028"/>
                </a:lnTo>
                <a:lnTo>
                  <a:pt x="3083267" y="3329"/>
                </a:lnTo>
                <a:lnTo>
                  <a:pt x="3033776" y="0"/>
                </a:lnTo>
                <a:close/>
              </a:path>
            </a:pathLst>
          </a:custGeom>
          <a:solidFill>
            <a:srgbClr val="5B9BD5"/>
          </a:solidFill>
        </p:spPr>
        <p:txBody>
          <a:bodyPr wrap="square" lIns="0" tIns="0" rIns="0" bIns="0" rtlCol="0"/>
          <a:lstStyle/>
          <a:p>
            <a:endParaRPr/>
          </a:p>
        </p:txBody>
      </p:sp>
      <p:sp>
        <p:nvSpPr>
          <p:cNvPr id="4" name="object 4"/>
          <p:cNvSpPr/>
          <p:nvPr/>
        </p:nvSpPr>
        <p:spPr>
          <a:xfrm>
            <a:off x="658368" y="2508510"/>
            <a:ext cx="3398520" cy="2188845"/>
          </a:xfrm>
          <a:custGeom>
            <a:avLst/>
            <a:gdLst/>
            <a:ahLst/>
            <a:cxnLst/>
            <a:rect l="l" t="t" r="r" b="b"/>
            <a:pathLst>
              <a:path w="3398520" h="2188845">
                <a:moveTo>
                  <a:pt x="0" y="364744"/>
                </a:moveTo>
                <a:lnTo>
                  <a:pt x="3329" y="315249"/>
                </a:lnTo>
                <a:lnTo>
                  <a:pt x="13029" y="267778"/>
                </a:lnTo>
                <a:lnTo>
                  <a:pt x="28664" y="222767"/>
                </a:lnTo>
                <a:lnTo>
                  <a:pt x="49799" y="180648"/>
                </a:lnTo>
                <a:lnTo>
                  <a:pt x="76001" y="141857"/>
                </a:lnTo>
                <a:lnTo>
                  <a:pt x="106833" y="106829"/>
                </a:lnTo>
                <a:lnTo>
                  <a:pt x="141863" y="75997"/>
                </a:lnTo>
                <a:lnTo>
                  <a:pt x="180654" y="49797"/>
                </a:lnTo>
                <a:lnTo>
                  <a:pt x="222772" y="28662"/>
                </a:lnTo>
                <a:lnTo>
                  <a:pt x="267783" y="13028"/>
                </a:lnTo>
                <a:lnTo>
                  <a:pt x="315252" y="3329"/>
                </a:lnTo>
                <a:lnTo>
                  <a:pt x="364744" y="0"/>
                </a:lnTo>
                <a:lnTo>
                  <a:pt x="3033776" y="0"/>
                </a:lnTo>
                <a:lnTo>
                  <a:pt x="3083267" y="3329"/>
                </a:lnTo>
                <a:lnTo>
                  <a:pt x="3130736" y="13028"/>
                </a:lnTo>
                <a:lnTo>
                  <a:pt x="3175747" y="28662"/>
                </a:lnTo>
                <a:lnTo>
                  <a:pt x="3217865" y="49797"/>
                </a:lnTo>
                <a:lnTo>
                  <a:pt x="3256656" y="75997"/>
                </a:lnTo>
                <a:lnTo>
                  <a:pt x="3291686" y="106829"/>
                </a:lnTo>
                <a:lnTo>
                  <a:pt x="3322518" y="141857"/>
                </a:lnTo>
                <a:lnTo>
                  <a:pt x="3348720" y="180648"/>
                </a:lnTo>
                <a:lnTo>
                  <a:pt x="3369855" y="222767"/>
                </a:lnTo>
                <a:lnTo>
                  <a:pt x="3385490" y="267778"/>
                </a:lnTo>
                <a:lnTo>
                  <a:pt x="3395190" y="315249"/>
                </a:lnTo>
                <a:lnTo>
                  <a:pt x="3398520" y="364744"/>
                </a:lnTo>
                <a:lnTo>
                  <a:pt x="3398520" y="1823707"/>
                </a:lnTo>
                <a:lnTo>
                  <a:pt x="3395190" y="1873202"/>
                </a:lnTo>
                <a:lnTo>
                  <a:pt x="3385490" y="1920673"/>
                </a:lnTo>
                <a:lnTo>
                  <a:pt x="3369855" y="1965686"/>
                </a:lnTo>
                <a:lnTo>
                  <a:pt x="3348720" y="2007806"/>
                </a:lnTo>
                <a:lnTo>
                  <a:pt x="3322518" y="2046598"/>
                </a:lnTo>
                <a:lnTo>
                  <a:pt x="3291686" y="2081628"/>
                </a:lnTo>
                <a:lnTo>
                  <a:pt x="3256656" y="2112461"/>
                </a:lnTo>
                <a:lnTo>
                  <a:pt x="3217865" y="2138663"/>
                </a:lnTo>
                <a:lnTo>
                  <a:pt x="3175747" y="2159799"/>
                </a:lnTo>
                <a:lnTo>
                  <a:pt x="3130736" y="2175434"/>
                </a:lnTo>
                <a:lnTo>
                  <a:pt x="3083267" y="2185134"/>
                </a:lnTo>
                <a:lnTo>
                  <a:pt x="3033776" y="2188464"/>
                </a:lnTo>
                <a:lnTo>
                  <a:pt x="364744" y="2188464"/>
                </a:lnTo>
                <a:lnTo>
                  <a:pt x="315252" y="2185134"/>
                </a:lnTo>
                <a:lnTo>
                  <a:pt x="267783" y="2175434"/>
                </a:lnTo>
                <a:lnTo>
                  <a:pt x="222772" y="2159799"/>
                </a:lnTo>
                <a:lnTo>
                  <a:pt x="180654" y="2138663"/>
                </a:lnTo>
                <a:lnTo>
                  <a:pt x="141863" y="2112461"/>
                </a:lnTo>
                <a:lnTo>
                  <a:pt x="106833" y="2081628"/>
                </a:lnTo>
                <a:lnTo>
                  <a:pt x="76001" y="2046598"/>
                </a:lnTo>
                <a:lnTo>
                  <a:pt x="49799" y="2007806"/>
                </a:lnTo>
                <a:lnTo>
                  <a:pt x="28664" y="1965686"/>
                </a:lnTo>
                <a:lnTo>
                  <a:pt x="13029" y="1920673"/>
                </a:lnTo>
                <a:lnTo>
                  <a:pt x="3329" y="1873202"/>
                </a:lnTo>
                <a:lnTo>
                  <a:pt x="0" y="1823707"/>
                </a:lnTo>
                <a:lnTo>
                  <a:pt x="0" y="364744"/>
                </a:lnTo>
                <a:close/>
              </a:path>
            </a:pathLst>
          </a:custGeom>
          <a:ln w="12192">
            <a:solidFill>
              <a:srgbClr val="FFFFFF"/>
            </a:solidFill>
          </a:ln>
        </p:spPr>
        <p:txBody>
          <a:bodyPr wrap="square" lIns="0" tIns="0" rIns="0" bIns="0" rtlCol="0"/>
          <a:lstStyle/>
          <a:p>
            <a:endParaRPr/>
          </a:p>
        </p:txBody>
      </p:sp>
      <p:sp>
        <p:nvSpPr>
          <p:cNvPr id="5" name="object 5"/>
          <p:cNvSpPr/>
          <p:nvPr/>
        </p:nvSpPr>
        <p:spPr>
          <a:xfrm>
            <a:off x="1138427" y="2660903"/>
            <a:ext cx="2615183" cy="1362455"/>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914400" y="3331464"/>
            <a:ext cx="2924555" cy="1362455"/>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1284318" y="2902210"/>
            <a:ext cx="2145030" cy="1372235"/>
          </a:xfrm>
          <a:prstGeom prst="rect">
            <a:avLst/>
          </a:prstGeom>
        </p:spPr>
        <p:txBody>
          <a:bodyPr vert="horz" wrap="square" lIns="0" tIns="0" rIns="0" bIns="0" rtlCol="0">
            <a:spAutoFit/>
          </a:bodyPr>
          <a:lstStyle/>
          <a:p>
            <a:pPr marL="12700" marR="5080" indent="223520">
              <a:lnSpc>
                <a:spcPts val="5280"/>
              </a:lnSpc>
            </a:pPr>
            <a:r>
              <a:rPr sz="4800" b="1" spc="-30" dirty="0">
                <a:solidFill>
                  <a:srgbClr val="FFFF00"/>
                </a:solidFill>
                <a:latin typeface="Calibri"/>
                <a:cs typeface="Calibri"/>
              </a:rPr>
              <a:t>Before  </a:t>
            </a:r>
            <a:r>
              <a:rPr sz="4800" b="1" dirty="0">
                <a:solidFill>
                  <a:srgbClr val="FFFF00"/>
                </a:solidFill>
                <a:latin typeface="Calibri"/>
                <a:cs typeface="Calibri"/>
              </a:rPr>
              <a:t>M</a:t>
            </a:r>
            <a:r>
              <a:rPr sz="4800" b="1" spc="-5" dirty="0">
                <a:solidFill>
                  <a:srgbClr val="FFFF00"/>
                </a:solidFill>
                <a:latin typeface="Calibri"/>
                <a:cs typeface="Calibri"/>
              </a:rPr>
              <a:t>e</a:t>
            </a:r>
            <a:r>
              <a:rPr sz="4800" b="1" spc="-45" dirty="0">
                <a:solidFill>
                  <a:srgbClr val="FFFF00"/>
                </a:solidFill>
                <a:latin typeface="Calibri"/>
                <a:cs typeface="Calibri"/>
              </a:rPr>
              <a:t>e</a:t>
            </a:r>
            <a:r>
              <a:rPr sz="4800" b="1" dirty="0">
                <a:solidFill>
                  <a:srgbClr val="FFFF00"/>
                </a:solidFill>
                <a:latin typeface="Calibri"/>
                <a:cs typeface="Calibri"/>
              </a:rPr>
              <a:t>t</a:t>
            </a:r>
            <a:r>
              <a:rPr sz="4800" b="1" spc="-5" dirty="0">
                <a:solidFill>
                  <a:srgbClr val="FFFF00"/>
                </a:solidFill>
                <a:latin typeface="Calibri"/>
                <a:cs typeface="Calibri"/>
              </a:rPr>
              <a:t>i</a:t>
            </a:r>
            <a:r>
              <a:rPr sz="4800" b="1" dirty="0">
                <a:solidFill>
                  <a:srgbClr val="FFFF00"/>
                </a:solidFill>
                <a:latin typeface="Calibri"/>
                <a:cs typeface="Calibri"/>
              </a:rPr>
              <a:t>ng</a:t>
            </a:r>
            <a:endParaRPr sz="4800">
              <a:latin typeface="Calibri"/>
              <a:cs typeface="Calibri"/>
            </a:endParaRPr>
          </a:p>
        </p:txBody>
      </p:sp>
      <p:sp>
        <p:nvSpPr>
          <p:cNvPr id="8" name="object 8"/>
          <p:cNvSpPr/>
          <p:nvPr/>
        </p:nvSpPr>
        <p:spPr>
          <a:xfrm>
            <a:off x="4386071" y="2529846"/>
            <a:ext cx="3398520" cy="2188845"/>
          </a:xfrm>
          <a:custGeom>
            <a:avLst/>
            <a:gdLst/>
            <a:ahLst/>
            <a:cxnLst/>
            <a:rect l="l" t="t" r="r" b="b"/>
            <a:pathLst>
              <a:path w="3398520" h="2188845">
                <a:moveTo>
                  <a:pt x="3033776" y="0"/>
                </a:moveTo>
                <a:lnTo>
                  <a:pt x="364744" y="0"/>
                </a:lnTo>
                <a:lnTo>
                  <a:pt x="315252" y="3329"/>
                </a:lnTo>
                <a:lnTo>
                  <a:pt x="267783" y="13028"/>
                </a:lnTo>
                <a:lnTo>
                  <a:pt x="222772" y="28662"/>
                </a:lnTo>
                <a:lnTo>
                  <a:pt x="180654" y="49797"/>
                </a:lnTo>
                <a:lnTo>
                  <a:pt x="141863" y="75997"/>
                </a:lnTo>
                <a:lnTo>
                  <a:pt x="106833" y="106829"/>
                </a:lnTo>
                <a:lnTo>
                  <a:pt x="76001" y="141857"/>
                </a:lnTo>
                <a:lnTo>
                  <a:pt x="49799" y="180648"/>
                </a:lnTo>
                <a:lnTo>
                  <a:pt x="28664" y="222767"/>
                </a:lnTo>
                <a:lnTo>
                  <a:pt x="13029" y="267778"/>
                </a:lnTo>
                <a:lnTo>
                  <a:pt x="3329" y="315249"/>
                </a:lnTo>
                <a:lnTo>
                  <a:pt x="0" y="364743"/>
                </a:lnTo>
                <a:lnTo>
                  <a:pt x="0" y="1823707"/>
                </a:lnTo>
                <a:lnTo>
                  <a:pt x="3329" y="1873202"/>
                </a:lnTo>
                <a:lnTo>
                  <a:pt x="13029" y="1920673"/>
                </a:lnTo>
                <a:lnTo>
                  <a:pt x="28664" y="1965686"/>
                </a:lnTo>
                <a:lnTo>
                  <a:pt x="49799" y="2007806"/>
                </a:lnTo>
                <a:lnTo>
                  <a:pt x="76001" y="2046598"/>
                </a:lnTo>
                <a:lnTo>
                  <a:pt x="106833" y="2081628"/>
                </a:lnTo>
                <a:lnTo>
                  <a:pt x="141863" y="2112461"/>
                </a:lnTo>
                <a:lnTo>
                  <a:pt x="180654" y="2138663"/>
                </a:lnTo>
                <a:lnTo>
                  <a:pt x="222772" y="2159799"/>
                </a:lnTo>
                <a:lnTo>
                  <a:pt x="267783" y="2175434"/>
                </a:lnTo>
                <a:lnTo>
                  <a:pt x="315252" y="2185134"/>
                </a:lnTo>
                <a:lnTo>
                  <a:pt x="364744" y="2188463"/>
                </a:lnTo>
                <a:lnTo>
                  <a:pt x="3033776" y="2188463"/>
                </a:lnTo>
                <a:lnTo>
                  <a:pt x="3083267" y="2185134"/>
                </a:lnTo>
                <a:lnTo>
                  <a:pt x="3130736" y="2175434"/>
                </a:lnTo>
                <a:lnTo>
                  <a:pt x="3175747" y="2159799"/>
                </a:lnTo>
                <a:lnTo>
                  <a:pt x="3217865" y="2138663"/>
                </a:lnTo>
                <a:lnTo>
                  <a:pt x="3256656" y="2112461"/>
                </a:lnTo>
                <a:lnTo>
                  <a:pt x="3291686" y="2081628"/>
                </a:lnTo>
                <a:lnTo>
                  <a:pt x="3322518" y="2046598"/>
                </a:lnTo>
                <a:lnTo>
                  <a:pt x="3348720" y="2007806"/>
                </a:lnTo>
                <a:lnTo>
                  <a:pt x="3369855" y="1965686"/>
                </a:lnTo>
                <a:lnTo>
                  <a:pt x="3385490" y="1920673"/>
                </a:lnTo>
                <a:lnTo>
                  <a:pt x="3395190" y="1873202"/>
                </a:lnTo>
                <a:lnTo>
                  <a:pt x="3398520" y="1823707"/>
                </a:lnTo>
                <a:lnTo>
                  <a:pt x="3398520" y="364743"/>
                </a:lnTo>
                <a:lnTo>
                  <a:pt x="3395190" y="315249"/>
                </a:lnTo>
                <a:lnTo>
                  <a:pt x="3385490" y="267778"/>
                </a:lnTo>
                <a:lnTo>
                  <a:pt x="3369855" y="222767"/>
                </a:lnTo>
                <a:lnTo>
                  <a:pt x="3348720" y="180648"/>
                </a:lnTo>
                <a:lnTo>
                  <a:pt x="3322518" y="141857"/>
                </a:lnTo>
                <a:lnTo>
                  <a:pt x="3291686" y="106829"/>
                </a:lnTo>
                <a:lnTo>
                  <a:pt x="3256656" y="75997"/>
                </a:lnTo>
                <a:lnTo>
                  <a:pt x="3217865" y="49797"/>
                </a:lnTo>
                <a:lnTo>
                  <a:pt x="3175747" y="28662"/>
                </a:lnTo>
                <a:lnTo>
                  <a:pt x="3130736" y="13028"/>
                </a:lnTo>
                <a:lnTo>
                  <a:pt x="3083267" y="3329"/>
                </a:lnTo>
                <a:lnTo>
                  <a:pt x="3033776" y="0"/>
                </a:lnTo>
                <a:close/>
              </a:path>
            </a:pathLst>
          </a:custGeom>
          <a:solidFill>
            <a:srgbClr val="808080"/>
          </a:solidFill>
        </p:spPr>
        <p:txBody>
          <a:bodyPr wrap="square" lIns="0" tIns="0" rIns="0" bIns="0" rtlCol="0"/>
          <a:lstStyle/>
          <a:p>
            <a:endParaRPr/>
          </a:p>
        </p:txBody>
      </p:sp>
      <p:sp>
        <p:nvSpPr>
          <p:cNvPr id="9" name="object 9"/>
          <p:cNvSpPr/>
          <p:nvPr/>
        </p:nvSpPr>
        <p:spPr>
          <a:xfrm>
            <a:off x="4386071" y="2529846"/>
            <a:ext cx="3398520" cy="2188845"/>
          </a:xfrm>
          <a:custGeom>
            <a:avLst/>
            <a:gdLst/>
            <a:ahLst/>
            <a:cxnLst/>
            <a:rect l="l" t="t" r="r" b="b"/>
            <a:pathLst>
              <a:path w="3398520" h="2188845">
                <a:moveTo>
                  <a:pt x="0" y="364743"/>
                </a:moveTo>
                <a:lnTo>
                  <a:pt x="3329" y="315249"/>
                </a:lnTo>
                <a:lnTo>
                  <a:pt x="13029" y="267778"/>
                </a:lnTo>
                <a:lnTo>
                  <a:pt x="28664" y="222767"/>
                </a:lnTo>
                <a:lnTo>
                  <a:pt x="49799" y="180648"/>
                </a:lnTo>
                <a:lnTo>
                  <a:pt x="76001" y="141857"/>
                </a:lnTo>
                <a:lnTo>
                  <a:pt x="106833" y="106829"/>
                </a:lnTo>
                <a:lnTo>
                  <a:pt x="141863" y="75997"/>
                </a:lnTo>
                <a:lnTo>
                  <a:pt x="180654" y="49797"/>
                </a:lnTo>
                <a:lnTo>
                  <a:pt x="222772" y="28662"/>
                </a:lnTo>
                <a:lnTo>
                  <a:pt x="267783" y="13028"/>
                </a:lnTo>
                <a:lnTo>
                  <a:pt x="315252" y="3329"/>
                </a:lnTo>
                <a:lnTo>
                  <a:pt x="364744" y="0"/>
                </a:lnTo>
                <a:lnTo>
                  <a:pt x="3033776" y="0"/>
                </a:lnTo>
                <a:lnTo>
                  <a:pt x="3083267" y="3329"/>
                </a:lnTo>
                <a:lnTo>
                  <a:pt x="3130736" y="13028"/>
                </a:lnTo>
                <a:lnTo>
                  <a:pt x="3175747" y="28662"/>
                </a:lnTo>
                <a:lnTo>
                  <a:pt x="3217865" y="49797"/>
                </a:lnTo>
                <a:lnTo>
                  <a:pt x="3256656" y="75997"/>
                </a:lnTo>
                <a:lnTo>
                  <a:pt x="3291686" y="106829"/>
                </a:lnTo>
                <a:lnTo>
                  <a:pt x="3322518" y="141857"/>
                </a:lnTo>
                <a:lnTo>
                  <a:pt x="3348720" y="180648"/>
                </a:lnTo>
                <a:lnTo>
                  <a:pt x="3369855" y="222767"/>
                </a:lnTo>
                <a:lnTo>
                  <a:pt x="3385490" y="267778"/>
                </a:lnTo>
                <a:lnTo>
                  <a:pt x="3395190" y="315249"/>
                </a:lnTo>
                <a:lnTo>
                  <a:pt x="3398520" y="364743"/>
                </a:lnTo>
                <a:lnTo>
                  <a:pt x="3398520" y="1823707"/>
                </a:lnTo>
                <a:lnTo>
                  <a:pt x="3395190" y="1873202"/>
                </a:lnTo>
                <a:lnTo>
                  <a:pt x="3385490" y="1920673"/>
                </a:lnTo>
                <a:lnTo>
                  <a:pt x="3369855" y="1965686"/>
                </a:lnTo>
                <a:lnTo>
                  <a:pt x="3348720" y="2007806"/>
                </a:lnTo>
                <a:lnTo>
                  <a:pt x="3322518" y="2046598"/>
                </a:lnTo>
                <a:lnTo>
                  <a:pt x="3291686" y="2081628"/>
                </a:lnTo>
                <a:lnTo>
                  <a:pt x="3256656" y="2112461"/>
                </a:lnTo>
                <a:lnTo>
                  <a:pt x="3217865" y="2138663"/>
                </a:lnTo>
                <a:lnTo>
                  <a:pt x="3175747" y="2159799"/>
                </a:lnTo>
                <a:lnTo>
                  <a:pt x="3130736" y="2175434"/>
                </a:lnTo>
                <a:lnTo>
                  <a:pt x="3083267" y="2185134"/>
                </a:lnTo>
                <a:lnTo>
                  <a:pt x="3033776" y="2188463"/>
                </a:lnTo>
                <a:lnTo>
                  <a:pt x="364744" y="2188463"/>
                </a:lnTo>
                <a:lnTo>
                  <a:pt x="315252" y="2185134"/>
                </a:lnTo>
                <a:lnTo>
                  <a:pt x="267783" y="2175434"/>
                </a:lnTo>
                <a:lnTo>
                  <a:pt x="222772" y="2159799"/>
                </a:lnTo>
                <a:lnTo>
                  <a:pt x="180654" y="2138663"/>
                </a:lnTo>
                <a:lnTo>
                  <a:pt x="141863" y="2112461"/>
                </a:lnTo>
                <a:lnTo>
                  <a:pt x="106833" y="2081628"/>
                </a:lnTo>
                <a:lnTo>
                  <a:pt x="76001" y="2046598"/>
                </a:lnTo>
                <a:lnTo>
                  <a:pt x="49799" y="2007806"/>
                </a:lnTo>
                <a:lnTo>
                  <a:pt x="28664" y="1965686"/>
                </a:lnTo>
                <a:lnTo>
                  <a:pt x="13029" y="1920673"/>
                </a:lnTo>
                <a:lnTo>
                  <a:pt x="3329" y="1873202"/>
                </a:lnTo>
                <a:lnTo>
                  <a:pt x="0" y="1823707"/>
                </a:lnTo>
                <a:lnTo>
                  <a:pt x="0" y="364743"/>
                </a:lnTo>
                <a:close/>
              </a:path>
            </a:pathLst>
          </a:custGeom>
          <a:ln w="12192">
            <a:solidFill>
              <a:srgbClr val="FFFFFF"/>
            </a:solidFill>
          </a:ln>
        </p:spPr>
        <p:txBody>
          <a:bodyPr wrap="square" lIns="0" tIns="0" rIns="0" bIns="0" rtlCol="0"/>
          <a:lstStyle/>
          <a:p>
            <a:endParaRPr/>
          </a:p>
        </p:txBody>
      </p:sp>
      <p:sp>
        <p:nvSpPr>
          <p:cNvPr id="10" name="object 10"/>
          <p:cNvSpPr txBox="1"/>
          <p:nvPr/>
        </p:nvSpPr>
        <p:spPr>
          <a:xfrm>
            <a:off x="5034810" y="2923435"/>
            <a:ext cx="2101850" cy="1372235"/>
          </a:xfrm>
          <a:prstGeom prst="rect">
            <a:avLst/>
          </a:prstGeom>
        </p:spPr>
        <p:txBody>
          <a:bodyPr vert="horz" wrap="square" lIns="0" tIns="0" rIns="0" bIns="0" rtlCol="0">
            <a:spAutoFit/>
          </a:bodyPr>
          <a:lstStyle/>
          <a:p>
            <a:pPr marL="12700" marR="5080" indent="210185">
              <a:lnSpc>
                <a:spcPts val="5280"/>
              </a:lnSpc>
            </a:pPr>
            <a:r>
              <a:rPr sz="4800" spc="-5" dirty="0">
                <a:solidFill>
                  <a:srgbClr val="DADADA"/>
                </a:solidFill>
                <a:latin typeface="Calibri"/>
                <a:cs typeface="Calibri"/>
              </a:rPr>
              <a:t>During  </a:t>
            </a:r>
            <a:r>
              <a:rPr sz="4800" dirty="0">
                <a:solidFill>
                  <a:srgbClr val="DADADA"/>
                </a:solidFill>
                <a:latin typeface="Calibri"/>
                <a:cs typeface="Calibri"/>
              </a:rPr>
              <a:t>M</a:t>
            </a:r>
            <a:r>
              <a:rPr sz="4800" spc="-5" dirty="0">
                <a:solidFill>
                  <a:srgbClr val="DADADA"/>
                </a:solidFill>
                <a:latin typeface="Calibri"/>
                <a:cs typeface="Calibri"/>
              </a:rPr>
              <a:t>e</a:t>
            </a:r>
            <a:r>
              <a:rPr sz="4800" spc="-25" dirty="0">
                <a:solidFill>
                  <a:srgbClr val="DADADA"/>
                </a:solidFill>
                <a:latin typeface="Calibri"/>
                <a:cs typeface="Calibri"/>
              </a:rPr>
              <a:t>e</a:t>
            </a:r>
            <a:r>
              <a:rPr sz="4800" dirty="0">
                <a:solidFill>
                  <a:srgbClr val="DADADA"/>
                </a:solidFill>
                <a:latin typeface="Calibri"/>
                <a:cs typeface="Calibri"/>
              </a:rPr>
              <a:t>ti</a:t>
            </a:r>
            <a:r>
              <a:rPr sz="4800" spc="-5" dirty="0">
                <a:solidFill>
                  <a:srgbClr val="DADADA"/>
                </a:solidFill>
                <a:latin typeface="Calibri"/>
                <a:cs typeface="Calibri"/>
              </a:rPr>
              <a:t>ng</a:t>
            </a:r>
            <a:endParaRPr sz="4800">
              <a:latin typeface="Calibri"/>
              <a:cs typeface="Calibri"/>
            </a:endParaRPr>
          </a:p>
        </p:txBody>
      </p:sp>
      <p:sp>
        <p:nvSpPr>
          <p:cNvPr id="11" name="object 11"/>
          <p:cNvSpPr/>
          <p:nvPr/>
        </p:nvSpPr>
        <p:spPr>
          <a:xfrm>
            <a:off x="8113776" y="2508510"/>
            <a:ext cx="3398520" cy="2188845"/>
          </a:xfrm>
          <a:custGeom>
            <a:avLst/>
            <a:gdLst/>
            <a:ahLst/>
            <a:cxnLst/>
            <a:rect l="l" t="t" r="r" b="b"/>
            <a:pathLst>
              <a:path w="3398520" h="2188845">
                <a:moveTo>
                  <a:pt x="3033776" y="0"/>
                </a:moveTo>
                <a:lnTo>
                  <a:pt x="364744" y="0"/>
                </a:lnTo>
                <a:lnTo>
                  <a:pt x="315252" y="3329"/>
                </a:lnTo>
                <a:lnTo>
                  <a:pt x="267783" y="13028"/>
                </a:lnTo>
                <a:lnTo>
                  <a:pt x="222772" y="28662"/>
                </a:lnTo>
                <a:lnTo>
                  <a:pt x="180654" y="49797"/>
                </a:lnTo>
                <a:lnTo>
                  <a:pt x="141863" y="75997"/>
                </a:lnTo>
                <a:lnTo>
                  <a:pt x="106833" y="106829"/>
                </a:lnTo>
                <a:lnTo>
                  <a:pt x="76001" y="141857"/>
                </a:lnTo>
                <a:lnTo>
                  <a:pt x="49799" y="180648"/>
                </a:lnTo>
                <a:lnTo>
                  <a:pt x="28664" y="222767"/>
                </a:lnTo>
                <a:lnTo>
                  <a:pt x="13029" y="267778"/>
                </a:lnTo>
                <a:lnTo>
                  <a:pt x="3329" y="315249"/>
                </a:lnTo>
                <a:lnTo>
                  <a:pt x="0" y="364744"/>
                </a:lnTo>
                <a:lnTo>
                  <a:pt x="0" y="1823707"/>
                </a:lnTo>
                <a:lnTo>
                  <a:pt x="3329" y="1873202"/>
                </a:lnTo>
                <a:lnTo>
                  <a:pt x="13029" y="1920673"/>
                </a:lnTo>
                <a:lnTo>
                  <a:pt x="28664" y="1965686"/>
                </a:lnTo>
                <a:lnTo>
                  <a:pt x="49799" y="2007806"/>
                </a:lnTo>
                <a:lnTo>
                  <a:pt x="76001" y="2046598"/>
                </a:lnTo>
                <a:lnTo>
                  <a:pt x="106833" y="2081628"/>
                </a:lnTo>
                <a:lnTo>
                  <a:pt x="141863" y="2112461"/>
                </a:lnTo>
                <a:lnTo>
                  <a:pt x="180654" y="2138663"/>
                </a:lnTo>
                <a:lnTo>
                  <a:pt x="222772" y="2159799"/>
                </a:lnTo>
                <a:lnTo>
                  <a:pt x="267783" y="2175434"/>
                </a:lnTo>
                <a:lnTo>
                  <a:pt x="315252" y="2185134"/>
                </a:lnTo>
                <a:lnTo>
                  <a:pt x="364744" y="2188464"/>
                </a:lnTo>
                <a:lnTo>
                  <a:pt x="3033776" y="2188464"/>
                </a:lnTo>
                <a:lnTo>
                  <a:pt x="3083267" y="2185134"/>
                </a:lnTo>
                <a:lnTo>
                  <a:pt x="3130736" y="2175434"/>
                </a:lnTo>
                <a:lnTo>
                  <a:pt x="3175747" y="2159799"/>
                </a:lnTo>
                <a:lnTo>
                  <a:pt x="3217865" y="2138663"/>
                </a:lnTo>
                <a:lnTo>
                  <a:pt x="3256656" y="2112461"/>
                </a:lnTo>
                <a:lnTo>
                  <a:pt x="3291686" y="2081628"/>
                </a:lnTo>
                <a:lnTo>
                  <a:pt x="3322518" y="2046598"/>
                </a:lnTo>
                <a:lnTo>
                  <a:pt x="3348720" y="2007806"/>
                </a:lnTo>
                <a:lnTo>
                  <a:pt x="3369855" y="1965686"/>
                </a:lnTo>
                <a:lnTo>
                  <a:pt x="3385490" y="1920673"/>
                </a:lnTo>
                <a:lnTo>
                  <a:pt x="3395190" y="1873202"/>
                </a:lnTo>
                <a:lnTo>
                  <a:pt x="3398520" y="1823707"/>
                </a:lnTo>
                <a:lnTo>
                  <a:pt x="3398520" y="364744"/>
                </a:lnTo>
                <a:lnTo>
                  <a:pt x="3395190" y="315249"/>
                </a:lnTo>
                <a:lnTo>
                  <a:pt x="3385490" y="267778"/>
                </a:lnTo>
                <a:lnTo>
                  <a:pt x="3369855" y="222767"/>
                </a:lnTo>
                <a:lnTo>
                  <a:pt x="3348720" y="180648"/>
                </a:lnTo>
                <a:lnTo>
                  <a:pt x="3322518" y="141857"/>
                </a:lnTo>
                <a:lnTo>
                  <a:pt x="3291686" y="106829"/>
                </a:lnTo>
                <a:lnTo>
                  <a:pt x="3256656" y="75997"/>
                </a:lnTo>
                <a:lnTo>
                  <a:pt x="3217865" y="49797"/>
                </a:lnTo>
                <a:lnTo>
                  <a:pt x="3175747" y="28662"/>
                </a:lnTo>
                <a:lnTo>
                  <a:pt x="3130736" y="13028"/>
                </a:lnTo>
                <a:lnTo>
                  <a:pt x="3083267" y="3329"/>
                </a:lnTo>
                <a:lnTo>
                  <a:pt x="3033776" y="0"/>
                </a:lnTo>
                <a:close/>
              </a:path>
            </a:pathLst>
          </a:custGeom>
          <a:solidFill>
            <a:srgbClr val="808080"/>
          </a:solidFill>
        </p:spPr>
        <p:txBody>
          <a:bodyPr wrap="square" lIns="0" tIns="0" rIns="0" bIns="0" rtlCol="0"/>
          <a:lstStyle/>
          <a:p>
            <a:endParaRPr/>
          </a:p>
        </p:txBody>
      </p:sp>
      <p:sp>
        <p:nvSpPr>
          <p:cNvPr id="12" name="object 12"/>
          <p:cNvSpPr/>
          <p:nvPr/>
        </p:nvSpPr>
        <p:spPr>
          <a:xfrm>
            <a:off x="8113776" y="2508510"/>
            <a:ext cx="3398520" cy="2188845"/>
          </a:xfrm>
          <a:custGeom>
            <a:avLst/>
            <a:gdLst/>
            <a:ahLst/>
            <a:cxnLst/>
            <a:rect l="l" t="t" r="r" b="b"/>
            <a:pathLst>
              <a:path w="3398520" h="2188845">
                <a:moveTo>
                  <a:pt x="0" y="364744"/>
                </a:moveTo>
                <a:lnTo>
                  <a:pt x="3329" y="315249"/>
                </a:lnTo>
                <a:lnTo>
                  <a:pt x="13029" y="267778"/>
                </a:lnTo>
                <a:lnTo>
                  <a:pt x="28664" y="222767"/>
                </a:lnTo>
                <a:lnTo>
                  <a:pt x="49799" y="180648"/>
                </a:lnTo>
                <a:lnTo>
                  <a:pt x="76001" y="141857"/>
                </a:lnTo>
                <a:lnTo>
                  <a:pt x="106833" y="106829"/>
                </a:lnTo>
                <a:lnTo>
                  <a:pt x="141863" y="75997"/>
                </a:lnTo>
                <a:lnTo>
                  <a:pt x="180654" y="49797"/>
                </a:lnTo>
                <a:lnTo>
                  <a:pt x="222772" y="28662"/>
                </a:lnTo>
                <a:lnTo>
                  <a:pt x="267783" y="13028"/>
                </a:lnTo>
                <a:lnTo>
                  <a:pt x="315252" y="3329"/>
                </a:lnTo>
                <a:lnTo>
                  <a:pt x="364744" y="0"/>
                </a:lnTo>
                <a:lnTo>
                  <a:pt x="3033776" y="0"/>
                </a:lnTo>
                <a:lnTo>
                  <a:pt x="3083267" y="3329"/>
                </a:lnTo>
                <a:lnTo>
                  <a:pt x="3130736" y="13028"/>
                </a:lnTo>
                <a:lnTo>
                  <a:pt x="3175747" y="28662"/>
                </a:lnTo>
                <a:lnTo>
                  <a:pt x="3217865" y="49797"/>
                </a:lnTo>
                <a:lnTo>
                  <a:pt x="3256656" y="75997"/>
                </a:lnTo>
                <a:lnTo>
                  <a:pt x="3291686" y="106829"/>
                </a:lnTo>
                <a:lnTo>
                  <a:pt x="3322518" y="141857"/>
                </a:lnTo>
                <a:lnTo>
                  <a:pt x="3348720" y="180648"/>
                </a:lnTo>
                <a:lnTo>
                  <a:pt x="3369855" y="222767"/>
                </a:lnTo>
                <a:lnTo>
                  <a:pt x="3385490" y="267778"/>
                </a:lnTo>
                <a:lnTo>
                  <a:pt x="3395190" y="315249"/>
                </a:lnTo>
                <a:lnTo>
                  <a:pt x="3398520" y="364744"/>
                </a:lnTo>
                <a:lnTo>
                  <a:pt x="3398520" y="1823707"/>
                </a:lnTo>
                <a:lnTo>
                  <a:pt x="3395190" y="1873202"/>
                </a:lnTo>
                <a:lnTo>
                  <a:pt x="3385490" y="1920673"/>
                </a:lnTo>
                <a:lnTo>
                  <a:pt x="3369855" y="1965686"/>
                </a:lnTo>
                <a:lnTo>
                  <a:pt x="3348720" y="2007806"/>
                </a:lnTo>
                <a:lnTo>
                  <a:pt x="3322518" y="2046598"/>
                </a:lnTo>
                <a:lnTo>
                  <a:pt x="3291686" y="2081628"/>
                </a:lnTo>
                <a:lnTo>
                  <a:pt x="3256656" y="2112461"/>
                </a:lnTo>
                <a:lnTo>
                  <a:pt x="3217865" y="2138663"/>
                </a:lnTo>
                <a:lnTo>
                  <a:pt x="3175747" y="2159799"/>
                </a:lnTo>
                <a:lnTo>
                  <a:pt x="3130736" y="2175434"/>
                </a:lnTo>
                <a:lnTo>
                  <a:pt x="3083267" y="2185134"/>
                </a:lnTo>
                <a:lnTo>
                  <a:pt x="3033776" y="2188464"/>
                </a:lnTo>
                <a:lnTo>
                  <a:pt x="364744" y="2188464"/>
                </a:lnTo>
                <a:lnTo>
                  <a:pt x="315252" y="2185134"/>
                </a:lnTo>
                <a:lnTo>
                  <a:pt x="267783" y="2175434"/>
                </a:lnTo>
                <a:lnTo>
                  <a:pt x="222772" y="2159799"/>
                </a:lnTo>
                <a:lnTo>
                  <a:pt x="180654" y="2138663"/>
                </a:lnTo>
                <a:lnTo>
                  <a:pt x="141863" y="2112461"/>
                </a:lnTo>
                <a:lnTo>
                  <a:pt x="106833" y="2081628"/>
                </a:lnTo>
                <a:lnTo>
                  <a:pt x="76001" y="2046598"/>
                </a:lnTo>
                <a:lnTo>
                  <a:pt x="49799" y="2007806"/>
                </a:lnTo>
                <a:lnTo>
                  <a:pt x="28664" y="1965686"/>
                </a:lnTo>
                <a:lnTo>
                  <a:pt x="13029" y="1920673"/>
                </a:lnTo>
                <a:lnTo>
                  <a:pt x="3329" y="1873202"/>
                </a:lnTo>
                <a:lnTo>
                  <a:pt x="0" y="1823707"/>
                </a:lnTo>
                <a:lnTo>
                  <a:pt x="0" y="364744"/>
                </a:lnTo>
                <a:close/>
              </a:path>
            </a:pathLst>
          </a:custGeom>
          <a:ln w="12192">
            <a:solidFill>
              <a:srgbClr val="FFFFFF"/>
            </a:solidFill>
          </a:ln>
        </p:spPr>
        <p:txBody>
          <a:bodyPr wrap="square" lIns="0" tIns="0" rIns="0" bIns="0" rtlCol="0"/>
          <a:lstStyle/>
          <a:p>
            <a:endParaRPr/>
          </a:p>
        </p:txBody>
      </p:sp>
      <p:sp>
        <p:nvSpPr>
          <p:cNvPr id="13" name="object 13"/>
          <p:cNvSpPr txBox="1"/>
          <p:nvPr/>
        </p:nvSpPr>
        <p:spPr>
          <a:xfrm>
            <a:off x="8762475" y="2500577"/>
            <a:ext cx="2101850" cy="1903095"/>
          </a:xfrm>
          <a:prstGeom prst="rect">
            <a:avLst/>
          </a:prstGeom>
        </p:spPr>
        <p:txBody>
          <a:bodyPr vert="horz" wrap="square" lIns="0" tIns="0" rIns="0" bIns="0" rtlCol="0">
            <a:spAutoFit/>
          </a:bodyPr>
          <a:lstStyle/>
          <a:p>
            <a:pPr marL="12700" marR="5080" indent="411480">
              <a:lnSpc>
                <a:spcPct val="127099"/>
              </a:lnSpc>
            </a:pPr>
            <a:r>
              <a:rPr sz="4800" spc="-15" dirty="0">
                <a:solidFill>
                  <a:srgbClr val="DADADA"/>
                </a:solidFill>
                <a:latin typeface="Calibri"/>
                <a:cs typeface="Calibri"/>
              </a:rPr>
              <a:t>After  </a:t>
            </a:r>
            <a:r>
              <a:rPr sz="4800" dirty="0">
                <a:solidFill>
                  <a:srgbClr val="DADADA"/>
                </a:solidFill>
                <a:latin typeface="Calibri"/>
                <a:cs typeface="Calibri"/>
              </a:rPr>
              <a:t>M</a:t>
            </a:r>
            <a:r>
              <a:rPr sz="4800" spc="-5" dirty="0">
                <a:solidFill>
                  <a:srgbClr val="DADADA"/>
                </a:solidFill>
                <a:latin typeface="Calibri"/>
                <a:cs typeface="Calibri"/>
              </a:rPr>
              <a:t>e</a:t>
            </a:r>
            <a:r>
              <a:rPr sz="4800" spc="-25" dirty="0">
                <a:solidFill>
                  <a:srgbClr val="DADADA"/>
                </a:solidFill>
                <a:latin typeface="Calibri"/>
                <a:cs typeface="Calibri"/>
              </a:rPr>
              <a:t>e</a:t>
            </a:r>
            <a:r>
              <a:rPr sz="4800" dirty="0">
                <a:solidFill>
                  <a:srgbClr val="DADADA"/>
                </a:solidFill>
                <a:latin typeface="Calibri"/>
                <a:cs typeface="Calibri"/>
              </a:rPr>
              <a:t>ti</a:t>
            </a:r>
            <a:r>
              <a:rPr sz="4800" spc="-5" dirty="0">
                <a:solidFill>
                  <a:srgbClr val="DADADA"/>
                </a:solidFill>
                <a:latin typeface="Calibri"/>
                <a:cs typeface="Calibri"/>
              </a:rPr>
              <a:t>ng</a:t>
            </a:r>
            <a:endParaRPr sz="4800">
              <a:latin typeface="Calibri"/>
              <a:cs typeface="Calibri"/>
            </a:endParaRPr>
          </a:p>
        </p:txBody>
      </p:sp>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12</a:t>
            </a:fld>
            <a:endParaRPr dirty="0"/>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321342" y="2263013"/>
            <a:ext cx="6889458" cy="2723823"/>
          </a:xfrm>
          <a:prstGeom prst="rect">
            <a:avLst/>
          </a:prstGeom>
        </p:spPr>
        <p:txBody>
          <a:bodyPr vert="horz" wrap="square" lIns="0" tIns="0" rIns="0" bIns="0" rtlCol="0">
            <a:spAutoFit/>
          </a:bodyPr>
          <a:lstStyle/>
          <a:p>
            <a:pPr marL="241300" indent="-228600">
              <a:lnSpc>
                <a:spcPct val="100000"/>
              </a:lnSpc>
              <a:buFont typeface="Arial"/>
              <a:buChar char="•"/>
              <a:tabLst>
                <a:tab pos="241300" algn="l"/>
              </a:tabLst>
            </a:pPr>
            <a:r>
              <a:rPr lang="en-US" sz="2400" spc="-5" dirty="0">
                <a:latin typeface="Calibri"/>
                <a:cs typeface="Calibri"/>
              </a:rPr>
              <a:t>Schedule review meeting with your direct report</a:t>
            </a:r>
          </a:p>
          <a:p>
            <a:pPr marL="241300" indent="-228600">
              <a:lnSpc>
                <a:spcPct val="100000"/>
              </a:lnSpc>
              <a:buFont typeface="Arial"/>
              <a:buChar char="•"/>
              <a:tabLst>
                <a:tab pos="241300" algn="l"/>
              </a:tabLst>
            </a:pPr>
            <a:endParaRPr lang="en-US" sz="2400" spc="-5" dirty="0">
              <a:latin typeface="Calibri"/>
              <a:cs typeface="Calibri"/>
            </a:endParaRPr>
          </a:p>
          <a:p>
            <a:pPr marL="241300" indent="-228600">
              <a:lnSpc>
                <a:spcPct val="100000"/>
              </a:lnSpc>
              <a:buFont typeface="Arial"/>
              <a:buChar char="•"/>
              <a:tabLst>
                <a:tab pos="241300" algn="l"/>
              </a:tabLst>
            </a:pPr>
            <a:r>
              <a:rPr sz="2400" spc="-5" dirty="0">
                <a:latin typeface="Calibri"/>
                <a:cs typeface="Calibri"/>
              </a:rPr>
              <a:t>Block out </a:t>
            </a:r>
            <a:r>
              <a:rPr sz="2400" dirty="0">
                <a:latin typeface="Calibri"/>
                <a:cs typeface="Calibri"/>
              </a:rPr>
              <a:t>time </a:t>
            </a:r>
            <a:r>
              <a:rPr sz="2400" spc="-15" dirty="0">
                <a:latin typeface="Calibri"/>
                <a:cs typeface="Calibri"/>
              </a:rPr>
              <a:t>to </a:t>
            </a:r>
            <a:r>
              <a:rPr sz="2400" spc="-10" dirty="0">
                <a:latin typeface="Calibri"/>
                <a:cs typeface="Calibri"/>
              </a:rPr>
              <a:t>write</a:t>
            </a:r>
            <a:r>
              <a:rPr sz="2400" spc="-110" dirty="0">
                <a:latin typeface="Calibri"/>
                <a:cs typeface="Calibri"/>
              </a:rPr>
              <a:t> </a:t>
            </a:r>
            <a:r>
              <a:rPr sz="2400" spc="-10" dirty="0">
                <a:latin typeface="Calibri"/>
                <a:cs typeface="Calibri"/>
              </a:rPr>
              <a:t>review</a:t>
            </a:r>
            <a:endParaRPr sz="2400" dirty="0">
              <a:latin typeface="Calibri"/>
              <a:cs typeface="Calibri"/>
            </a:endParaRPr>
          </a:p>
          <a:p>
            <a:pPr>
              <a:lnSpc>
                <a:spcPct val="100000"/>
              </a:lnSpc>
              <a:spcBef>
                <a:spcPts val="20"/>
              </a:spcBef>
              <a:buFont typeface="Arial"/>
              <a:buChar char="•"/>
            </a:pPr>
            <a:endParaRPr sz="2850" dirty="0">
              <a:latin typeface="Times New Roman"/>
              <a:cs typeface="Times New Roman"/>
            </a:endParaRPr>
          </a:p>
          <a:p>
            <a:pPr marL="241300" indent="-228600">
              <a:lnSpc>
                <a:spcPct val="100000"/>
              </a:lnSpc>
              <a:buFont typeface="Arial"/>
              <a:buChar char="•"/>
              <a:tabLst>
                <a:tab pos="241300" algn="l"/>
              </a:tabLst>
            </a:pPr>
            <a:r>
              <a:rPr sz="2400" dirty="0">
                <a:latin typeface="Calibri"/>
                <a:cs typeface="Calibri"/>
              </a:rPr>
              <a:t>Collect </a:t>
            </a:r>
            <a:r>
              <a:rPr sz="2400" spc="-10" dirty="0">
                <a:latin typeface="Calibri"/>
                <a:cs typeface="Calibri"/>
              </a:rPr>
              <a:t>performance</a:t>
            </a:r>
            <a:r>
              <a:rPr sz="2400" spc="-90" dirty="0">
                <a:latin typeface="Calibri"/>
                <a:cs typeface="Calibri"/>
              </a:rPr>
              <a:t> </a:t>
            </a:r>
            <a:r>
              <a:rPr sz="2400" spc="-10" dirty="0">
                <a:latin typeface="Calibri"/>
                <a:cs typeface="Calibri"/>
              </a:rPr>
              <a:t>information</a:t>
            </a:r>
            <a:endParaRPr sz="2400" dirty="0">
              <a:latin typeface="Calibri"/>
              <a:cs typeface="Calibri"/>
            </a:endParaRPr>
          </a:p>
          <a:p>
            <a:pPr>
              <a:lnSpc>
                <a:spcPct val="100000"/>
              </a:lnSpc>
              <a:spcBef>
                <a:spcPts val="30"/>
              </a:spcBef>
              <a:buFont typeface="Arial"/>
              <a:buChar char="•"/>
            </a:pPr>
            <a:endParaRPr sz="2850" dirty="0">
              <a:latin typeface="Times New Roman"/>
              <a:cs typeface="Times New Roman"/>
            </a:endParaRPr>
          </a:p>
          <a:p>
            <a:pPr marL="309880" indent="-297180">
              <a:lnSpc>
                <a:spcPct val="100000"/>
              </a:lnSpc>
              <a:buFont typeface="Arial"/>
              <a:buChar char="•"/>
              <a:tabLst>
                <a:tab pos="309245" algn="l"/>
                <a:tab pos="309880" algn="l"/>
              </a:tabLst>
            </a:pPr>
            <a:r>
              <a:rPr sz="2400" dirty="0">
                <a:latin typeface="Calibri"/>
                <a:cs typeface="Calibri"/>
              </a:rPr>
              <a:t>Be </a:t>
            </a:r>
            <a:r>
              <a:rPr sz="2400" spc="-10" dirty="0">
                <a:latin typeface="Calibri"/>
                <a:cs typeface="Calibri"/>
              </a:rPr>
              <a:t>thorough honest </a:t>
            </a:r>
            <a:r>
              <a:rPr sz="2400" spc="-5" dirty="0">
                <a:latin typeface="Calibri"/>
                <a:cs typeface="Calibri"/>
              </a:rPr>
              <a:t>and</a:t>
            </a:r>
            <a:r>
              <a:rPr sz="2400" spc="-30" dirty="0">
                <a:latin typeface="Calibri"/>
                <a:cs typeface="Calibri"/>
              </a:rPr>
              <a:t> </a:t>
            </a:r>
            <a:r>
              <a:rPr sz="2400" spc="-5" dirty="0">
                <a:latin typeface="Calibri"/>
                <a:cs typeface="Calibri"/>
              </a:rPr>
              <a:t>specific</a:t>
            </a:r>
            <a:endParaRPr sz="2400" dirty="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13</a:t>
            </a:fld>
            <a:endParaRPr dirty="0"/>
          </a:p>
        </p:txBody>
      </p:sp>
      <p:sp>
        <p:nvSpPr>
          <p:cNvPr id="3" name="object 3"/>
          <p:cNvSpPr txBox="1">
            <a:spLocks noGrp="1"/>
          </p:cNvSpPr>
          <p:nvPr>
            <p:ph type="title"/>
          </p:nvPr>
        </p:nvSpPr>
        <p:spPr>
          <a:xfrm>
            <a:off x="2224779" y="321278"/>
            <a:ext cx="5840095" cy="711835"/>
          </a:xfrm>
          <a:prstGeom prst="rect">
            <a:avLst/>
          </a:prstGeom>
        </p:spPr>
        <p:txBody>
          <a:bodyPr vert="horz" wrap="square" lIns="0" tIns="0" rIns="0" bIns="0" rtlCol="0">
            <a:spAutoFit/>
          </a:bodyPr>
          <a:lstStyle/>
          <a:p>
            <a:pPr marL="12700">
              <a:lnSpc>
                <a:spcPct val="100000"/>
              </a:lnSpc>
            </a:pPr>
            <a:r>
              <a:rPr spc="-25" dirty="0"/>
              <a:t>Prepare, </a:t>
            </a:r>
            <a:r>
              <a:rPr spc="-15" dirty="0"/>
              <a:t>prepare,</a:t>
            </a:r>
            <a:r>
              <a:rPr spc="-80" dirty="0"/>
              <a:t> </a:t>
            </a:r>
            <a:r>
              <a:rPr spc="-15" dirty="0"/>
              <a:t>prepare</a:t>
            </a: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71774" y="623030"/>
            <a:ext cx="9006205" cy="711835"/>
          </a:xfrm>
          <a:prstGeom prst="rect">
            <a:avLst/>
          </a:prstGeom>
        </p:spPr>
        <p:txBody>
          <a:bodyPr vert="horz" wrap="square" lIns="0" tIns="0" rIns="0" bIns="0" rtlCol="0">
            <a:spAutoFit/>
          </a:bodyPr>
          <a:lstStyle/>
          <a:p>
            <a:pPr marL="12700">
              <a:lnSpc>
                <a:spcPct val="100000"/>
              </a:lnSpc>
            </a:pPr>
            <a:r>
              <a:rPr spc="-10" dirty="0"/>
              <a:t>Gather </a:t>
            </a:r>
            <a:r>
              <a:rPr spc="-15" dirty="0"/>
              <a:t>information </a:t>
            </a:r>
            <a:r>
              <a:rPr spc="-10" dirty="0"/>
              <a:t>throughout </a:t>
            </a:r>
            <a:r>
              <a:rPr dirty="0"/>
              <a:t>the</a:t>
            </a:r>
            <a:r>
              <a:rPr spc="-10" dirty="0"/>
              <a:t> </a:t>
            </a:r>
            <a:r>
              <a:rPr spc="-15" dirty="0"/>
              <a:t>year</a:t>
            </a:r>
          </a:p>
        </p:txBody>
      </p:sp>
      <p:sp>
        <p:nvSpPr>
          <p:cNvPr id="3" name="object 3"/>
          <p:cNvSpPr/>
          <p:nvPr/>
        </p:nvSpPr>
        <p:spPr>
          <a:xfrm>
            <a:off x="6045708" y="3918203"/>
            <a:ext cx="1580387" cy="679703"/>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772586" y="1820545"/>
            <a:ext cx="5050790" cy="3482340"/>
          </a:xfrm>
          <a:prstGeom prst="rect">
            <a:avLst/>
          </a:prstGeom>
        </p:spPr>
        <p:txBody>
          <a:bodyPr vert="horz" wrap="square" lIns="0" tIns="0" rIns="0" bIns="0" rtlCol="0">
            <a:spAutoFit/>
          </a:bodyPr>
          <a:lstStyle/>
          <a:p>
            <a:pPr marL="469900" indent="-457200">
              <a:lnSpc>
                <a:spcPct val="100000"/>
              </a:lnSpc>
              <a:buFont typeface="Arial"/>
              <a:buChar char="•"/>
              <a:tabLst>
                <a:tab pos="469265" algn="l"/>
                <a:tab pos="469900" algn="l"/>
              </a:tabLst>
            </a:pPr>
            <a:r>
              <a:rPr sz="2200" spc="-15" dirty="0">
                <a:latin typeface="Calibri"/>
                <a:cs typeface="Calibri"/>
              </a:rPr>
              <a:t>Keep separate </a:t>
            </a:r>
            <a:r>
              <a:rPr sz="2200" spc="-5" dirty="0">
                <a:latin typeface="Calibri"/>
                <a:cs typeface="Calibri"/>
              </a:rPr>
              <a:t>files </a:t>
            </a:r>
            <a:r>
              <a:rPr sz="2200" spc="-10" dirty="0">
                <a:latin typeface="Calibri"/>
                <a:cs typeface="Calibri"/>
              </a:rPr>
              <a:t>(manual </a:t>
            </a:r>
            <a:r>
              <a:rPr sz="2200" spc="-5" dirty="0">
                <a:latin typeface="Calibri"/>
                <a:cs typeface="Calibri"/>
              </a:rPr>
              <a:t>/</a:t>
            </a:r>
            <a:r>
              <a:rPr sz="2200" spc="20" dirty="0">
                <a:latin typeface="Calibri"/>
                <a:cs typeface="Calibri"/>
              </a:rPr>
              <a:t> </a:t>
            </a:r>
            <a:r>
              <a:rPr sz="2200" spc="-10" dirty="0">
                <a:latin typeface="Calibri"/>
                <a:cs typeface="Calibri"/>
              </a:rPr>
              <a:t>electronic)</a:t>
            </a:r>
            <a:endParaRPr sz="2200">
              <a:latin typeface="Calibri"/>
              <a:cs typeface="Calibri"/>
            </a:endParaRPr>
          </a:p>
          <a:p>
            <a:pPr marL="469900" indent="-457200">
              <a:lnSpc>
                <a:spcPct val="100000"/>
              </a:lnSpc>
              <a:spcBef>
                <a:spcPts val="225"/>
              </a:spcBef>
              <a:buFont typeface="Arial"/>
              <a:buChar char="•"/>
              <a:tabLst>
                <a:tab pos="469265" algn="l"/>
                <a:tab pos="469900" algn="l"/>
              </a:tabLst>
            </a:pPr>
            <a:r>
              <a:rPr sz="2200" spc="-10" dirty="0">
                <a:latin typeface="Calibri"/>
                <a:cs typeface="Calibri"/>
              </a:rPr>
              <a:t>Direct </a:t>
            </a:r>
            <a:r>
              <a:rPr sz="2200" spc="-5" dirty="0">
                <a:latin typeface="Calibri"/>
                <a:cs typeface="Calibri"/>
              </a:rPr>
              <a:t>and </a:t>
            </a:r>
            <a:r>
              <a:rPr sz="2200" spc="-10" dirty="0">
                <a:latin typeface="Calibri"/>
                <a:cs typeface="Calibri"/>
              </a:rPr>
              <a:t>indirect</a:t>
            </a:r>
            <a:r>
              <a:rPr sz="2200" spc="-35" dirty="0">
                <a:latin typeface="Calibri"/>
                <a:cs typeface="Calibri"/>
              </a:rPr>
              <a:t> </a:t>
            </a:r>
            <a:r>
              <a:rPr sz="2200" spc="-10" dirty="0">
                <a:latin typeface="Calibri"/>
                <a:cs typeface="Calibri"/>
              </a:rPr>
              <a:t>observations</a:t>
            </a:r>
            <a:endParaRPr sz="2200">
              <a:latin typeface="Calibri"/>
              <a:cs typeface="Calibri"/>
            </a:endParaRPr>
          </a:p>
          <a:p>
            <a:pPr marL="469900" indent="-457200">
              <a:lnSpc>
                <a:spcPct val="100000"/>
              </a:lnSpc>
              <a:spcBef>
                <a:spcPts val="235"/>
              </a:spcBef>
              <a:buFont typeface="Arial"/>
              <a:buChar char="•"/>
              <a:tabLst>
                <a:tab pos="469265" algn="l"/>
                <a:tab pos="469900" algn="l"/>
              </a:tabLst>
            </a:pPr>
            <a:r>
              <a:rPr sz="2200" spc="-10" dirty="0">
                <a:latin typeface="Calibri"/>
                <a:cs typeface="Calibri"/>
              </a:rPr>
              <a:t>E-mails</a:t>
            </a:r>
            <a:endParaRPr sz="2200">
              <a:latin typeface="Calibri"/>
              <a:cs typeface="Calibri"/>
            </a:endParaRPr>
          </a:p>
          <a:p>
            <a:pPr marL="469900" indent="-457200">
              <a:lnSpc>
                <a:spcPct val="100000"/>
              </a:lnSpc>
              <a:spcBef>
                <a:spcPts val="235"/>
              </a:spcBef>
              <a:buFont typeface="Arial"/>
              <a:buChar char="•"/>
              <a:tabLst>
                <a:tab pos="469265" algn="l"/>
                <a:tab pos="469900" algn="l"/>
              </a:tabLst>
            </a:pPr>
            <a:r>
              <a:rPr sz="2200" spc="-10" dirty="0">
                <a:latin typeface="Calibri"/>
                <a:cs typeface="Calibri"/>
              </a:rPr>
              <a:t>Handwritten</a:t>
            </a:r>
            <a:r>
              <a:rPr sz="2200" spc="-85" dirty="0">
                <a:latin typeface="Calibri"/>
                <a:cs typeface="Calibri"/>
              </a:rPr>
              <a:t> </a:t>
            </a:r>
            <a:r>
              <a:rPr sz="2200" spc="-10" dirty="0">
                <a:latin typeface="Calibri"/>
                <a:cs typeface="Calibri"/>
              </a:rPr>
              <a:t>notes</a:t>
            </a:r>
            <a:endParaRPr sz="2200">
              <a:latin typeface="Calibri"/>
              <a:cs typeface="Calibri"/>
            </a:endParaRPr>
          </a:p>
          <a:p>
            <a:pPr marL="469900" indent="-457200">
              <a:lnSpc>
                <a:spcPct val="100000"/>
              </a:lnSpc>
              <a:spcBef>
                <a:spcPts val="225"/>
              </a:spcBef>
              <a:buFont typeface="Arial"/>
              <a:buChar char="•"/>
              <a:tabLst>
                <a:tab pos="469265" algn="l"/>
                <a:tab pos="469900" algn="l"/>
              </a:tabLst>
            </a:pPr>
            <a:r>
              <a:rPr sz="2200" spc="-25" dirty="0">
                <a:latin typeface="Calibri"/>
                <a:cs typeface="Calibri"/>
              </a:rPr>
              <a:t>Work</a:t>
            </a:r>
            <a:r>
              <a:rPr sz="2200" spc="-75" dirty="0">
                <a:latin typeface="Calibri"/>
                <a:cs typeface="Calibri"/>
              </a:rPr>
              <a:t> </a:t>
            </a:r>
            <a:r>
              <a:rPr sz="2200" spc="-10" dirty="0">
                <a:latin typeface="Calibri"/>
                <a:cs typeface="Calibri"/>
              </a:rPr>
              <a:t>results</a:t>
            </a:r>
            <a:endParaRPr sz="2200">
              <a:latin typeface="Calibri"/>
              <a:cs typeface="Calibri"/>
            </a:endParaRPr>
          </a:p>
          <a:p>
            <a:pPr>
              <a:lnSpc>
                <a:spcPct val="100000"/>
              </a:lnSpc>
              <a:spcBef>
                <a:spcPts val="50"/>
              </a:spcBef>
            </a:pPr>
            <a:endParaRPr sz="1950">
              <a:latin typeface="Times New Roman"/>
              <a:cs typeface="Times New Roman"/>
            </a:endParaRPr>
          </a:p>
          <a:p>
            <a:pPr marL="3418840" marR="361315" indent="43815" algn="just">
              <a:lnSpc>
                <a:spcPct val="124600"/>
              </a:lnSpc>
            </a:pPr>
            <a:r>
              <a:rPr sz="2400" u="heavy" spc="-10" dirty="0">
                <a:latin typeface="Calibri"/>
                <a:cs typeface="Calibri"/>
              </a:rPr>
              <a:t>Focus </a:t>
            </a:r>
            <a:r>
              <a:rPr sz="2400" u="heavy" spc="-5" dirty="0">
                <a:latin typeface="Calibri"/>
                <a:cs typeface="Calibri"/>
              </a:rPr>
              <a:t>on:  </a:t>
            </a:r>
            <a:r>
              <a:rPr sz="2400" spc="-5" dirty="0">
                <a:latin typeface="Calibri"/>
                <a:cs typeface="Calibri"/>
              </a:rPr>
              <a:t>Ou</a:t>
            </a:r>
            <a:r>
              <a:rPr sz="2400" spc="-25" dirty="0">
                <a:latin typeface="Calibri"/>
                <a:cs typeface="Calibri"/>
              </a:rPr>
              <a:t>t</a:t>
            </a:r>
            <a:r>
              <a:rPr sz="2400" spc="-20" dirty="0">
                <a:latin typeface="Calibri"/>
                <a:cs typeface="Calibri"/>
              </a:rPr>
              <a:t>c</a:t>
            </a:r>
            <a:r>
              <a:rPr sz="2400" spc="-10" dirty="0">
                <a:latin typeface="Calibri"/>
                <a:cs typeface="Calibri"/>
              </a:rPr>
              <a:t>o</a:t>
            </a:r>
            <a:r>
              <a:rPr sz="2400" dirty="0">
                <a:latin typeface="Calibri"/>
                <a:cs typeface="Calibri"/>
              </a:rPr>
              <a:t>m</a:t>
            </a:r>
            <a:r>
              <a:rPr sz="2400" spc="5" dirty="0">
                <a:latin typeface="Calibri"/>
                <a:cs typeface="Calibri"/>
              </a:rPr>
              <a:t>e</a:t>
            </a:r>
            <a:r>
              <a:rPr sz="2400" dirty="0">
                <a:latin typeface="Calibri"/>
                <a:cs typeface="Calibri"/>
              </a:rPr>
              <a:t>s  </a:t>
            </a:r>
            <a:r>
              <a:rPr sz="2400" spc="-10" dirty="0">
                <a:latin typeface="Calibri"/>
                <a:cs typeface="Calibri"/>
              </a:rPr>
              <a:t>Behavior</a:t>
            </a:r>
            <a:endParaRPr sz="24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14</a:t>
            </a:fld>
            <a:endParaRPr dirty="0"/>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68722" y="623030"/>
            <a:ext cx="5269865" cy="711835"/>
          </a:xfrm>
          <a:prstGeom prst="rect">
            <a:avLst/>
          </a:prstGeom>
        </p:spPr>
        <p:txBody>
          <a:bodyPr vert="horz" wrap="square" lIns="0" tIns="0" rIns="0" bIns="0" rtlCol="0">
            <a:spAutoFit/>
          </a:bodyPr>
          <a:lstStyle/>
          <a:p>
            <a:pPr marL="12700">
              <a:lnSpc>
                <a:spcPct val="100000"/>
              </a:lnSpc>
            </a:pPr>
            <a:r>
              <a:rPr spc="-20" dirty="0"/>
              <a:t>Understand </a:t>
            </a:r>
            <a:r>
              <a:rPr spc="-30" dirty="0"/>
              <a:t>core</a:t>
            </a:r>
            <a:r>
              <a:rPr spc="-75" dirty="0"/>
              <a:t> </a:t>
            </a:r>
            <a:r>
              <a:rPr dirty="0"/>
              <a:t>duties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15</a:t>
            </a:fld>
            <a:endParaRPr dirty="0"/>
          </a:p>
        </p:txBody>
      </p:sp>
      <p:sp>
        <p:nvSpPr>
          <p:cNvPr id="3" name="object 3"/>
          <p:cNvSpPr txBox="1"/>
          <p:nvPr/>
        </p:nvSpPr>
        <p:spPr>
          <a:xfrm>
            <a:off x="3025922" y="2263013"/>
            <a:ext cx="7466330" cy="3426460"/>
          </a:xfrm>
          <a:prstGeom prst="rect">
            <a:avLst/>
          </a:prstGeom>
        </p:spPr>
        <p:txBody>
          <a:bodyPr vert="horz" wrap="square" lIns="0" tIns="0" rIns="0" bIns="0" rtlCol="0">
            <a:spAutoFit/>
          </a:bodyPr>
          <a:lstStyle/>
          <a:p>
            <a:pPr marL="241300" indent="-228600">
              <a:lnSpc>
                <a:spcPct val="100000"/>
              </a:lnSpc>
              <a:buFont typeface="Arial"/>
              <a:buChar char="•"/>
              <a:tabLst>
                <a:tab pos="241300" algn="l"/>
              </a:tabLst>
            </a:pPr>
            <a:r>
              <a:rPr sz="2400" spc="-10" dirty="0">
                <a:latin typeface="Calibri"/>
                <a:cs typeface="Calibri"/>
              </a:rPr>
              <a:t>Review </a:t>
            </a:r>
            <a:r>
              <a:rPr sz="2400" dirty="0">
                <a:latin typeface="Calibri"/>
                <a:cs typeface="Calibri"/>
              </a:rPr>
              <a:t>the </a:t>
            </a:r>
            <a:r>
              <a:rPr sz="2400" spc="-5" dirty="0">
                <a:latin typeface="Calibri"/>
                <a:cs typeface="Calibri"/>
              </a:rPr>
              <a:t>job</a:t>
            </a:r>
            <a:r>
              <a:rPr sz="2400" spc="-75" dirty="0">
                <a:latin typeface="Calibri"/>
                <a:cs typeface="Calibri"/>
              </a:rPr>
              <a:t> </a:t>
            </a:r>
            <a:r>
              <a:rPr sz="2400" spc="-5" dirty="0">
                <a:latin typeface="Calibri"/>
                <a:cs typeface="Calibri"/>
              </a:rPr>
              <a:t>description</a:t>
            </a:r>
            <a:endParaRPr sz="2400">
              <a:latin typeface="Calibri"/>
              <a:cs typeface="Calibri"/>
            </a:endParaRPr>
          </a:p>
          <a:p>
            <a:pPr>
              <a:lnSpc>
                <a:spcPct val="100000"/>
              </a:lnSpc>
              <a:spcBef>
                <a:spcPts val="20"/>
              </a:spcBef>
              <a:buFont typeface="Arial"/>
              <a:buChar char="•"/>
            </a:pPr>
            <a:endParaRPr sz="2850">
              <a:latin typeface="Times New Roman"/>
              <a:cs typeface="Times New Roman"/>
            </a:endParaRPr>
          </a:p>
          <a:p>
            <a:pPr marL="241300" indent="-228600">
              <a:lnSpc>
                <a:spcPct val="100000"/>
              </a:lnSpc>
              <a:buFont typeface="Arial"/>
              <a:buChar char="•"/>
              <a:tabLst>
                <a:tab pos="241300" algn="l"/>
              </a:tabLst>
            </a:pPr>
            <a:r>
              <a:rPr sz="2400" spc="-20" dirty="0">
                <a:latin typeface="Calibri"/>
                <a:cs typeface="Calibri"/>
              </a:rPr>
              <a:t>Why </a:t>
            </a:r>
            <a:r>
              <a:rPr sz="2400" spc="-15" dirty="0">
                <a:latin typeface="Calibri"/>
                <a:cs typeface="Calibri"/>
              </a:rPr>
              <a:t>are we </a:t>
            </a:r>
            <a:r>
              <a:rPr sz="2400" spc="-10" dirty="0">
                <a:latin typeface="Calibri"/>
                <a:cs typeface="Calibri"/>
              </a:rPr>
              <a:t>paying </a:t>
            </a:r>
            <a:r>
              <a:rPr sz="2400" dirty="0">
                <a:latin typeface="Calibri"/>
                <a:cs typeface="Calibri"/>
              </a:rPr>
              <a:t>this</a:t>
            </a:r>
            <a:r>
              <a:rPr sz="2400" spc="-30" dirty="0">
                <a:latin typeface="Calibri"/>
                <a:cs typeface="Calibri"/>
              </a:rPr>
              <a:t> </a:t>
            </a:r>
            <a:r>
              <a:rPr sz="2400" spc="-10" dirty="0">
                <a:latin typeface="Calibri"/>
                <a:cs typeface="Calibri"/>
              </a:rPr>
              <a:t>person?</a:t>
            </a:r>
            <a:endParaRPr sz="2400">
              <a:latin typeface="Calibri"/>
              <a:cs typeface="Calibri"/>
            </a:endParaRPr>
          </a:p>
          <a:p>
            <a:pPr>
              <a:lnSpc>
                <a:spcPct val="100000"/>
              </a:lnSpc>
              <a:spcBef>
                <a:spcPts val="30"/>
              </a:spcBef>
              <a:buFont typeface="Arial"/>
              <a:buChar char="•"/>
            </a:pPr>
            <a:endParaRPr sz="2850">
              <a:latin typeface="Times New Roman"/>
              <a:cs typeface="Times New Roman"/>
            </a:endParaRPr>
          </a:p>
          <a:p>
            <a:pPr marL="241300" indent="-228600">
              <a:lnSpc>
                <a:spcPct val="100000"/>
              </a:lnSpc>
              <a:buFont typeface="Arial"/>
              <a:buChar char="•"/>
              <a:tabLst>
                <a:tab pos="241300" algn="l"/>
              </a:tabLst>
            </a:pPr>
            <a:r>
              <a:rPr sz="2400" spc="-10" dirty="0">
                <a:latin typeface="Calibri"/>
                <a:cs typeface="Calibri"/>
              </a:rPr>
              <a:t>What </a:t>
            </a:r>
            <a:r>
              <a:rPr sz="2400" dirty="0">
                <a:latin typeface="Calibri"/>
                <a:cs typeface="Calibri"/>
              </a:rPr>
              <a:t>is </a:t>
            </a:r>
            <a:r>
              <a:rPr sz="2400" spc="-10" dirty="0">
                <a:latin typeface="Calibri"/>
                <a:cs typeface="Calibri"/>
              </a:rPr>
              <a:t>required </a:t>
            </a:r>
            <a:r>
              <a:rPr sz="2400" spc="-15" dirty="0">
                <a:latin typeface="Calibri"/>
                <a:cs typeface="Calibri"/>
              </a:rPr>
              <a:t>to </a:t>
            </a:r>
            <a:r>
              <a:rPr sz="2400" spc="-5" dirty="0">
                <a:latin typeface="Calibri"/>
                <a:cs typeface="Calibri"/>
              </a:rPr>
              <a:t>add </a:t>
            </a:r>
            <a:r>
              <a:rPr sz="2400" spc="-10" dirty="0">
                <a:latin typeface="Calibri"/>
                <a:cs typeface="Calibri"/>
              </a:rPr>
              <a:t>value </a:t>
            </a:r>
            <a:r>
              <a:rPr sz="2400" spc="-15" dirty="0">
                <a:latin typeface="Calibri"/>
                <a:cs typeface="Calibri"/>
              </a:rPr>
              <a:t>to </a:t>
            </a:r>
            <a:r>
              <a:rPr sz="2400" dirty="0">
                <a:latin typeface="Calibri"/>
                <a:cs typeface="Calibri"/>
              </a:rPr>
              <a:t>the</a:t>
            </a:r>
            <a:r>
              <a:rPr sz="2400" spc="10" dirty="0">
                <a:latin typeface="Calibri"/>
                <a:cs typeface="Calibri"/>
              </a:rPr>
              <a:t> </a:t>
            </a:r>
            <a:r>
              <a:rPr sz="2400" spc="-10" dirty="0">
                <a:latin typeface="Calibri"/>
                <a:cs typeface="Calibri"/>
              </a:rPr>
              <a:t>University?</a:t>
            </a:r>
            <a:endParaRPr sz="2400">
              <a:latin typeface="Calibri"/>
              <a:cs typeface="Calibri"/>
            </a:endParaRPr>
          </a:p>
          <a:p>
            <a:pPr>
              <a:lnSpc>
                <a:spcPct val="100000"/>
              </a:lnSpc>
              <a:spcBef>
                <a:spcPts val="20"/>
              </a:spcBef>
              <a:buFont typeface="Arial"/>
              <a:buChar char="•"/>
            </a:pPr>
            <a:endParaRPr sz="2850">
              <a:latin typeface="Times New Roman"/>
              <a:cs typeface="Times New Roman"/>
            </a:endParaRPr>
          </a:p>
          <a:p>
            <a:pPr marL="241300" indent="-228600">
              <a:lnSpc>
                <a:spcPct val="100000"/>
              </a:lnSpc>
              <a:buFont typeface="Arial"/>
              <a:buChar char="•"/>
              <a:tabLst>
                <a:tab pos="241300" algn="l"/>
              </a:tabLst>
            </a:pPr>
            <a:r>
              <a:rPr sz="2400" spc="-5" dirty="0">
                <a:latin typeface="Calibri"/>
                <a:cs typeface="Calibri"/>
              </a:rPr>
              <a:t>Metrics</a:t>
            </a:r>
            <a:endParaRPr sz="2400">
              <a:latin typeface="Calibri"/>
              <a:cs typeface="Calibri"/>
            </a:endParaRPr>
          </a:p>
          <a:p>
            <a:pPr marL="698500" lvl="1" indent="-228600">
              <a:lnSpc>
                <a:spcPct val="100000"/>
              </a:lnSpc>
              <a:spcBef>
                <a:spcPts val="280"/>
              </a:spcBef>
              <a:buFont typeface="Arial"/>
              <a:buChar char="•"/>
              <a:tabLst>
                <a:tab pos="697865" algn="l"/>
                <a:tab pos="698500" algn="l"/>
              </a:tabLst>
            </a:pPr>
            <a:r>
              <a:rPr sz="2000" spc="-5" dirty="0">
                <a:latin typeface="Calibri"/>
                <a:cs typeface="Calibri"/>
              </a:rPr>
              <a:t>Think in </a:t>
            </a:r>
            <a:r>
              <a:rPr sz="2000" spc="-10" dirty="0">
                <a:latin typeface="Calibri"/>
                <a:cs typeface="Calibri"/>
              </a:rPr>
              <a:t>concrete</a:t>
            </a:r>
            <a:r>
              <a:rPr sz="2000" spc="-45" dirty="0">
                <a:latin typeface="Calibri"/>
                <a:cs typeface="Calibri"/>
              </a:rPr>
              <a:t> </a:t>
            </a:r>
            <a:r>
              <a:rPr sz="2000" spc="-10" dirty="0">
                <a:latin typeface="Calibri"/>
                <a:cs typeface="Calibri"/>
              </a:rPr>
              <a:t>terms</a:t>
            </a:r>
            <a:endParaRPr sz="2000">
              <a:latin typeface="Calibri"/>
              <a:cs typeface="Calibri"/>
            </a:endParaRPr>
          </a:p>
          <a:p>
            <a:pPr marL="698500" lvl="1" indent="-228600">
              <a:lnSpc>
                <a:spcPct val="100000"/>
              </a:lnSpc>
              <a:spcBef>
                <a:spcPts val="265"/>
              </a:spcBef>
              <a:buFont typeface="Arial"/>
              <a:buChar char="•"/>
              <a:tabLst>
                <a:tab pos="697865" algn="l"/>
                <a:tab pos="698500" algn="l"/>
              </a:tabLst>
            </a:pPr>
            <a:r>
              <a:rPr sz="2000" spc="-5" dirty="0">
                <a:latin typeface="Calibri"/>
                <a:cs typeface="Calibri"/>
              </a:rPr>
              <a:t>Think </a:t>
            </a:r>
            <a:r>
              <a:rPr sz="2000" dirty="0">
                <a:latin typeface="Calibri"/>
                <a:cs typeface="Calibri"/>
              </a:rPr>
              <a:t>about </a:t>
            </a:r>
            <a:r>
              <a:rPr sz="2000" spc="-5" dirty="0">
                <a:latin typeface="Calibri"/>
                <a:cs typeface="Calibri"/>
              </a:rPr>
              <a:t>specific </a:t>
            </a:r>
            <a:r>
              <a:rPr sz="2000" spc="-10" dirty="0">
                <a:latin typeface="Calibri"/>
                <a:cs typeface="Calibri"/>
              </a:rPr>
              <a:t>examples </a:t>
            </a:r>
            <a:r>
              <a:rPr sz="2000" spc="-5" dirty="0">
                <a:latin typeface="Calibri"/>
                <a:cs typeface="Calibri"/>
              </a:rPr>
              <a:t>of how </a:t>
            </a:r>
            <a:r>
              <a:rPr sz="2000" dirty="0">
                <a:latin typeface="Calibri"/>
                <a:cs typeface="Calibri"/>
              </a:rPr>
              <a:t>the </a:t>
            </a:r>
            <a:r>
              <a:rPr sz="2000" spc="-5" dirty="0">
                <a:latin typeface="Calibri"/>
                <a:cs typeface="Calibri"/>
              </a:rPr>
              <a:t>employee measured</a:t>
            </a:r>
            <a:r>
              <a:rPr sz="2000" spc="5" dirty="0">
                <a:latin typeface="Calibri"/>
                <a:cs typeface="Calibri"/>
              </a:rPr>
              <a:t> </a:t>
            </a:r>
            <a:r>
              <a:rPr sz="2000" dirty="0">
                <a:latin typeface="Calibri"/>
                <a:cs typeface="Calibri"/>
              </a:rPr>
              <a:t>up</a:t>
            </a:r>
            <a:endParaRPr sz="2000">
              <a:latin typeface="Calibri"/>
              <a:cs typeface="Calibri"/>
            </a:endParaRP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68722" y="623030"/>
            <a:ext cx="7653655" cy="711835"/>
          </a:xfrm>
          <a:prstGeom prst="rect">
            <a:avLst/>
          </a:prstGeom>
        </p:spPr>
        <p:txBody>
          <a:bodyPr vert="horz" wrap="square" lIns="0" tIns="0" rIns="0" bIns="0" rtlCol="0">
            <a:spAutoFit/>
          </a:bodyPr>
          <a:lstStyle/>
          <a:p>
            <a:pPr marL="12700">
              <a:lnSpc>
                <a:spcPct val="100000"/>
              </a:lnSpc>
            </a:pPr>
            <a:r>
              <a:rPr spc="-35" dirty="0"/>
              <a:t>Evaluate </a:t>
            </a:r>
            <a:r>
              <a:rPr spc="-10" dirty="0"/>
              <a:t>performance, </a:t>
            </a:r>
            <a:r>
              <a:rPr dirty="0"/>
              <a:t>not</a:t>
            </a:r>
            <a:r>
              <a:rPr spc="-20" dirty="0"/>
              <a:t> </a:t>
            </a:r>
            <a:r>
              <a:rPr dirty="0"/>
              <a:t>people</a:t>
            </a:r>
          </a:p>
        </p:txBody>
      </p:sp>
      <p:sp>
        <p:nvSpPr>
          <p:cNvPr id="3" name="object 3"/>
          <p:cNvSpPr/>
          <p:nvPr/>
        </p:nvSpPr>
        <p:spPr>
          <a:xfrm>
            <a:off x="6143244" y="4995671"/>
            <a:ext cx="1580387" cy="679703"/>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3025922" y="2263013"/>
            <a:ext cx="4540250" cy="4118610"/>
          </a:xfrm>
          <a:prstGeom prst="rect">
            <a:avLst/>
          </a:prstGeom>
        </p:spPr>
        <p:txBody>
          <a:bodyPr vert="horz" wrap="square" lIns="0" tIns="0" rIns="0" bIns="0" rtlCol="0">
            <a:spAutoFit/>
          </a:bodyPr>
          <a:lstStyle/>
          <a:p>
            <a:pPr marL="241300" indent="-228600">
              <a:lnSpc>
                <a:spcPct val="100000"/>
              </a:lnSpc>
              <a:buFont typeface="Arial"/>
              <a:buChar char="•"/>
              <a:tabLst>
                <a:tab pos="241300" algn="l"/>
              </a:tabLst>
            </a:pPr>
            <a:r>
              <a:rPr sz="2400" dirty="0">
                <a:latin typeface="Calibri"/>
                <a:cs typeface="Calibri"/>
              </a:rPr>
              <a:t>Be </a:t>
            </a:r>
            <a:r>
              <a:rPr sz="2400" spc="-15" dirty="0">
                <a:latin typeface="Calibri"/>
                <a:cs typeface="Calibri"/>
              </a:rPr>
              <a:t>accurate </a:t>
            </a:r>
            <a:r>
              <a:rPr sz="2400" spc="-5" dirty="0">
                <a:latin typeface="Calibri"/>
                <a:cs typeface="Calibri"/>
              </a:rPr>
              <a:t>and</a:t>
            </a:r>
            <a:r>
              <a:rPr sz="2400" spc="-50" dirty="0">
                <a:latin typeface="Calibri"/>
                <a:cs typeface="Calibri"/>
              </a:rPr>
              <a:t> </a:t>
            </a:r>
            <a:r>
              <a:rPr sz="2400" spc="-5" dirty="0">
                <a:latin typeface="Calibri"/>
                <a:cs typeface="Calibri"/>
              </a:rPr>
              <a:t>specific</a:t>
            </a:r>
            <a:endParaRPr sz="2400">
              <a:latin typeface="Calibri"/>
              <a:cs typeface="Calibri"/>
            </a:endParaRPr>
          </a:p>
          <a:p>
            <a:pPr>
              <a:lnSpc>
                <a:spcPct val="100000"/>
              </a:lnSpc>
              <a:spcBef>
                <a:spcPts val="20"/>
              </a:spcBef>
              <a:buFont typeface="Arial"/>
              <a:buChar char="•"/>
            </a:pPr>
            <a:endParaRPr sz="2850">
              <a:latin typeface="Times New Roman"/>
              <a:cs typeface="Times New Roman"/>
            </a:endParaRPr>
          </a:p>
          <a:p>
            <a:pPr marL="241300" indent="-228600">
              <a:lnSpc>
                <a:spcPct val="100000"/>
              </a:lnSpc>
              <a:buFont typeface="Arial"/>
              <a:buChar char="•"/>
              <a:tabLst>
                <a:tab pos="241300" algn="l"/>
              </a:tabLst>
            </a:pPr>
            <a:r>
              <a:rPr sz="2400" spc="-5" dirty="0">
                <a:latin typeface="Calibri"/>
                <a:cs typeface="Calibri"/>
              </a:rPr>
              <a:t>Use descriptive</a:t>
            </a:r>
            <a:r>
              <a:rPr sz="2400" spc="-80" dirty="0">
                <a:latin typeface="Calibri"/>
                <a:cs typeface="Calibri"/>
              </a:rPr>
              <a:t> </a:t>
            </a:r>
            <a:r>
              <a:rPr sz="2400" spc="-10" dirty="0">
                <a:latin typeface="Calibri"/>
                <a:cs typeface="Calibri"/>
              </a:rPr>
              <a:t>examples</a:t>
            </a:r>
            <a:endParaRPr sz="2400">
              <a:latin typeface="Calibri"/>
              <a:cs typeface="Calibri"/>
            </a:endParaRPr>
          </a:p>
          <a:p>
            <a:pPr>
              <a:lnSpc>
                <a:spcPct val="100000"/>
              </a:lnSpc>
              <a:spcBef>
                <a:spcPts val="30"/>
              </a:spcBef>
              <a:buFont typeface="Arial"/>
              <a:buChar char="•"/>
            </a:pPr>
            <a:endParaRPr sz="2850">
              <a:latin typeface="Times New Roman"/>
              <a:cs typeface="Times New Roman"/>
            </a:endParaRPr>
          </a:p>
          <a:p>
            <a:pPr marL="241300" indent="-228600">
              <a:lnSpc>
                <a:spcPct val="100000"/>
              </a:lnSpc>
              <a:buFont typeface="Arial"/>
              <a:buChar char="•"/>
              <a:tabLst>
                <a:tab pos="241300" algn="l"/>
              </a:tabLst>
            </a:pPr>
            <a:r>
              <a:rPr sz="2400" spc="-10" dirty="0">
                <a:latin typeface="Calibri"/>
                <a:cs typeface="Calibri"/>
              </a:rPr>
              <a:t>Rely </a:t>
            </a:r>
            <a:r>
              <a:rPr sz="2400" spc="-5" dirty="0">
                <a:latin typeface="Calibri"/>
                <a:cs typeface="Calibri"/>
              </a:rPr>
              <a:t>on </a:t>
            </a:r>
            <a:r>
              <a:rPr sz="2400" spc="-10" dirty="0">
                <a:latin typeface="Calibri"/>
                <a:cs typeface="Calibri"/>
              </a:rPr>
              <a:t>firsthand</a:t>
            </a:r>
            <a:r>
              <a:rPr sz="2400" spc="-55" dirty="0">
                <a:latin typeface="Calibri"/>
                <a:cs typeface="Calibri"/>
              </a:rPr>
              <a:t> </a:t>
            </a:r>
            <a:r>
              <a:rPr sz="2400" spc="-10" dirty="0">
                <a:latin typeface="Calibri"/>
                <a:cs typeface="Calibri"/>
              </a:rPr>
              <a:t>knowledge</a:t>
            </a:r>
            <a:endParaRPr sz="2400">
              <a:latin typeface="Calibri"/>
              <a:cs typeface="Calibri"/>
            </a:endParaRPr>
          </a:p>
          <a:p>
            <a:pPr>
              <a:lnSpc>
                <a:spcPct val="100000"/>
              </a:lnSpc>
              <a:spcBef>
                <a:spcPts val="20"/>
              </a:spcBef>
              <a:buFont typeface="Arial"/>
              <a:buChar char="•"/>
            </a:pPr>
            <a:endParaRPr sz="2850">
              <a:latin typeface="Times New Roman"/>
              <a:cs typeface="Times New Roman"/>
            </a:endParaRPr>
          </a:p>
          <a:p>
            <a:pPr marL="241300" indent="-228600">
              <a:lnSpc>
                <a:spcPct val="100000"/>
              </a:lnSpc>
              <a:buFont typeface="Arial"/>
              <a:buChar char="•"/>
              <a:tabLst>
                <a:tab pos="241300" algn="l"/>
              </a:tabLst>
            </a:pPr>
            <a:r>
              <a:rPr sz="2400" dirty="0">
                <a:latin typeface="Calibri"/>
                <a:cs typeface="Calibri"/>
              </a:rPr>
              <a:t>Be </a:t>
            </a:r>
            <a:r>
              <a:rPr sz="2400" spc="-15" dirty="0">
                <a:latin typeface="Calibri"/>
                <a:cs typeface="Calibri"/>
              </a:rPr>
              <a:t>consistent </a:t>
            </a:r>
            <a:r>
              <a:rPr sz="2400" spc="-5" dirty="0">
                <a:latin typeface="Calibri"/>
                <a:cs typeface="Calibri"/>
              </a:rPr>
              <a:t>and</a:t>
            </a:r>
            <a:r>
              <a:rPr sz="2400" spc="-70" dirty="0">
                <a:latin typeface="Calibri"/>
                <a:cs typeface="Calibri"/>
              </a:rPr>
              <a:t> </a:t>
            </a:r>
            <a:r>
              <a:rPr sz="2400" spc="-10" dirty="0">
                <a:latin typeface="Calibri"/>
                <a:cs typeface="Calibri"/>
              </a:rPr>
              <a:t>uniform</a:t>
            </a:r>
            <a:endParaRPr sz="2400">
              <a:latin typeface="Calibri"/>
              <a:cs typeface="Calibri"/>
            </a:endParaRPr>
          </a:p>
          <a:p>
            <a:pPr marR="5080" algn="r">
              <a:lnSpc>
                <a:spcPct val="100000"/>
              </a:lnSpc>
              <a:spcBef>
                <a:spcPts val="705"/>
              </a:spcBef>
            </a:pPr>
            <a:r>
              <a:rPr sz="2400" u="heavy" spc="-10" dirty="0">
                <a:latin typeface="Calibri"/>
                <a:cs typeface="Calibri"/>
              </a:rPr>
              <a:t>Focus</a:t>
            </a:r>
            <a:r>
              <a:rPr sz="2400" u="heavy" spc="-105" dirty="0">
                <a:latin typeface="Calibri"/>
                <a:cs typeface="Calibri"/>
              </a:rPr>
              <a:t> </a:t>
            </a:r>
            <a:r>
              <a:rPr sz="2400" u="heavy" spc="-5" dirty="0">
                <a:latin typeface="Calibri"/>
                <a:cs typeface="Calibri"/>
              </a:rPr>
              <a:t>on:</a:t>
            </a:r>
            <a:endParaRPr sz="2400">
              <a:latin typeface="Calibri"/>
              <a:cs typeface="Calibri"/>
            </a:endParaRPr>
          </a:p>
          <a:p>
            <a:pPr marL="3348354" marR="5080" indent="-83820" algn="r">
              <a:lnSpc>
                <a:spcPct val="124600"/>
              </a:lnSpc>
              <a:spcBef>
                <a:spcPts val="10"/>
              </a:spcBef>
            </a:pPr>
            <a:r>
              <a:rPr sz="2400" spc="-5" dirty="0">
                <a:latin typeface="Calibri"/>
                <a:cs typeface="Calibri"/>
              </a:rPr>
              <a:t>Ou</a:t>
            </a:r>
            <a:r>
              <a:rPr sz="2400" spc="-25" dirty="0">
                <a:latin typeface="Calibri"/>
                <a:cs typeface="Calibri"/>
              </a:rPr>
              <a:t>t</a:t>
            </a:r>
            <a:r>
              <a:rPr sz="2400" spc="-20" dirty="0">
                <a:latin typeface="Calibri"/>
                <a:cs typeface="Calibri"/>
              </a:rPr>
              <a:t>c</a:t>
            </a:r>
            <a:r>
              <a:rPr sz="2400" spc="-10" dirty="0">
                <a:latin typeface="Calibri"/>
                <a:cs typeface="Calibri"/>
              </a:rPr>
              <a:t>o</a:t>
            </a:r>
            <a:r>
              <a:rPr sz="2400" dirty="0">
                <a:latin typeface="Calibri"/>
                <a:cs typeface="Calibri"/>
              </a:rPr>
              <a:t>m</a:t>
            </a:r>
            <a:r>
              <a:rPr sz="2400" spc="5" dirty="0">
                <a:latin typeface="Calibri"/>
                <a:cs typeface="Calibri"/>
              </a:rPr>
              <a:t>e</a:t>
            </a:r>
            <a:r>
              <a:rPr sz="2400" dirty="0">
                <a:latin typeface="Calibri"/>
                <a:cs typeface="Calibri"/>
              </a:rPr>
              <a:t>s  B</a:t>
            </a:r>
            <a:r>
              <a:rPr sz="2400" spc="5" dirty="0">
                <a:latin typeface="Calibri"/>
                <a:cs typeface="Calibri"/>
              </a:rPr>
              <a:t>e</a:t>
            </a:r>
            <a:r>
              <a:rPr sz="2400" spc="-5" dirty="0">
                <a:latin typeface="Calibri"/>
                <a:cs typeface="Calibri"/>
              </a:rPr>
              <a:t>h</a:t>
            </a:r>
            <a:r>
              <a:rPr sz="2400" spc="-35" dirty="0">
                <a:latin typeface="Calibri"/>
                <a:cs typeface="Calibri"/>
              </a:rPr>
              <a:t>a</a:t>
            </a:r>
            <a:r>
              <a:rPr sz="2400" spc="-5" dirty="0">
                <a:latin typeface="Calibri"/>
                <a:cs typeface="Calibri"/>
              </a:rPr>
              <a:t>v</a:t>
            </a:r>
            <a:r>
              <a:rPr sz="2400" dirty="0">
                <a:latin typeface="Calibri"/>
                <a:cs typeface="Calibri"/>
              </a:rPr>
              <a:t>i</a:t>
            </a:r>
            <a:r>
              <a:rPr sz="2400" spc="-10" dirty="0">
                <a:latin typeface="Calibri"/>
                <a:cs typeface="Calibri"/>
              </a:rPr>
              <a:t>or</a:t>
            </a:r>
            <a:endParaRPr sz="2400">
              <a:latin typeface="Calibri"/>
              <a:cs typeface="Calibri"/>
            </a:endParaRP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16</a:t>
            </a:fld>
            <a:endParaRPr dirty="0"/>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68722" y="660114"/>
            <a:ext cx="6565265" cy="647700"/>
          </a:xfrm>
          <a:prstGeom prst="rect">
            <a:avLst/>
          </a:prstGeom>
        </p:spPr>
        <p:txBody>
          <a:bodyPr vert="horz" wrap="square" lIns="0" tIns="0" rIns="0" bIns="0" rtlCol="0">
            <a:spAutoFit/>
          </a:bodyPr>
          <a:lstStyle/>
          <a:p>
            <a:pPr marL="12700">
              <a:lnSpc>
                <a:spcPct val="100000"/>
              </a:lnSpc>
            </a:pPr>
            <a:r>
              <a:rPr sz="4000" spc="-5" dirty="0"/>
              <a:t>Describe </a:t>
            </a:r>
            <a:r>
              <a:rPr sz="4000" spc="-20" dirty="0"/>
              <a:t>behaviors </a:t>
            </a:r>
            <a:r>
              <a:rPr sz="4000" spc="-5" dirty="0"/>
              <a:t>or</a:t>
            </a:r>
            <a:r>
              <a:rPr sz="4000" spc="-75" dirty="0"/>
              <a:t> </a:t>
            </a:r>
            <a:r>
              <a:rPr sz="4000" spc="-15" dirty="0"/>
              <a:t>outcomes</a:t>
            </a:r>
            <a:endParaRPr sz="400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17</a:t>
            </a:fld>
            <a:endParaRPr dirty="0"/>
          </a:p>
        </p:txBody>
      </p:sp>
      <p:sp>
        <p:nvSpPr>
          <p:cNvPr id="3" name="object 3"/>
          <p:cNvSpPr txBox="1"/>
          <p:nvPr/>
        </p:nvSpPr>
        <p:spPr>
          <a:xfrm>
            <a:off x="2568722" y="1805304"/>
            <a:ext cx="8051800" cy="3270885"/>
          </a:xfrm>
          <a:prstGeom prst="rect">
            <a:avLst/>
          </a:prstGeom>
        </p:spPr>
        <p:txBody>
          <a:bodyPr vert="horz" wrap="square" lIns="0" tIns="0" rIns="0" bIns="0" rtlCol="0">
            <a:spAutoFit/>
          </a:bodyPr>
          <a:lstStyle/>
          <a:p>
            <a:pPr marL="12700">
              <a:lnSpc>
                <a:spcPct val="100000"/>
              </a:lnSpc>
            </a:pPr>
            <a:r>
              <a:rPr sz="2800" b="1" spc="-15" dirty="0">
                <a:solidFill>
                  <a:srgbClr val="FF0000"/>
                </a:solidFill>
                <a:latin typeface="Calibri"/>
                <a:cs typeface="Calibri"/>
              </a:rPr>
              <a:t>BAD</a:t>
            </a:r>
            <a:endParaRPr sz="2800">
              <a:latin typeface="Calibri"/>
              <a:cs typeface="Calibri"/>
            </a:endParaRPr>
          </a:p>
          <a:p>
            <a:pPr marL="12700">
              <a:lnSpc>
                <a:spcPct val="100000"/>
              </a:lnSpc>
              <a:spcBef>
                <a:spcPts val="670"/>
              </a:spcBef>
            </a:pPr>
            <a:r>
              <a:rPr sz="2800" spc="-30" dirty="0">
                <a:latin typeface="Calibri"/>
                <a:cs typeface="Calibri"/>
              </a:rPr>
              <a:t>“John </a:t>
            </a:r>
            <a:r>
              <a:rPr sz="2800" spc="-10" dirty="0">
                <a:latin typeface="Calibri"/>
                <a:cs typeface="Calibri"/>
              </a:rPr>
              <a:t>is</a:t>
            </a:r>
            <a:r>
              <a:rPr sz="2800" spc="-20" dirty="0">
                <a:latin typeface="Calibri"/>
                <a:cs typeface="Calibri"/>
              </a:rPr>
              <a:t> </a:t>
            </a:r>
            <a:r>
              <a:rPr sz="2800" spc="-40" dirty="0">
                <a:latin typeface="Calibri"/>
                <a:cs typeface="Calibri"/>
              </a:rPr>
              <a:t>rude.”</a:t>
            </a:r>
            <a:endParaRPr sz="2800">
              <a:latin typeface="Calibri"/>
              <a:cs typeface="Calibri"/>
            </a:endParaRPr>
          </a:p>
          <a:p>
            <a:pPr>
              <a:lnSpc>
                <a:spcPct val="100000"/>
              </a:lnSpc>
              <a:spcBef>
                <a:spcPts val="20"/>
              </a:spcBef>
            </a:pPr>
            <a:endParaRPr sz="4050">
              <a:latin typeface="Times New Roman"/>
              <a:cs typeface="Times New Roman"/>
            </a:endParaRPr>
          </a:p>
          <a:p>
            <a:pPr marL="12700">
              <a:lnSpc>
                <a:spcPct val="100000"/>
              </a:lnSpc>
            </a:pPr>
            <a:r>
              <a:rPr sz="2800" b="1" spc="-10" dirty="0">
                <a:solidFill>
                  <a:srgbClr val="00B050"/>
                </a:solidFill>
                <a:latin typeface="Calibri"/>
                <a:cs typeface="Calibri"/>
              </a:rPr>
              <a:t>GOOD</a:t>
            </a:r>
            <a:endParaRPr sz="2800">
              <a:latin typeface="Calibri"/>
              <a:cs typeface="Calibri"/>
            </a:endParaRPr>
          </a:p>
          <a:p>
            <a:pPr marL="12700" marR="5080">
              <a:lnSpc>
                <a:spcPts val="3030"/>
              </a:lnSpc>
              <a:spcBef>
                <a:spcPts val="1045"/>
              </a:spcBef>
            </a:pPr>
            <a:r>
              <a:rPr sz="2800" spc="-15" dirty="0">
                <a:latin typeface="Calibri"/>
                <a:cs typeface="Calibri"/>
              </a:rPr>
              <a:t>“On </a:t>
            </a:r>
            <a:r>
              <a:rPr sz="2800" spc="-5" dirty="0">
                <a:latin typeface="Calibri"/>
                <a:cs typeface="Calibri"/>
              </a:rPr>
              <a:t>a </a:t>
            </a:r>
            <a:r>
              <a:rPr sz="2800" spc="-20" dirty="0">
                <a:latin typeface="Calibri"/>
                <a:cs typeface="Calibri"/>
              </a:rPr>
              <a:t>conference </a:t>
            </a:r>
            <a:r>
              <a:rPr sz="2800" spc="-10" dirty="0">
                <a:latin typeface="Calibri"/>
                <a:cs typeface="Calibri"/>
              </a:rPr>
              <a:t>call </a:t>
            </a:r>
            <a:r>
              <a:rPr sz="2800" spc="-5" dirty="0">
                <a:latin typeface="Calibri"/>
                <a:cs typeface="Calibri"/>
              </a:rPr>
              <a:t>with </a:t>
            </a:r>
            <a:r>
              <a:rPr sz="2800" spc="-10" dirty="0">
                <a:latin typeface="Calibri"/>
                <a:cs typeface="Calibri"/>
              </a:rPr>
              <a:t>Student </a:t>
            </a:r>
            <a:r>
              <a:rPr sz="2800" spc="-25" dirty="0">
                <a:latin typeface="Calibri"/>
                <a:cs typeface="Calibri"/>
              </a:rPr>
              <a:t>Affairs, </a:t>
            </a:r>
            <a:r>
              <a:rPr sz="2800" spc="-10" dirty="0">
                <a:latin typeface="Calibri"/>
                <a:cs typeface="Calibri"/>
              </a:rPr>
              <a:t>in </a:t>
            </a:r>
            <a:r>
              <a:rPr sz="2800" spc="-5" dirty="0">
                <a:latin typeface="Calibri"/>
                <a:cs typeface="Calibri"/>
              </a:rPr>
              <a:t>which I  </a:t>
            </a:r>
            <a:r>
              <a:rPr sz="2800" spc="-10" dirty="0">
                <a:latin typeface="Calibri"/>
                <a:cs typeface="Calibri"/>
              </a:rPr>
              <a:t>participated, </a:t>
            </a:r>
            <a:r>
              <a:rPr sz="2800" spc="-5" dirty="0">
                <a:latin typeface="Calibri"/>
                <a:cs typeface="Calibri"/>
              </a:rPr>
              <a:t>John </a:t>
            </a:r>
            <a:r>
              <a:rPr sz="2800" spc="-15" dirty="0">
                <a:latin typeface="Calibri"/>
                <a:cs typeface="Calibri"/>
              </a:rPr>
              <a:t>told </a:t>
            </a:r>
            <a:r>
              <a:rPr sz="2800" spc="-5" dirty="0">
                <a:latin typeface="Calibri"/>
                <a:cs typeface="Calibri"/>
              </a:rPr>
              <a:t>someone </a:t>
            </a:r>
            <a:r>
              <a:rPr sz="2800" spc="-15" dirty="0">
                <a:latin typeface="Calibri"/>
                <a:cs typeface="Calibri"/>
              </a:rPr>
              <a:t>to </a:t>
            </a:r>
            <a:r>
              <a:rPr sz="2800" spc="-20" dirty="0">
                <a:latin typeface="Calibri"/>
                <a:cs typeface="Calibri"/>
              </a:rPr>
              <a:t>stop </a:t>
            </a:r>
            <a:r>
              <a:rPr sz="2800" spc="-15" dirty="0">
                <a:latin typeface="Calibri"/>
                <a:cs typeface="Calibri"/>
              </a:rPr>
              <a:t>talking </a:t>
            </a:r>
            <a:r>
              <a:rPr sz="2800" spc="-5" dirty="0">
                <a:latin typeface="Calibri"/>
                <a:cs typeface="Calibri"/>
              </a:rPr>
              <a:t>and </a:t>
            </a:r>
            <a:r>
              <a:rPr sz="2800" spc="-15" dirty="0">
                <a:latin typeface="Calibri"/>
                <a:cs typeface="Calibri"/>
              </a:rPr>
              <a:t>just  </a:t>
            </a:r>
            <a:r>
              <a:rPr sz="2800" spc="-20" dirty="0">
                <a:latin typeface="Calibri"/>
                <a:cs typeface="Calibri"/>
              </a:rPr>
              <a:t>listen </a:t>
            </a:r>
            <a:r>
              <a:rPr sz="2800" spc="-15" dirty="0">
                <a:latin typeface="Calibri"/>
                <a:cs typeface="Calibri"/>
              </a:rPr>
              <a:t>to </a:t>
            </a:r>
            <a:r>
              <a:rPr sz="2800" spc="-10" dirty="0">
                <a:latin typeface="Calibri"/>
                <a:cs typeface="Calibri"/>
              </a:rPr>
              <a:t>his </a:t>
            </a:r>
            <a:r>
              <a:rPr sz="2800" spc="-30" dirty="0">
                <a:latin typeface="Calibri"/>
                <a:cs typeface="Calibri"/>
              </a:rPr>
              <a:t>(John’s) </a:t>
            </a:r>
            <a:r>
              <a:rPr sz="2800" spc="-5" dirty="0">
                <a:latin typeface="Calibri"/>
                <a:cs typeface="Calibri"/>
              </a:rPr>
              <a:t>advice </a:t>
            </a:r>
            <a:r>
              <a:rPr sz="2800" spc="-25" dirty="0">
                <a:latin typeface="Calibri"/>
                <a:cs typeface="Calibri"/>
              </a:rPr>
              <a:t>before </a:t>
            </a:r>
            <a:r>
              <a:rPr sz="2800" spc="-5" dirty="0">
                <a:latin typeface="Calibri"/>
                <a:cs typeface="Calibri"/>
              </a:rPr>
              <a:t>asking</a:t>
            </a:r>
            <a:r>
              <a:rPr sz="2800" spc="210" dirty="0">
                <a:latin typeface="Calibri"/>
                <a:cs typeface="Calibri"/>
              </a:rPr>
              <a:t> </a:t>
            </a:r>
            <a:r>
              <a:rPr sz="2800" spc="-30" dirty="0">
                <a:latin typeface="Calibri"/>
                <a:cs typeface="Calibri"/>
              </a:rPr>
              <a:t>questions.”</a:t>
            </a:r>
            <a:endParaRPr sz="2800">
              <a:latin typeface="Calibri"/>
              <a:cs typeface="Calibri"/>
            </a:endParaRPr>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86690">
              <a:lnSpc>
                <a:spcPct val="100000"/>
              </a:lnSpc>
            </a:pPr>
            <a:r>
              <a:rPr dirty="0"/>
              <a:t>Describe </a:t>
            </a:r>
            <a:r>
              <a:rPr spc="-20" dirty="0"/>
              <a:t>behaviors </a:t>
            </a:r>
            <a:r>
              <a:rPr spc="-5" dirty="0"/>
              <a:t>or</a:t>
            </a:r>
            <a:r>
              <a:rPr spc="-25" dirty="0"/>
              <a:t> </a:t>
            </a:r>
            <a:r>
              <a:rPr spc="-20" dirty="0"/>
              <a:t>outcomes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18</a:t>
            </a:fld>
            <a:endParaRPr dirty="0"/>
          </a:p>
        </p:txBody>
      </p:sp>
      <p:sp>
        <p:nvSpPr>
          <p:cNvPr id="3" name="object 3"/>
          <p:cNvSpPr txBox="1"/>
          <p:nvPr/>
        </p:nvSpPr>
        <p:spPr>
          <a:xfrm>
            <a:off x="2568722" y="1805304"/>
            <a:ext cx="8487410" cy="3655060"/>
          </a:xfrm>
          <a:prstGeom prst="rect">
            <a:avLst/>
          </a:prstGeom>
        </p:spPr>
        <p:txBody>
          <a:bodyPr vert="horz" wrap="square" lIns="0" tIns="0" rIns="0" bIns="0" rtlCol="0">
            <a:spAutoFit/>
          </a:bodyPr>
          <a:lstStyle/>
          <a:p>
            <a:pPr marL="12700">
              <a:lnSpc>
                <a:spcPct val="100000"/>
              </a:lnSpc>
            </a:pPr>
            <a:r>
              <a:rPr sz="2800" b="1" spc="-15" dirty="0">
                <a:solidFill>
                  <a:srgbClr val="FF0000"/>
                </a:solidFill>
                <a:latin typeface="Calibri"/>
                <a:cs typeface="Calibri"/>
              </a:rPr>
              <a:t>BAD</a:t>
            </a:r>
            <a:endParaRPr sz="2800">
              <a:latin typeface="Calibri"/>
              <a:cs typeface="Calibri"/>
            </a:endParaRPr>
          </a:p>
          <a:p>
            <a:pPr marL="12700" marR="4741545">
              <a:lnSpc>
                <a:spcPct val="119700"/>
              </a:lnSpc>
              <a:spcBef>
                <a:spcPts val="10"/>
              </a:spcBef>
            </a:pPr>
            <a:r>
              <a:rPr sz="2800" spc="-20" dirty="0">
                <a:latin typeface="Calibri"/>
                <a:cs typeface="Calibri"/>
              </a:rPr>
              <a:t>“Karen </a:t>
            </a:r>
            <a:r>
              <a:rPr sz="2800" spc="-10" dirty="0">
                <a:latin typeface="Calibri"/>
                <a:cs typeface="Calibri"/>
              </a:rPr>
              <a:t>is </a:t>
            </a:r>
            <a:r>
              <a:rPr sz="2800" spc="-5" dirty="0">
                <a:latin typeface="Calibri"/>
                <a:cs typeface="Calibri"/>
              </a:rPr>
              <a:t>not </a:t>
            </a:r>
            <a:r>
              <a:rPr sz="2800" spc="-35" dirty="0">
                <a:latin typeface="Calibri"/>
                <a:cs typeface="Calibri"/>
              </a:rPr>
              <a:t>committed.”  </a:t>
            </a:r>
            <a:r>
              <a:rPr sz="2800" spc="-20" dirty="0">
                <a:latin typeface="Calibri"/>
                <a:cs typeface="Calibri"/>
              </a:rPr>
              <a:t>“Karen </a:t>
            </a:r>
            <a:r>
              <a:rPr sz="2800" spc="-10" dirty="0">
                <a:latin typeface="Calibri"/>
                <a:cs typeface="Calibri"/>
              </a:rPr>
              <a:t>is</a:t>
            </a:r>
            <a:r>
              <a:rPr sz="2800" spc="-35" dirty="0">
                <a:latin typeface="Calibri"/>
                <a:cs typeface="Calibri"/>
              </a:rPr>
              <a:t> </a:t>
            </a:r>
            <a:r>
              <a:rPr sz="2800" spc="-75" dirty="0">
                <a:latin typeface="Calibri"/>
                <a:cs typeface="Calibri"/>
              </a:rPr>
              <a:t>lazy.”</a:t>
            </a:r>
            <a:endParaRPr sz="2800">
              <a:latin typeface="Calibri"/>
              <a:cs typeface="Calibri"/>
            </a:endParaRPr>
          </a:p>
          <a:p>
            <a:pPr marL="12700">
              <a:lnSpc>
                <a:spcPct val="100000"/>
              </a:lnSpc>
              <a:spcBef>
                <a:spcPts val="660"/>
              </a:spcBef>
            </a:pPr>
            <a:r>
              <a:rPr sz="2800" b="1" spc="-10" dirty="0">
                <a:solidFill>
                  <a:srgbClr val="00B050"/>
                </a:solidFill>
                <a:latin typeface="Calibri"/>
                <a:cs typeface="Calibri"/>
              </a:rPr>
              <a:t>GOOD</a:t>
            </a:r>
            <a:endParaRPr sz="2800">
              <a:latin typeface="Calibri"/>
              <a:cs typeface="Calibri"/>
            </a:endParaRPr>
          </a:p>
          <a:p>
            <a:pPr marL="12700" marR="5080">
              <a:lnSpc>
                <a:spcPts val="3030"/>
              </a:lnSpc>
              <a:spcBef>
                <a:spcPts val="1045"/>
              </a:spcBef>
            </a:pPr>
            <a:r>
              <a:rPr sz="2800" spc="-5" dirty="0">
                <a:latin typeface="Calibri"/>
                <a:cs typeface="Calibri"/>
              </a:rPr>
              <a:t>“When </a:t>
            </a:r>
            <a:r>
              <a:rPr sz="2800" spc="-20" dirty="0">
                <a:latin typeface="Calibri"/>
                <a:cs typeface="Calibri"/>
              </a:rPr>
              <a:t>asked, Karen </a:t>
            </a:r>
            <a:r>
              <a:rPr sz="2800" spc="-5" dirty="0">
                <a:latin typeface="Calibri"/>
                <a:cs typeface="Calibri"/>
              </a:rPr>
              <a:t>declined </a:t>
            </a:r>
            <a:r>
              <a:rPr sz="2800" spc="-10" dirty="0">
                <a:latin typeface="Calibri"/>
                <a:cs typeface="Calibri"/>
              </a:rPr>
              <a:t>the opportunity </a:t>
            </a:r>
            <a:r>
              <a:rPr sz="2800" spc="-15" dirty="0">
                <a:latin typeface="Calibri"/>
                <a:cs typeface="Calibri"/>
              </a:rPr>
              <a:t>to </a:t>
            </a:r>
            <a:r>
              <a:rPr sz="2800" spc="-20" dirty="0">
                <a:latin typeface="Calibri"/>
                <a:cs typeface="Calibri"/>
              </a:rPr>
              <a:t>represent  </a:t>
            </a:r>
            <a:r>
              <a:rPr sz="2800" spc="-5" dirty="0">
                <a:latin typeface="Calibri"/>
                <a:cs typeface="Calibri"/>
              </a:rPr>
              <a:t>our </a:t>
            </a:r>
            <a:r>
              <a:rPr sz="2800" spc="-10" dirty="0">
                <a:latin typeface="Calibri"/>
                <a:cs typeface="Calibri"/>
              </a:rPr>
              <a:t>department </a:t>
            </a:r>
            <a:r>
              <a:rPr sz="2800" spc="-5" dirty="0">
                <a:latin typeface="Calibri"/>
                <a:cs typeface="Calibri"/>
              </a:rPr>
              <a:t>on a </a:t>
            </a:r>
            <a:r>
              <a:rPr sz="2800" spc="-10" dirty="0">
                <a:latin typeface="Calibri"/>
                <a:cs typeface="Calibri"/>
              </a:rPr>
              <a:t>cross-functional team, </a:t>
            </a:r>
            <a:r>
              <a:rPr sz="2800" spc="-5" dirty="0">
                <a:latin typeface="Calibri"/>
                <a:cs typeface="Calibri"/>
              </a:rPr>
              <a:t>and </a:t>
            </a:r>
            <a:r>
              <a:rPr sz="2800" spc="-10" dirty="0">
                <a:latin typeface="Calibri"/>
                <a:cs typeface="Calibri"/>
              </a:rPr>
              <a:t>she  </a:t>
            </a:r>
            <a:r>
              <a:rPr sz="2800" spc="-15" dirty="0">
                <a:latin typeface="Calibri"/>
                <a:cs typeface="Calibri"/>
              </a:rPr>
              <a:t>refused to </a:t>
            </a:r>
            <a:r>
              <a:rPr sz="2800" spc="-5" dirty="0">
                <a:latin typeface="Calibri"/>
                <a:cs typeface="Calibri"/>
              </a:rPr>
              <a:t>accept a </a:t>
            </a:r>
            <a:r>
              <a:rPr sz="2800" spc="-10" dirty="0">
                <a:latin typeface="Calibri"/>
                <a:cs typeface="Calibri"/>
              </a:rPr>
              <a:t>short-term project </a:t>
            </a:r>
            <a:r>
              <a:rPr sz="2800" spc="-5" dirty="0">
                <a:latin typeface="Calibri"/>
                <a:cs typeface="Calibri"/>
              </a:rPr>
              <a:t>which </a:t>
            </a:r>
            <a:r>
              <a:rPr sz="2800" spc="-20" dirty="0">
                <a:latin typeface="Calibri"/>
                <a:cs typeface="Calibri"/>
              </a:rPr>
              <a:t>may </a:t>
            </a:r>
            <a:r>
              <a:rPr sz="2800" spc="-25" dirty="0">
                <a:latin typeface="Calibri"/>
                <a:cs typeface="Calibri"/>
              </a:rPr>
              <a:t>have  </a:t>
            </a:r>
            <a:r>
              <a:rPr sz="2800" spc="-15" dirty="0">
                <a:latin typeface="Calibri"/>
                <a:cs typeface="Calibri"/>
              </a:rPr>
              <a:t>required </a:t>
            </a:r>
            <a:r>
              <a:rPr sz="2800" spc="-5" dirty="0">
                <a:latin typeface="Calibri"/>
                <a:cs typeface="Calibri"/>
              </a:rPr>
              <a:t>some</a:t>
            </a:r>
            <a:r>
              <a:rPr sz="2800" spc="-35" dirty="0">
                <a:latin typeface="Calibri"/>
                <a:cs typeface="Calibri"/>
              </a:rPr>
              <a:t> </a:t>
            </a:r>
            <a:r>
              <a:rPr sz="2800" spc="-30" dirty="0">
                <a:latin typeface="Calibri"/>
                <a:cs typeface="Calibri"/>
              </a:rPr>
              <a:t>overtime.”</a:t>
            </a:r>
            <a:endParaRPr sz="2800">
              <a:latin typeface="Calibri"/>
              <a:cs typeface="Calibri"/>
            </a:endParaRP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86690">
              <a:lnSpc>
                <a:spcPct val="100000"/>
              </a:lnSpc>
            </a:pPr>
            <a:r>
              <a:rPr dirty="0"/>
              <a:t>Describe </a:t>
            </a:r>
            <a:r>
              <a:rPr spc="-20" dirty="0"/>
              <a:t>behaviors </a:t>
            </a:r>
            <a:r>
              <a:rPr spc="-5" dirty="0"/>
              <a:t>or</a:t>
            </a:r>
            <a:r>
              <a:rPr spc="-25" dirty="0"/>
              <a:t> </a:t>
            </a:r>
            <a:r>
              <a:rPr spc="-20" dirty="0"/>
              <a:t>outcomes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19</a:t>
            </a:fld>
            <a:endParaRPr dirty="0"/>
          </a:p>
        </p:txBody>
      </p:sp>
      <p:sp>
        <p:nvSpPr>
          <p:cNvPr id="3" name="object 3"/>
          <p:cNvSpPr txBox="1"/>
          <p:nvPr/>
        </p:nvSpPr>
        <p:spPr>
          <a:xfrm>
            <a:off x="2568722" y="1805304"/>
            <a:ext cx="8542655" cy="3655060"/>
          </a:xfrm>
          <a:prstGeom prst="rect">
            <a:avLst/>
          </a:prstGeom>
        </p:spPr>
        <p:txBody>
          <a:bodyPr vert="horz" wrap="square" lIns="0" tIns="0" rIns="0" bIns="0" rtlCol="0">
            <a:spAutoFit/>
          </a:bodyPr>
          <a:lstStyle/>
          <a:p>
            <a:pPr marL="12700">
              <a:lnSpc>
                <a:spcPct val="100000"/>
              </a:lnSpc>
            </a:pPr>
            <a:r>
              <a:rPr sz="2800" b="1" spc="-15" dirty="0">
                <a:solidFill>
                  <a:srgbClr val="FF0000"/>
                </a:solidFill>
                <a:latin typeface="Calibri"/>
                <a:cs typeface="Calibri"/>
              </a:rPr>
              <a:t>BAD</a:t>
            </a:r>
            <a:endParaRPr sz="2800">
              <a:latin typeface="Calibri"/>
              <a:cs typeface="Calibri"/>
            </a:endParaRPr>
          </a:p>
          <a:p>
            <a:pPr marL="12700">
              <a:lnSpc>
                <a:spcPct val="100000"/>
              </a:lnSpc>
              <a:spcBef>
                <a:spcPts val="670"/>
              </a:spcBef>
            </a:pPr>
            <a:r>
              <a:rPr sz="2800" spc="-30" dirty="0">
                <a:latin typeface="Calibri"/>
                <a:cs typeface="Calibri"/>
              </a:rPr>
              <a:t>“Jordan </a:t>
            </a:r>
            <a:r>
              <a:rPr sz="2800" spc="-5" dirty="0">
                <a:latin typeface="Calibri"/>
                <a:cs typeface="Calibri"/>
              </a:rPr>
              <a:t>has a bad</a:t>
            </a:r>
            <a:r>
              <a:rPr sz="2800" spc="50" dirty="0">
                <a:latin typeface="Calibri"/>
                <a:cs typeface="Calibri"/>
              </a:rPr>
              <a:t> </a:t>
            </a:r>
            <a:r>
              <a:rPr sz="2800" spc="-35" dirty="0">
                <a:latin typeface="Calibri"/>
                <a:cs typeface="Calibri"/>
              </a:rPr>
              <a:t>attitude.”</a:t>
            </a:r>
            <a:endParaRPr sz="2800">
              <a:latin typeface="Calibri"/>
              <a:cs typeface="Calibri"/>
            </a:endParaRPr>
          </a:p>
          <a:p>
            <a:pPr>
              <a:lnSpc>
                <a:spcPct val="100000"/>
              </a:lnSpc>
              <a:spcBef>
                <a:spcPts val="20"/>
              </a:spcBef>
            </a:pPr>
            <a:endParaRPr sz="4050">
              <a:latin typeface="Times New Roman"/>
              <a:cs typeface="Times New Roman"/>
            </a:endParaRPr>
          </a:p>
          <a:p>
            <a:pPr marL="12700">
              <a:lnSpc>
                <a:spcPct val="100000"/>
              </a:lnSpc>
            </a:pPr>
            <a:r>
              <a:rPr sz="2800" b="1" spc="-10" dirty="0">
                <a:solidFill>
                  <a:srgbClr val="00B050"/>
                </a:solidFill>
                <a:latin typeface="Calibri"/>
                <a:cs typeface="Calibri"/>
              </a:rPr>
              <a:t>GOOD</a:t>
            </a:r>
            <a:endParaRPr sz="2800">
              <a:latin typeface="Calibri"/>
              <a:cs typeface="Calibri"/>
            </a:endParaRPr>
          </a:p>
          <a:p>
            <a:pPr marL="12700" marR="5080">
              <a:lnSpc>
                <a:spcPts val="3030"/>
              </a:lnSpc>
              <a:spcBef>
                <a:spcPts val="1045"/>
              </a:spcBef>
              <a:tabLst>
                <a:tab pos="4149090" algn="l"/>
                <a:tab pos="6329680" algn="l"/>
              </a:tabLst>
            </a:pPr>
            <a:r>
              <a:rPr sz="2800" spc="-30" dirty="0">
                <a:latin typeface="Calibri"/>
                <a:cs typeface="Calibri"/>
              </a:rPr>
              <a:t>“Jordan </a:t>
            </a:r>
            <a:r>
              <a:rPr sz="2800" spc="-10" dirty="0">
                <a:latin typeface="Calibri"/>
                <a:cs typeface="Calibri"/>
              </a:rPr>
              <a:t>is often </a:t>
            </a:r>
            <a:r>
              <a:rPr sz="2800" spc="-20" dirty="0">
                <a:latin typeface="Calibri"/>
                <a:cs typeface="Calibri"/>
              </a:rPr>
              <a:t>late </a:t>
            </a:r>
            <a:r>
              <a:rPr sz="2800" spc="-25" dirty="0">
                <a:latin typeface="Calibri"/>
                <a:cs typeface="Calibri"/>
              </a:rPr>
              <a:t>for </a:t>
            </a:r>
            <a:r>
              <a:rPr sz="2800" spc="-5" dirty="0">
                <a:latin typeface="Calibri"/>
                <a:cs typeface="Calibri"/>
              </a:rPr>
              <a:t>our</a:t>
            </a:r>
            <a:r>
              <a:rPr sz="2800" spc="185" dirty="0">
                <a:latin typeface="Calibri"/>
                <a:cs typeface="Calibri"/>
              </a:rPr>
              <a:t> </a:t>
            </a:r>
            <a:r>
              <a:rPr sz="2800" spc="-25" dirty="0">
                <a:latin typeface="Calibri"/>
                <a:cs typeface="Calibri"/>
              </a:rPr>
              <a:t>staff</a:t>
            </a:r>
            <a:r>
              <a:rPr sz="2800" spc="10" dirty="0">
                <a:latin typeface="Calibri"/>
                <a:cs typeface="Calibri"/>
              </a:rPr>
              <a:t> </a:t>
            </a:r>
            <a:r>
              <a:rPr sz="2800" spc="-10" dirty="0">
                <a:latin typeface="Calibri"/>
                <a:cs typeface="Calibri"/>
              </a:rPr>
              <a:t>meetings.	</a:t>
            </a:r>
            <a:r>
              <a:rPr sz="2800" spc="-5" dirty="0">
                <a:latin typeface="Calibri"/>
                <a:cs typeface="Calibri"/>
              </a:rPr>
              <a:t>I</a:t>
            </a:r>
            <a:r>
              <a:rPr sz="2800" spc="-20" dirty="0">
                <a:latin typeface="Calibri"/>
                <a:cs typeface="Calibri"/>
              </a:rPr>
              <a:t> </a:t>
            </a:r>
            <a:r>
              <a:rPr sz="2800" spc="-15" dirty="0">
                <a:latin typeface="Calibri"/>
                <a:cs typeface="Calibri"/>
              </a:rPr>
              <a:t>reminded</a:t>
            </a:r>
            <a:r>
              <a:rPr sz="2800" spc="5" dirty="0">
                <a:latin typeface="Calibri"/>
                <a:cs typeface="Calibri"/>
              </a:rPr>
              <a:t> </a:t>
            </a:r>
            <a:r>
              <a:rPr sz="2800" spc="-15" dirty="0">
                <a:latin typeface="Calibri"/>
                <a:cs typeface="Calibri"/>
              </a:rPr>
              <a:t>him  </a:t>
            </a:r>
            <a:r>
              <a:rPr sz="2800" spc="-5" dirty="0">
                <a:latin typeface="Calibri"/>
                <a:cs typeface="Calibri"/>
              </a:rPr>
              <a:t>of </a:t>
            </a:r>
            <a:r>
              <a:rPr sz="2800" spc="-10" dirty="0">
                <a:latin typeface="Calibri"/>
                <a:cs typeface="Calibri"/>
              </a:rPr>
              <a:t>the importance </a:t>
            </a:r>
            <a:r>
              <a:rPr sz="2800" spc="-5" dirty="0">
                <a:latin typeface="Calibri"/>
                <a:cs typeface="Calibri"/>
              </a:rPr>
              <a:t>of </a:t>
            </a:r>
            <a:r>
              <a:rPr sz="2800" spc="-10" dirty="0">
                <a:latin typeface="Calibri"/>
                <a:cs typeface="Calibri"/>
              </a:rPr>
              <a:t>being </a:t>
            </a:r>
            <a:r>
              <a:rPr sz="2800" spc="-5" dirty="0">
                <a:latin typeface="Calibri"/>
                <a:cs typeface="Calibri"/>
              </a:rPr>
              <a:t>on </a:t>
            </a:r>
            <a:r>
              <a:rPr sz="2800" spc="-10" dirty="0">
                <a:latin typeface="Calibri"/>
                <a:cs typeface="Calibri"/>
              </a:rPr>
              <a:t>time </a:t>
            </a:r>
            <a:r>
              <a:rPr sz="2800" spc="-5" dirty="0">
                <a:latin typeface="Calibri"/>
                <a:cs typeface="Calibri"/>
              </a:rPr>
              <a:t>and </a:t>
            </a:r>
            <a:r>
              <a:rPr sz="2800" spc="-10" dirty="0">
                <a:latin typeface="Calibri"/>
                <a:cs typeface="Calibri"/>
              </a:rPr>
              <a:t>respecting the  </a:t>
            </a:r>
            <a:r>
              <a:rPr sz="2800" spc="-5" dirty="0">
                <a:latin typeface="Calibri"/>
                <a:cs typeface="Calibri"/>
              </a:rPr>
              <a:t>schedules of</a:t>
            </a:r>
            <a:r>
              <a:rPr sz="2800" spc="60" dirty="0">
                <a:latin typeface="Calibri"/>
                <a:cs typeface="Calibri"/>
              </a:rPr>
              <a:t> </a:t>
            </a:r>
            <a:r>
              <a:rPr sz="2800" spc="-10" dirty="0">
                <a:latin typeface="Calibri"/>
                <a:cs typeface="Calibri"/>
              </a:rPr>
              <a:t>his</a:t>
            </a:r>
            <a:r>
              <a:rPr sz="2800" spc="35" dirty="0">
                <a:latin typeface="Calibri"/>
                <a:cs typeface="Calibri"/>
              </a:rPr>
              <a:t> </a:t>
            </a:r>
            <a:r>
              <a:rPr sz="2800" spc="-10" dirty="0">
                <a:latin typeface="Calibri"/>
                <a:cs typeface="Calibri"/>
              </a:rPr>
              <a:t>colleagues.	His response </a:t>
            </a:r>
            <a:r>
              <a:rPr sz="2800" spc="-15" dirty="0">
                <a:latin typeface="Calibri"/>
                <a:cs typeface="Calibri"/>
              </a:rPr>
              <a:t>was</a:t>
            </a:r>
            <a:r>
              <a:rPr sz="2800" spc="30" dirty="0">
                <a:latin typeface="Calibri"/>
                <a:cs typeface="Calibri"/>
              </a:rPr>
              <a:t> </a:t>
            </a:r>
            <a:r>
              <a:rPr sz="2800" spc="-10" dirty="0">
                <a:latin typeface="Calibri"/>
                <a:cs typeface="Calibri"/>
              </a:rPr>
              <a:t>that</a:t>
            </a:r>
            <a:r>
              <a:rPr sz="2800" spc="-5" dirty="0">
                <a:latin typeface="Calibri"/>
                <a:cs typeface="Calibri"/>
              </a:rPr>
              <a:t> </a:t>
            </a:r>
            <a:r>
              <a:rPr sz="2800" spc="-10" dirty="0">
                <a:latin typeface="Calibri"/>
                <a:cs typeface="Calibri"/>
              </a:rPr>
              <a:t>nothing </a:t>
            </a:r>
            <a:r>
              <a:rPr sz="2800" spc="-5" dirty="0">
                <a:latin typeface="Calibri"/>
                <a:cs typeface="Calibri"/>
              </a:rPr>
              <a:t> </a:t>
            </a:r>
            <a:r>
              <a:rPr sz="2800" spc="-20" dirty="0">
                <a:latin typeface="Calibri"/>
                <a:cs typeface="Calibri"/>
              </a:rPr>
              <a:t>relevant </a:t>
            </a:r>
            <a:r>
              <a:rPr sz="2800" spc="-15" dirty="0">
                <a:latin typeface="Calibri"/>
                <a:cs typeface="Calibri"/>
              </a:rPr>
              <a:t>to </a:t>
            </a:r>
            <a:r>
              <a:rPr sz="2800" spc="-10" dirty="0">
                <a:latin typeface="Calibri"/>
                <a:cs typeface="Calibri"/>
              </a:rPr>
              <a:t>him is </a:t>
            </a:r>
            <a:r>
              <a:rPr sz="2800" spc="-20" dirty="0">
                <a:latin typeface="Calibri"/>
                <a:cs typeface="Calibri"/>
              </a:rPr>
              <a:t>covered </a:t>
            </a:r>
            <a:r>
              <a:rPr sz="2800" spc="-10" dirty="0">
                <a:latin typeface="Calibri"/>
                <a:cs typeface="Calibri"/>
              </a:rPr>
              <a:t>in </a:t>
            </a:r>
            <a:r>
              <a:rPr sz="2800" spc="-5" dirty="0">
                <a:latin typeface="Calibri"/>
                <a:cs typeface="Calibri"/>
              </a:rPr>
              <a:t>the </a:t>
            </a:r>
            <a:r>
              <a:rPr sz="2800" spc="-25" dirty="0">
                <a:latin typeface="Calibri"/>
                <a:cs typeface="Calibri"/>
              </a:rPr>
              <a:t>first </a:t>
            </a:r>
            <a:r>
              <a:rPr sz="2800" spc="-5" dirty="0">
                <a:latin typeface="Calibri"/>
                <a:cs typeface="Calibri"/>
              </a:rPr>
              <a:t>10 </a:t>
            </a:r>
            <a:r>
              <a:rPr sz="2800" spc="-10" dirty="0">
                <a:latin typeface="Calibri"/>
                <a:cs typeface="Calibri"/>
              </a:rPr>
              <a:t>minutes </a:t>
            </a:r>
            <a:r>
              <a:rPr sz="2800" spc="-50" dirty="0">
                <a:latin typeface="Calibri"/>
                <a:cs typeface="Calibri"/>
              </a:rPr>
              <a:t>anyway.</a:t>
            </a:r>
            <a:r>
              <a:rPr sz="2800" spc="229" dirty="0">
                <a:latin typeface="Calibri"/>
                <a:cs typeface="Calibri"/>
              </a:rPr>
              <a:t> </a:t>
            </a:r>
            <a:r>
              <a:rPr sz="2800" spc="-5" dirty="0">
                <a:latin typeface="Calibri"/>
                <a:cs typeface="Calibri"/>
              </a:rPr>
              <a:t>“</a:t>
            </a:r>
            <a:endParaRPr sz="2800">
              <a:latin typeface="Calibri"/>
              <a:cs typeface="Calibri"/>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39058" y="295388"/>
            <a:ext cx="7364095" cy="1097280"/>
          </a:xfrm>
          <a:prstGeom prst="rect">
            <a:avLst/>
          </a:prstGeom>
        </p:spPr>
        <p:txBody>
          <a:bodyPr vert="horz" wrap="square" lIns="0" tIns="0" rIns="0" bIns="0" rtlCol="0">
            <a:spAutoFit/>
          </a:bodyPr>
          <a:lstStyle/>
          <a:p>
            <a:pPr marL="12700" marR="5080">
              <a:lnSpc>
                <a:spcPts val="4320"/>
              </a:lnSpc>
            </a:pPr>
            <a:r>
              <a:rPr sz="4000" spc="-45" dirty="0"/>
              <a:t>Where </a:t>
            </a:r>
            <a:r>
              <a:rPr sz="4000" spc="-15" dirty="0"/>
              <a:t>do </a:t>
            </a:r>
            <a:r>
              <a:rPr sz="4000" spc="-5" dirty="0"/>
              <a:t>I </a:t>
            </a:r>
            <a:r>
              <a:rPr sz="4000" spc="-20" dirty="0"/>
              <a:t>find </a:t>
            </a:r>
            <a:r>
              <a:rPr sz="4000" spc="-50" dirty="0"/>
              <a:t>Performance</a:t>
            </a:r>
            <a:r>
              <a:rPr sz="4000" spc="-300" dirty="0"/>
              <a:t> </a:t>
            </a:r>
            <a:r>
              <a:rPr sz="4000" spc="-50" dirty="0"/>
              <a:t>Review  </a:t>
            </a:r>
            <a:r>
              <a:rPr sz="4000" spc="-45" dirty="0"/>
              <a:t>Information?</a:t>
            </a:r>
            <a:endParaRPr sz="4000"/>
          </a:p>
        </p:txBody>
      </p:sp>
      <p:sp>
        <p:nvSpPr>
          <p:cNvPr id="4" name="object 4"/>
          <p:cNvSpPr txBox="1"/>
          <p:nvPr/>
        </p:nvSpPr>
        <p:spPr>
          <a:xfrm>
            <a:off x="11157711" y="6463728"/>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A8A8A"/>
                </a:solidFill>
                <a:latin typeface="Calibri"/>
                <a:cs typeface="Calibri"/>
              </a:rPr>
              <a:t>2</a:t>
            </a:fld>
            <a:endParaRPr sz="1200">
              <a:latin typeface="Calibri"/>
              <a:cs typeface="Calibri"/>
            </a:endParaRPr>
          </a:p>
        </p:txBody>
      </p:sp>
      <p:sp>
        <p:nvSpPr>
          <p:cNvPr id="3" name="object 3"/>
          <p:cNvSpPr txBox="1"/>
          <p:nvPr/>
        </p:nvSpPr>
        <p:spPr>
          <a:xfrm>
            <a:off x="2639058" y="2871155"/>
            <a:ext cx="7353934" cy="1138773"/>
          </a:xfrm>
          <a:prstGeom prst="rect">
            <a:avLst/>
          </a:prstGeom>
        </p:spPr>
        <p:txBody>
          <a:bodyPr vert="horz" wrap="square" lIns="0" tIns="0" rIns="0" bIns="0" rtlCol="0">
            <a:spAutoFit/>
          </a:bodyPr>
          <a:lstStyle/>
          <a:p>
            <a:pPr>
              <a:lnSpc>
                <a:spcPct val="100000"/>
              </a:lnSpc>
              <a:spcBef>
                <a:spcPts val="10"/>
              </a:spcBef>
            </a:pPr>
            <a:endParaRPr sz="3400" dirty="0">
              <a:latin typeface="Times New Roman"/>
              <a:cs typeface="Times New Roman"/>
            </a:endParaRPr>
          </a:p>
          <a:p>
            <a:pPr marL="241300" indent="-228600">
              <a:lnSpc>
                <a:spcPct val="100000"/>
              </a:lnSpc>
              <a:buFont typeface="Arial"/>
              <a:buChar char="•"/>
              <a:tabLst>
                <a:tab pos="240665" algn="l"/>
                <a:tab pos="241300" algn="l"/>
              </a:tabLst>
            </a:pPr>
            <a:r>
              <a:rPr sz="2000" spc="-30" dirty="0">
                <a:latin typeface="Calibri"/>
                <a:cs typeface="Calibri"/>
              </a:rPr>
              <a:t>You’ll </a:t>
            </a:r>
            <a:r>
              <a:rPr sz="2000" dirty="0">
                <a:latin typeface="Calibri"/>
                <a:cs typeface="Calibri"/>
              </a:rPr>
              <a:t>find </a:t>
            </a:r>
            <a:r>
              <a:rPr sz="2000" spc="-10" dirty="0">
                <a:latin typeface="Calibri"/>
                <a:cs typeface="Calibri"/>
              </a:rPr>
              <a:t>“Performance </a:t>
            </a:r>
            <a:r>
              <a:rPr sz="2000" dirty="0">
                <a:latin typeface="Calibri"/>
                <a:cs typeface="Calibri"/>
              </a:rPr>
              <a:t>Management” </a:t>
            </a:r>
            <a:r>
              <a:rPr lang="en-US" sz="2000" dirty="0">
                <a:latin typeface="Calibri"/>
                <a:cs typeface="Calibri"/>
              </a:rPr>
              <a:t>webpage by using this </a:t>
            </a:r>
            <a:r>
              <a:rPr lang="en-US" sz="2000" dirty="0">
                <a:latin typeface="Calibri"/>
                <a:cs typeface="Calibri"/>
                <a:hlinkClick r:id="rId2"/>
              </a:rPr>
              <a:t>link</a:t>
            </a:r>
            <a:endParaRPr lang="en-US" sz="2000" dirty="0">
              <a:latin typeface="Calibri"/>
              <a:cs typeface="Calibri"/>
            </a:endParaRPr>
          </a:p>
          <a:p>
            <a:pPr marL="12700">
              <a:lnSpc>
                <a:spcPct val="100000"/>
              </a:lnSpc>
              <a:tabLst>
                <a:tab pos="240665" algn="l"/>
                <a:tab pos="241300" algn="l"/>
              </a:tabLst>
            </a:pPr>
            <a:endParaRPr sz="2000" dirty="0">
              <a:latin typeface="Calibri"/>
              <a:cs typeface="Calibri"/>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68722" y="623030"/>
            <a:ext cx="6562090" cy="711835"/>
          </a:xfrm>
          <a:prstGeom prst="rect">
            <a:avLst/>
          </a:prstGeom>
        </p:spPr>
        <p:txBody>
          <a:bodyPr vert="horz" wrap="square" lIns="0" tIns="0" rIns="0" bIns="0" rtlCol="0">
            <a:spAutoFit/>
          </a:bodyPr>
          <a:lstStyle/>
          <a:p>
            <a:pPr marL="12700">
              <a:lnSpc>
                <a:spcPct val="100000"/>
              </a:lnSpc>
            </a:pPr>
            <a:r>
              <a:rPr spc="-25" dirty="0"/>
              <a:t>Final </a:t>
            </a:r>
            <a:r>
              <a:rPr spc="-35" dirty="0"/>
              <a:t>thoughts </a:t>
            </a:r>
            <a:r>
              <a:rPr spc="-15" dirty="0"/>
              <a:t>on</a:t>
            </a:r>
            <a:r>
              <a:rPr spc="-254" dirty="0"/>
              <a:t> </a:t>
            </a:r>
            <a:r>
              <a:rPr spc="-50" dirty="0"/>
              <a:t>preparation</a:t>
            </a:r>
          </a:p>
        </p:txBody>
      </p:sp>
      <p:sp>
        <p:nvSpPr>
          <p:cNvPr id="4" name="object 4"/>
          <p:cNvSpPr txBox="1"/>
          <p:nvPr/>
        </p:nvSpPr>
        <p:spPr>
          <a:xfrm>
            <a:off x="11092688" y="6463728"/>
            <a:ext cx="180975" cy="177800"/>
          </a:xfrm>
          <a:prstGeom prst="rect">
            <a:avLst/>
          </a:prstGeom>
        </p:spPr>
        <p:txBody>
          <a:bodyPr vert="horz" wrap="square" lIns="0" tIns="0" rIns="0" bIns="0" rtlCol="0">
            <a:spAutoFit/>
          </a:bodyPr>
          <a:lstStyle/>
          <a:p>
            <a:pPr marL="12700">
              <a:lnSpc>
                <a:spcPts val="1240"/>
              </a:lnSpc>
            </a:pPr>
            <a:r>
              <a:rPr sz="1200" dirty="0">
                <a:solidFill>
                  <a:srgbClr val="8A8A8A"/>
                </a:solidFill>
                <a:latin typeface="Calibri"/>
                <a:cs typeface="Calibri"/>
              </a:rPr>
              <a:t>20</a:t>
            </a:r>
            <a:endParaRPr sz="1200">
              <a:latin typeface="Calibri"/>
              <a:cs typeface="Calibri"/>
            </a:endParaRPr>
          </a:p>
        </p:txBody>
      </p:sp>
      <p:sp>
        <p:nvSpPr>
          <p:cNvPr id="3" name="object 3"/>
          <p:cNvSpPr txBox="1"/>
          <p:nvPr/>
        </p:nvSpPr>
        <p:spPr>
          <a:xfrm>
            <a:off x="3025922" y="2263013"/>
            <a:ext cx="7978140" cy="2952750"/>
          </a:xfrm>
          <a:prstGeom prst="rect">
            <a:avLst/>
          </a:prstGeom>
        </p:spPr>
        <p:txBody>
          <a:bodyPr vert="horz" wrap="square" lIns="0" tIns="0" rIns="0" bIns="0" rtlCol="0">
            <a:spAutoFit/>
          </a:bodyPr>
          <a:lstStyle/>
          <a:p>
            <a:pPr marL="241300" indent="-228600">
              <a:lnSpc>
                <a:spcPct val="100000"/>
              </a:lnSpc>
              <a:buFont typeface="Arial"/>
              <a:buChar char="•"/>
              <a:tabLst>
                <a:tab pos="241300" algn="l"/>
              </a:tabLst>
            </a:pPr>
            <a:r>
              <a:rPr sz="2400" spc="-10" dirty="0">
                <a:latin typeface="Calibri"/>
                <a:cs typeface="Calibri"/>
              </a:rPr>
              <a:t>Appraisal </a:t>
            </a:r>
            <a:r>
              <a:rPr sz="2400" spc="-5" dirty="0">
                <a:latin typeface="Calibri"/>
                <a:cs typeface="Calibri"/>
              </a:rPr>
              <a:t>should be </a:t>
            </a:r>
            <a:r>
              <a:rPr sz="2400" spc="-10" dirty="0">
                <a:latin typeface="Calibri"/>
                <a:cs typeface="Calibri"/>
              </a:rPr>
              <a:t>confirmation, </a:t>
            </a:r>
            <a:r>
              <a:rPr sz="2400" spc="-25" dirty="0">
                <a:latin typeface="Calibri"/>
                <a:cs typeface="Calibri"/>
              </a:rPr>
              <a:t>NOT </a:t>
            </a:r>
            <a:r>
              <a:rPr sz="2400" dirty="0">
                <a:latin typeface="Calibri"/>
                <a:cs typeface="Calibri"/>
              </a:rPr>
              <a:t>a</a:t>
            </a:r>
            <a:r>
              <a:rPr sz="2400" spc="25" dirty="0">
                <a:latin typeface="Calibri"/>
                <a:cs typeface="Calibri"/>
              </a:rPr>
              <a:t> </a:t>
            </a:r>
            <a:r>
              <a:rPr sz="2400" spc="-5" dirty="0">
                <a:latin typeface="Calibri"/>
                <a:cs typeface="Calibri"/>
              </a:rPr>
              <a:t>surprise</a:t>
            </a:r>
            <a:endParaRPr sz="2400">
              <a:latin typeface="Calibri"/>
              <a:cs typeface="Calibri"/>
            </a:endParaRPr>
          </a:p>
          <a:p>
            <a:pPr>
              <a:lnSpc>
                <a:spcPct val="100000"/>
              </a:lnSpc>
              <a:spcBef>
                <a:spcPts val="5"/>
              </a:spcBef>
              <a:buFont typeface="Arial"/>
              <a:buChar char="•"/>
            </a:pPr>
            <a:endParaRPr sz="3150">
              <a:latin typeface="Times New Roman"/>
              <a:cs typeface="Times New Roman"/>
            </a:endParaRPr>
          </a:p>
          <a:p>
            <a:pPr marL="241300" marR="222250" indent="-228600">
              <a:lnSpc>
                <a:spcPts val="2590"/>
              </a:lnSpc>
              <a:buFont typeface="Arial"/>
              <a:buChar char="•"/>
              <a:tabLst>
                <a:tab pos="241300" algn="l"/>
              </a:tabLst>
            </a:pPr>
            <a:r>
              <a:rPr sz="2400" spc="-15" dirty="0">
                <a:latin typeface="Calibri"/>
                <a:cs typeface="Calibri"/>
              </a:rPr>
              <a:t>Engage </a:t>
            </a:r>
            <a:r>
              <a:rPr sz="2400" dirty="0">
                <a:latin typeface="Calibri"/>
                <a:cs typeface="Calibri"/>
              </a:rPr>
              <a:t>in </a:t>
            </a:r>
            <a:r>
              <a:rPr sz="2400" spc="-10" dirty="0">
                <a:latin typeface="Calibri"/>
                <a:cs typeface="Calibri"/>
              </a:rPr>
              <a:t>informal </a:t>
            </a:r>
            <a:r>
              <a:rPr sz="2400" spc="-15" dirty="0">
                <a:latin typeface="Calibri"/>
                <a:cs typeface="Calibri"/>
              </a:rPr>
              <a:t>conversations </a:t>
            </a:r>
            <a:r>
              <a:rPr sz="2400" spc="-5" dirty="0">
                <a:latin typeface="Calibri"/>
                <a:cs typeface="Calibri"/>
              </a:rPr>
              <a:t>and </a:t>
            </a:r>
            <a:r>
              <a:rPr sz="2400" spc="-10" dirty="0">
                <a:latin typeface="Calibri"/>
                <a:cs typeface="Calibri"/>
              </a:rPr>
              <a:t>provide feedback </a:t>
            </a:r>
            <a:r>
              <a:rPr sz="2400" spc="-5" dirty="0">
                <a:latin typeface="Calibri"/>
                <a:cs typeface="Calibri"/>
              </a:rPr>
              <a:t>year-  </a:t>
            </a:r>
            <a:r>
              <a:rPr sz="2400" spc="-15" dirty="0">
                <a:latin typeface="Calibri"/>
                <a:cs typeface="Calibri"/>
              </a:rPr>
              <a:t>round</a:t>
            </a:r>
            <a:endParaRPr sz="2400">
              <a:latin typeface="Calibri"/>
              <a:cs typeface="Calibri"/>
            </a:endParaRPr>
          </a:p>
          <a:p>
            <a:pPr>
              <a:lnSpc>
                <a:spcPct val="100000"/>
              </a:lnSpc>
              <a:spcBef>
                <a:spcPts val="35"/>
              </a:spcBef>
              <a:buFont typeface="Arial"/>
              <a:buChar char="•"/>
            </a:pPr>
            <a:endParaRPr sz="3100">
              <a:latin typeface="Times New Roman"/>
              <a:cs typeface="Times New Roman"/>
            </a:endParaRPr>
          </a:p>
          <a:p>
            <a:pPr marL="241300" marR="5080" indent="-228600" algn="just">
              <a:lnSpc>
                <a:spcPts val="2590"/>
              </a:lnSpc>
              <a:buFont typeface="Arial"/>
              <a:buChar char="•"/>
              <a:tabLst>
                <a:tab pos="241300" algn="l"/>
              </a:tabLst>
            </a:pPr>
            <a:r>
              <a:rPr sz="2400" spc="-10" dirty="0">
                <a:latin typeface="Calibri"/>
                <a:cs typeface="Calibri"/>
              </a:rPr>
              <a:t>Provide </a:t>
            </a:r>
            <a:r>
              <a:rPr sz="2400" dirty="0">
                <a:latin typeface="Calibri"/>
                <a:cs typeface="Calibri"/>
              </a:rPr>
              <a:t>the </a:t>
            </a:r>
            <a:r>
              <a:rPr sz="2400" spc="-5" dirty="0">
                <a:latin typeface="Calibri"/>
                <a:cs typeface="Calibri"/>
              </a:rPr>
              <a:t>employee </a:t>
            </a:r>
            <a:r>
              <a:rPr sz="2400" dirty="0">
                <a:latin typeface="Calibri"/>
                <a:cs typeface="Calibri"/>
              </a:rPr>
              <a:t>with a </a:t>
            </a:r>
            <a:r>
              <a:rPr sz="2400" spc="-15" dirty="0">
                <a:latin typeface="Calibri"/>
                <a:cs typeface="Calibri"/>
              </a:rPr>
              <a:t>copy </a:t>
            </a:r>
            <a:r>
              <a:rPr sz="2400" dirty="0">
                <a:latin typeface="Calibri"/>
                <a:cs typeface="Calibri"/>
              </a:rPr>
              <a:t>the </a:t>
            </a:r>
            <a:r>
              <a:rPr sz="2400" spc="-10" dirty="0">
                <a:latin typeface="Calibri"/>
                <a:cs typeface="Calibri"/>
              </a:rPr>
              <a:t>review </a:t>
            </a:r>
            <a:r>
              <a:rPr sz="2400" spc="-15" dirty="0">
                <a:latin typeface="Calibri"/>
                <a:cs typeface="Calibri"/>
              </a:rPr>
              <a:t>at </a:t>
            </a:r>
            <a:r>
              <a:rPr sz="2400" spc="-5" dirty="0">
                <a:latin typeface="Calibri"/>
                <a:cs typeface="Calibri"/>
              </a:rPr>
              <a:t>least 24 </a:t>
            </a:r>
            <a:r>
              <a:rPr sz="2400" spc="-15" dirty="0">
                <a:latin typeface="Calibri"/>
                <a:cs typeface="Calibri"/>
              </a:rPr>
              <a:t>hours  </a:t>
            </a:r>
            <a:r>
              <a:rPr sz="2400" spc="-5" dirty="0">
                <a:latin typeface="Calibri"/>
                <a:cs typeface="Calibri"/>
              </a:rPr>
              <a:t>prior </a:t>
            </a:r>
            <a:r>
              <a:rPr sz="2400" spc="-15" dirty="0">
                <a:latin typeface="Calibri"/>
                <a:cs typeface="Calibri"/>
              </a:rPr>
              <a:t>to </a:t>
            </a:r>
            <a:r>
              <a:rPr sz="2400" dirty="0">
                <a:latin typeface="Calibri"/>
                <a:cs typeface="Calibri"/>
              </a:rPr>
              <a:t>the </a:t>
            </a:r>
            <a:r>
              <a:rPr sz="2400" spc="-5" dirty="0">
                <a:latin typeface="Calibri"/>
                <a:cs typeface="Calibri"/>
              </a:rPr>
              <a:t>meeting. The employee should also </a:t>
            </a:r>
            <a:r>
              <a:rPr sz="2400" spc="-10" dirty="0">
                <a:latin typeface="Calibri"/>
                <a:cs typeface="Calibri"/>
              </a:rPr>
              <a:t>provide </a:t>
            </a:r>
            <a:r>
              <a:rPr sz="2400" spc="-15" dirty="0">
                <a:latin typeface="Calibri"/>
                <a:cs typeface="Calibri"/>
              </a:rPr>
              <a:t>to </a:t>
            </a:r>
            <a:r>
              <a:rPr sz="2400" spc="-10" dirty="0">
                <a:latin typeface="Calibri"/>
                <a:cs typeface="Calibri"/>
              </a:rPr>
              <a:t>you  </a:t>
            </a:r>
            <a:r>
              <a:rPr sz="2400" dirty="0">
                <a:latin typeface="Calibri"/>
                <a:cs typeface="Calibri"/>
              </a:rPr>
              <a:t>their </a:t>
            </a:r>
            <a:r>
              <a:rPr sz="2400" spc="-10" dirty="0">
                <a:latin typeface="Calibri"/>
                <a:cs typeface="Calibri"/>
              </a:rPr>
              <a:t>self-evaluation </a:t>
            </a:r>
            <a:r>
              <a:rPr sz="2400" spc="-5" dirty="0">
                <a:latin typeface="Calibri"/>
                <a:cs typeface="Calibri"/>
              </a:rPr>
              <a:t>prior </a:t>
            </a:r>
            <a:r>
              <a:rPr sz="2400" spc="-15" dirty="0">
                <a:latin typeface="Calibri"/>
                <a:cs typeface="Calibri"/>
              </a:rPr>
              <a:t>to </a:t>
            </a:r>
            <a:r>
              <a:rPr sz="2400" dirty="0">
                <a:latin typeface="Calibri"/>
                <a:cs typeface="Calibri"/>
              </a:rPr>
              <a:t>the </a:t>
            </a:r>
            <a:r>
              <a:rPr sz="2400" spc="-10" dirty="0">
                <a:latin typeface="Calibri"/>
                <a:cs typeface="Calibri"/>
              </a:rPr>
              <a:t>review</a:t>
            </a:r>
            <a:r>
              <a:rPr sz="2400" spc="-5" dirty="0">
                <a:latin typeface="Calibri"/>
                <a:cs typeface="Calibri"/>
              </a:rPr>
              <a:t> meeting.</a:t>
            </a:r>
            <a:endParaRPr sz="2400">
              <a:latin typeface="Calibri"/>
              <a:cs typeface="Calibri"/>
            </a:endParaRPr>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0548" y="987554"/>
            <a:ext cx="8409940" cy="4695825"/>
          </a:xfrm>
          <a:custGeom>
            <a:avLst/>
            <a:gdLst/>
            <a:ahLst/>
            <a:cxnLst/>
            <a:rect l="l" t="t" r="r" b="b"/>
            <a:pathLst>
              <a:path w="8409940" h="4695825">
                <a:moveTo>
                  <a:pt x="6061710" y="0"/>
                </a:moveTo>
                <a:lnTo>
                  <a:pt x="6061710" y="1173861"/>
                </a:lnTo>
                <a:lnTo>
                  <a:pt x="0" y="1173861"/>
                </a:lnTo>
                <a:lnTo>
                  <a:pt x="0" y="3521583"/>
                </a:lnTo>
                <a:lnTo>
                  <a:pt x="6061710" y="3521583"/>
                </a:lnTo>
                <a:lnTo>
                  <a:pt x="6061710" y="4695444"/>
                </a:lnTo>
                <a:lnTo>
                  <a:pt x="8409432" y="2347722"/>
                </a:lnTo>
                <a:lnTo>
                  <a:pt x="6061710" y="0"/>
                </a:lnTo>
                <a:close/>
              </a:path>
            </a:pathLst>
          </a:custGeom>
          <a:solidFill>
            <a:srgbClr val="D2DEEF"/>
          </a:solidFill>
        </p:spPr>
        <p:txBody>
          <a:bodyPr wrap="square" lIns="0" tIns="0" rIns="0" bIns="0" rtlCol="0"/>
          <a:lstStyle/>
          <a:p>
            <a:endParaRPr/>
          </a:p>
        </p:txBody>
      </p:sp>
      <p:sp>
        <p:nvSpPr>
          <p:cNvPr id="3" name="object 3"/>
          <p:cNvSpPr/>
          <p:nvPr/>
        </p:nvSpPr>
        <p:spPr>
          <a:xfrm>
            <a:off x="2199132" y="2397258"/>
            <a:ext cx="2969260" cy="1877695"/>
          </a:xfrm>
          <a:custGeom>
            <a:avLst/>
            <a:gdLst/>
            <a:ahLst/>
            <a:cxnLst/>
            <a:rect l="l" t="t" r="r" b="b"/>
            <a:pathLst>
              <a:path w="2969260" h="1877695">
                <a:moveTo>
                  <a:pt x="2655824" y="0"/>
                </a:moveTo>
                <a:lnTo>
                  <a:pt x="312928" y="0"/>
                </a:lnTo>
                <a:lnTo>
                  <a:pt x="266686" y="3392"/>
                </a:lnTo>
                <a:lnTo>
                  <a:pt x="222551" y="13248"/>
                </a:lnTo>
                <a:lnTo>
                  <a:pt x="181007" y="29082"/>
                </a:lnTo>
                <a:lnTo>
                  <a:pt x="142537" y="50412"/>
                </a:lnTo>
                <a:lnTo>
                  <a:pt x="107625" y="76752"/>
                </a:lnTo>
                <a:lnTo>
                  <a:pt x="76757" y="107620"/>
                </a:lnTo>
                <a:lnTo>
                  <a:pt x="50415" y="142531"/>
                </a:lnTo>
                <a:lnTo>
                  <a:pt x="29084" y="181001"/>
                </a:lnTo>
                <a:lnTo>
                  <a:pt x="13249" y="222546"/>
                </a:lnTo>
                <a:lnTo>
                  <a:pt x="3393" y="266683"/>
                </a:lnTo>
                <a:lnTo>
                  <a:pt x="0" y="312927"/>
                </a:lnTo>
                <a:lnTo>
                  <a:pt x="0" y="1564627"/>
                </a:lnTo>
                <a:lnTo>
                  <a:pt x="3393" y="1610871"/>
                </a:lnTo>
                <a:lnTo>
                  <a:pt x="13249" y="1655009"/>
                </a:lnTo>
                <a:lnTo>
                  <a:pt x="29084" y="1696556"/>
                </a:lnTo>
                <a:lnTo>
                  <a:pt x="50415" y="1735027"/>
                </a:lnTo>
                <a:lnTo>
                  <a:pt x="76757" y="1769940"/>
                </a:lnTo>
                <a:lnTo>
                  <a:pt x="107625" y="1800809"/>
                </a:lnTo>
                <a:lnTo>
                  <a:pt x="142537" y="1827151"/>
                </a:lnTo>
                <a:lnTo>
                  <a:pt x="181007" y="1848482"/>
                </a:lnTo>
                <a:lnTo>
                  <a:pt x="222551" y="1864318"/>
                </a:lnTo>
                <a:lnTo>
                  <a:pt x="266686" y="1874174"/>
                </a:lnTo>
                <a:lnTo>
                  <a:pt x="312928" y="1877567"/>
                </a:lnTo>
                <a:lnTo>
                  <a:pt x="2655824" y="1877567"/>
                </a:lnTo>
                <a:lnTo>
                  <a:pt x="2702065" y="1874174"/>
                </a:lnTo>
                <a:lnTo>
                  <a:pt x="2746200" y="1864318"/>
                </a:lnTo>
                <a:lnTo>
                  <a:pt x="2787744" y="1848482"/>
                </a:lnTo>
                <a:lnTo>
                  <a:pt x="2826214" y="1827151"/>
                </a:lnTo>
                <a:lnTo>
                  <a:pt x="2861126" y="1800809"/>
                </a:lnTo>
                <a:lnTo>
                  <a:pt x="2891994" y="1769940"/>
                </a:lnTo>
                <a:lnTo>
                  <a:pt x="2918336" y="1735027"/>
                </a:lnTo>
                <a:lnTo>
                  <a:pt x="2939667" y="1696556"/>
                </a:lnTo>
                <a:lnTo>
                  <a:pt x="2955502" y="1655009"/>
                </a:lnTo>
                <a:lnTo>
                  <a:pt x="2965358" y="1610871"/>
                </a:lnTo>
                <a:lnTo>
                  <a:pt x="2968752" y="1564627"/>
                </a:lnTo>
                <a:lnTo>
                  <a:pt x="2968752" y="312927"/>
                </a:lnTo>
                <a:lnTo>
                  <a:pt x="2965358" y="266683"/>
                </a:lnTo>
                <a:lnTo>
                  <a:pt x="2955502" y="222546"/>
                </a:lnTo>
                <a:lnTo>
                  <a:pt x="2939667" y="181001"/>
                </a:lnTo>
                <a:lnTo>
                  <a:pt x="2918336" y="142531"/>
                </a:lnTo>
                <a:lnTo>
                  <a:pt x="2891994" y="107620"/>
                </a:lnTo>
                <a:lnTo>
                  <a:pt x="2861126" y="76752"/>
                </a:lnTo>
                <a:lnTo>
                  <a:pt x="2826214" y="50412"/>
                </a:lnTo>
                <a:lnTo>
                  <a:pt x="2787744" y="29082"/>
                </a:lnTo>
                <a:lnTo>
                  <a:pt x="2746200" y="13248"/>
                </a:lnTo>
                <a:lnTo>
                  <a:pt x="2702065" y="3392"/>
                </a:lnTo>
                <a:lnTo>
                  <a:pt x="2655824" y="0"/>
                </a:lnTo>
                <a:close/>
              </a:path>
            </a:pathLst>
          </a:custGeom>
          <a:solidFill>
            <a:srgbClr val="808080"/>
          </a:solidFill>
        </p:spPr>
        <p:txBody>
          <a:bodyPr wrap="square" lIns="0" tIns="0" rIns="0" bIns="0" rtlCol="0"/>
          <a:lstStyle/>
          <a:p>
            <a:endParaRPr/>
          </a:p>
        </p:txBody>
      </p:sp>
      <p:sp>
        <p:nvSpPr>
          <p:cNvPr id="4" name="object 4"/>
          <p:cNvSpPr/>
          <p:nvPr/>
        </p:nvSpPr>
        <p:spPr>
          <a:xfrm>
            <a:off x="2199132" y="2397258"/>
            <a:ext cx="2969260" cy="1877695"/>
          </a:xfrm>
          <a:custGeom>
            <a:avLst/>
            <a:gdLst/>
            <a:ahLst/>
            <a:cxnLst/>
            <a:rect l="l" t="t" r="r" b="b"/>
            <a:pathLst>
              <a:path w="2969260" h="1877695">
                <a:moveTo>
                  <a:pt x="0" y="312927"/>
                </a:moveTo>
                <a:lnTo>
                  <a:pt x="3393" y="266683"/>
                </a:lnTo>
                <a:lnTo>
                  <a:pt x="13249" y="222546"/>
                </a:lnTo>
                <a:lnTo>
                  <a:pt x="29084" y="181001"/>
                </a:lnTo>
                <a:lnTo>
                  <a:pt x="50415" y="142531"/>
                </a:lnTo>
                <a:lnTo>
                  <a:pt x="76757" y="107620"/>
                </a:lnTo>
                <a:lnTo>
                  <a:pt x="107625" y="76752"/>
                </a:lnTo>
                <a:lnTo>
                  <a:pt x="142537" y="50412"/>
                </a:lnTo>
                <a:lnTo>
                  <a:pt x="181007" y="29082"/>
                </a:lnTo>
                <a:lnTo>
                  <a:pt x="222551" y="13248"/>
                </a:lnTo>
                <a:lnTo>
                  <a:pt x="266686" y="3392"/>
                </a:lnTo>
                <a:lnTo>
                  <a:pt x="312928" y="0"/>
                </a:lnTo>
                <a:lnTo>
                  <a:pt x="2655824" y="0"/>
                </a:lnTo>
                <a:lnTo>
                  <a:pt x="2702065" y="3392"/>
                </a:lnTo>
                <a:lnTo>
                  <a:pt x="2746200" y="13248"/>
                </a:lnTo>
                <a:lnTo>
                  <a:pt x="2787744" y="29082"/>
                </a:lnTo>
                <a:lnTo>
                  <a:pt x="2826214" y="50412"/>
                </a:lnTo>
                <a:lnTo>
                  <a:pt x="2861126" y="76752"/>
                </a:lnTo>
                <a:lnTo>
                  <a:pt x="2891994" y="107620"/>
                </a:lnTo>
                <a:lnTo>
                  <a:pt x="2918336" y="142531"/>
                </a:lnTo>
                <a:lnTo>
                  <a:pt x="2939667" y="181001"/>
                </a:lnTo>
                <a:lnTo>
                  <a:pt x="2955502" y="222546"/>
                </a:lnTo>
                <a:lnTo>
                  <a:pt x="2965358" y="266683"/>
                </a:lnTo>
                <a:lnTo>
                  <a:pt x="2968752" y="312927"/>
                </a:lnTo>
                <a:lnTo>
                  <a:pt x="2968752" y="1564627"/>
                </a:lnTo>
                <a:lnTo>
                  <a:pt x="2965358" y="1610871"/>
                </a:lnTo>
                <a:lnTo>
                  <a:pt x="2955502" y="1655009"/>
                </a:lnTo>
                <a:lnTo>
                  <a:pt x="2939667" y="1696556"/>
                </a:lnTo>
                <a:lnTo>
                  <a:pt x="2918336" y="1735027"/>
                </a:lnTo>
                <a:lnTo>
                  <a:pt x="2891994" y="1769940"/>
                </a:lnTo>
                <a:lnTo>
                  <a:pt x="2861126" y="1800809"/>
                </a:lnTo>
                <a:lnTo>
                  <a:pt x="2826214" y="1827151"/>
                </a:lnTo>
                <a:lnTo>
                  <a:pt x="2787744" y="1848482"/>
                </a:lnTo>
                <a:lnTo>
                  <a:pt x="2746200" y="1864318"/>
                </a:lnTo>
                <a:lnTo>
                  <a:pt x="2702065" y="1874174"/>
                </a:lnTo>
                <a:lnTo>
                  <a:pt x="2655824" y="1877567"/>
                </a:lnTo>
                <a:lnTo>
                  <a:pt x="312928" y="1877567"/>
                </a:lnTo>
                <a:lnTo>
                  <a:pt x="266686" y="1874174"/>
                </a:lnTo>
                <a:lnTo>
                  <a:pt x="222551" y="1864318"/>
                </a:lnTo>
                <a:lnTo>
                  <a:pt x="181007" y="1848482"/>
                </a:lnTo>
                <a:lnTo>
                  <a:pt x="142537" y="1827151"/>
                </a:lnTo>
                <a:lnTo>
                  <a:pt x="107625" y="1800809"/>
                </a:lnTo>
                <a:lnTo>
                  <a:pt x="76757" y="1769940"/>
                </a:lnTo>
                <a:lnTo>
                  <a:pt x="50415" y="1735027"/>
                </a:lnTo>
                <a:lnTo>
                  <a:pt x="29084" y="1696556"/>
                </a:lnTo>
                <a:lnTo>
                  <a:pt x="13249" y="1655009"/>
                </a:lnTo>
                <a:lnTo>
                  <a:pt x="3393" y="1610871"/>
                </a:lnTo>
                <a:lnTo>
                  <a:pt x="0" y="1564627"/>
                </a:lnTo>
                <a:lnTo>
                  <a:pt x="0" y="312927"/>
                </a:lnTo>
                <a:close/>
              </a:path>
            </a:pathLst>
          </a:custGeom>
          <a:ln w="12192">
            <a:solidFill>
              <a:srgbClr val="FFFFFF"/>
            </a:solidFill>
          </a:ln>
        </p:spPr>
        <p:txBody>
          <a:bodyPr wrap="square" lIns="0" tIns="0" rIns="0" bIns="0" rtlCol="0"/>
          <a:lstStyle/>
          <a:p>
            <a:endParaRPr/>
          </a:p>
        </p:txBody>
      </p:sp>
      <p:sp>
        <p:nvSpPr>
          <p:cNvPr id="5" name="object 5"/>
          <p:cNvSpPr txBox="1"/>
          <p:nvPr/>
        </p:nvSpPr>
        <p:spPr>
          <a:xfrm>
            <a:off x="2783658" y="2395589"/>
            <a:ext cx="1799589" cy="1626235"/>
          </a:xfrm>
          <a:prstGeom prst="rect">
            <a:avLst/>
          </a:prstGeom>
        </p:spPr>
        <p:txBody>
          <a:bodyPr vert="horz" wrap="square" lIns="0" tIns="0" rIns="0" bIns="0" rtlCol="0">
            <a:spAutoFit/>
          </a:bodyPr>
          <a:lstStyle/>
          <a:p>
            <a:pPr marL="12700" marR="5080" indent="188595">
              <a:lnSpc>
                <a:spcPct val="127000"/>
              </a:lnSpc>
            </a:pPr>
            <a:r>
              <a:rPr sz="4100" spc="-35" dirty="0">
                <a:solidFill>
                  <a:srgbClr val="DADADA"/>
                </a:solidFill>
                <a:latin typeface="Calibri"/>
                <a:cs typeface="Calibri"/>
              </a:rPr>
              <a:t>Before  </a:t>
            </a:r>
            <a:r>
              <a:rPr sz="4100" spc="-5" dirty="0">
                <a:solidFill>
                  <a:srgbClr val="DADADA"/>
                </a:solidFill>
                <a:latin typeface="Calibri"/>
                <a:cs typeface="Calibri"/>
              </a:rPr>
              <a:t>Me</a:t>
            </a:r>
            <a:r>
              <a:rPr sz="4100" spc="-25" dirty="0">
                <a:solidFill>
                  <a:srgbClr val="DADADA"/>
                </a:solidFill>
                <a:latin typeface="Calibri"/>
                <a:cs typeface="Calibri"/>
              </a:rPr>
              <a:t>e</a:t>
            </a:r>
            <a:r>
              <a:rPr sz="4100" spc="5" dirty="0">
                <a:solidFill>
                  <a:srgbClr val="DADADA"/>
                </a:solidFill>
                <a:latin typeface="Calibri"/>
                <a:cs typeface="Calibri"/>
              </a:rPr>
              <a:t>t</a:t>
            </a:r>
            <a:r>
              <a:rPr sz="4100" spc="-10" dirty="0">
                <a:solidFill>
                  <a:srgbClr val="DADADA"/>
                </a:solidFill>
                <a:latin typeface="Calibri"/>
                <a:cs typeface="Calibri"/>
              </a:rPr>
              <a:t>i</a:t>
            </a:r>
            <a:r>
              <a:rPr sz="4100" dirty="0">
                <a:solidFill>
                  <a:srgbClr val="DADADA"/>
                </a:solidFill>
                <a:latin typeface="Calibri"/>
                <a:cs typeface="Calibri"/>
              </a:rPr>
              <a:t>ng</a:t>
            </a:r>
            <a:endParaRPr sz="4100">
              <a:latin typeface="Calibri"/>
              <a:cs typeface="Calibri"/>
            </a:endParaRPr>
          </a:p>
        </p:txBody>
      </p:sp>
      <p:sp>
        <p:nvSpPr>
          <p:cNvPr id="6" name="object 6"/>
          <p:cNvSpPr/>
          <p:nvPr/>
        </p:nvSpPr>
        <p:spPr>
          <a:xfrm>
            <a:off x="5580888" y="2414021"/>
            <a:ext cx="2969260" cy="1879600"/>
          </a:xfrm>
          <a:custGeom>
            <a:avLst/>
            <a:gdLst/>
            <a:ahLst/>
            <a:cxnLst/>
            <a:rect l="l" t="t" r="r" b="b"/>
            <a:pathLst>
              <a:path w="2969259" h="1879600">
                <a:moveTo>
                  <a:pt x="2655570" y="0"/>
                </a:moveTo>
                <a:lnTo>
                  <a:pt x="313182" y="0"/>
                </a:lnTo>
                <a:lnTo>
                  <a:pt x="266903" y="3395"/>
                </a:lnTo>
                <a:lnTo>
                  <a:pt x="222732" y="13259"/>
                </a:lnTo>
                <a:lnTo>
                  <a:pt x="181154" y="29106"/>
                </a:lnTo>
                <a:lnTo>
                  <a:pt x="142653" y="50453"/>
                </a:lnTo>
                <a:lnTo>
                  <a:pt x="107713" y="76815"/>
                </a:lnTo>
                <a:lnTo>
                  <a:pt x="76819" y="107708"/>
                </a:lnTo>
                <a:lnTo>
                  <a:pt x="50456" y="142647"/>
                </a:lnTo>
                <a:lnTo>
                  <a:pt x="29108" y="181148"/>
                </a:lnTo>
                <a:lnTo>
                  <a:pt x="13260" y="222727"/>
                </a:lnTo>
                <a:lnTo>
                  <a:pt x="3395" y="266900"/>
                </a:lnTo>
                <a:lnTo>
                  <a:pt x="0" y="313182"/>
                </a:lnTo>
                <a:lnTo>
                  <a:pt x="0" y="1565897"/>
                </a:lnTo>
                <a:lnTo>
                  <a:pt x="3395" y="1612179"/>
                </a:lnTo>
                <a:lnTo>
                  <a:pt x="13260" y="1656352"/>
                </a:lnTo>
                <a:lnTo>
                  <a:pt x="29108" y="1697932"/>
                </a:lnTo>
                <a:lnTo>
                  <a:pt x="50456" y="1736435"/>
                </a:lnTo>
                <a:lnTo>
                  <a:pt x="76819" y="1771376"/>
                </a:lnTo>
                <a:lnTo>
                  <a:pt x="107713" y="1802271"/>
                </a:lnTo>
                <a:lnTo>
                  <a:pt x="142653" y="1828634"/>
                </a:lnTo>
                <a:lnTo>
                  <a:pt x="181154" y="1849983"/>
                </a:lnTo>
                <a:lnTo>
                  <a:pt x="222732" y="1865831"/>
                </a:lnTo>
                <a:lnTo>
                  <a:pt x="266903" y="1875696"/>
                </a:lnTo>
                <a:lnTo>
                  <a:pt x="313182" y="1879092"/>
                </a:lnTo>
                <a:lnTo>
                  <a:pt x="2655570" y="1879092"/>
                </a:lnTo>
                <a:lnTo>
                  <a:pt x="2701848" y="1875696"/>
                </a:lnTo>
                <a:lnTo>
                  <a:pt x="2746019" y="1865831"/>
                </a:lnTo>
                <a:lnTo>
                  <a:pt x="2787597" y="1849983"/>
                </a:lnTo>
                <a:lnTo>
                  <a:pt x="2826098" y="1828634"/>
                </a:lnTo>
                <a:lnTo>
                  <a:pt x="2861038" y="1802271"/>
                </a:lnTo>
                <a:lnTo>
                  <a:pt x="2891932" y="1771376"/>
                </a:lnTo>
                <a:lnTo>
                  <a:pt x="2918295" y="1736435"/>
                </a:lnTo>
                <a:lnTo>
                  <a:pt x="2939643" y="1697932"/>
                </a:lnTo>
                <a:lnTo>
                  <a:pt x="2955491" y="1656352"/>
                </a:lnTo>
                <a:lnTo>
                  <a:pt x="2965356" y="1612179"/>
                </a:lnTo>
                <a:lnTo>
                  <a:pt x="2968752" y="1565897"/>
                </a:lnTo>
                <a:lnTo>
                  <a:pt x="2968752" y="313182"/>
                </a:lnTo>
                <a:lnTo>
                  <a:pt x="2965356" y="266900"/>
                </a:lnTo>
                <a:lnTo>
                  <a:pt x="2955491" y="222727"/>
                </a:lnTo>
                <a:lnTo>
                  <a:pt x="2939643" y="181148"/>
                </a:lnTo>
                <a:lnTo>
                  <a:pt x="2918295" y="142647"/>
                </a:lnTo>
                <a:lnTo>
                  <a:pt x="2891932" y="107708"/>
                </a:lnTo>
                <a:lnTo>
                  <a:pt x="2861038" y="76815"/>
                </a:lnTo>
                <a:lnTo>
                  <a:pt x="2826098" y="50453"/>
                </a:lnTo>
                <a:lnTo>
                  <a:pt x="2787597" y="29106"/>
                </a:lnTo>
                <a:lnTo>
                  <a:pt x="2746019" y="13259"/>
                </a:lnTo>
                <a:lnTo>
                  <a:pt x="2701848" y="3395"/>
                </a:lnTo>
                <a:lnTo>
                  <a:pt x="2655570" y="0"/>
                </a:lnTo>
                <a:close/>
              </a:path>
            </a:pathLst>
          </a:custGeom>
          <a:solidFill>
            <a:srgbClr val="5B9BD5"/>
          </a:solidFill>
        </p:spPr>
        <p:txBody>
          <a:bodyPr wrap="square" lIns="0" tIns="0" rIns="0" bIns="0" rtlCol="0"/>
          <a:lstStyle/>
          <a:p>
            <a:endParaRPr/>
          </a:p>
        </p:txBody>
      </p:sp>
      <p:sp>
        <p:nvSpPr>
          <p:cNvPr id="7" name="object 7"/>
          <p:cNvSpPr/>
          <p:nvPr/>
        </p:nvSpPr>
        <p:spPr>
          <a:xfrm>
            <a:off x="5580888" y="2414021"/>
            <a:ext cx="2969260" cy="1879600"/>
          </a:xfrm>
          <a:custGeom>
            <a:avLst/>
            <a:gdLst/>
            <a:ahLst/>
            <a:cxnLst/>
            <a:rect l="l" t="t" r="r" b="b"/>
            <a:pathLst>
              <a:path w="2969259" h="1879600">
                <a:moveTo>
                  <a:pt x="0" y="313182"/>
                </a:moveTo>
                <a:lnTo>
                  <a:pt x="3395" y="266900"/>
                </a:lnTo>
                <a:lnTo>
                  <a:pt x="13260" y="222727"/>
                </a:lnTo>
                <a:lnTo>
                  <a:pt x="29108" y="181148"/>
                </a:lnTo>
                <a:lnTo>
                  <a:pt x="50456" y="142647"/>
                </a:lnTo>
                <a:lnTo>
                  <a:pt x="76819" y="107708"/>
                </a:lnTo>
                <a:lnTo>
                  <a:pt x="107713" y="76815"/>
                </a:lnTo>
                <a:lnTo>
                  <a:pt x="142653" y="50453"/>
                </a:lnTo>
                <a:lnTo>
                  <a:pt x="181154" y="29106"/>
                </a:lnTo>
                <a:lnTo>
                  <a:pt x="222732" y="13259"/>
                </a:lnTo>
                <a:lnTo>
                  <a:pt x="266903" y="3395"/>
                </a:lnTo>
                <a:lnTo>
                  <a:pt x="313182" y="0"/>
                </a:lnTo>
                <a:lnTo>
                  <a:pt x="2655570" y="0"/>
                </a:lnTo>
                <a:lnTo>
                  <a:pt x="2701848" y="3395"/>
                </a:lnTo>
                <a:lnTo>
                  <a:pt x="2746019" y="13259"/>
                </a:lnTo>
                <a:lnTo>
                  <a:pt x="2787597" y="29106"/>
                </a:lnTo>
                <a:lnTo>
                  <a:pt x="2826098" y="50453"/>
                </a:lnTo>
                <a:lnTo>
                  <a:pt x="2861038" y="76815"/>
                </a:lnTo>
                <a:lnTo>
                  <a:pt x="2891932" y="107708"/>
                </a:lnTo>
                <a:lnTo>
                  <a:pt x="2918295" y="142647"/>
                </a:lnTo>
                <a:lnTo>
                  <a:pt x="2939643" y="181148"/>
                </a:lnTo>
                <a:lnTo>
                  <a:pt x="2955491" y="222727"/>
                </a:lnTo>
                <a:lnTo>
                  <a:pt x="2965356" y="266900"/>
                </a:lnTo>
                <a:lnTo>
                  <a:pt x="2968752" y="313182"/>
                </a:lnTo>
                <a:lnTo>
                  <a:pt x="2968752" y="1565897"/>
                </a:lnTo>
                <a:lnTo>
                  <a:pt x="2965356" y="1612179"/>
                </a:lnTo>
                <a:lnTo>
                  <a:pt x="2955491" y="1656352"/>
                </a:lnTo>
                <a:lnTo>
                  <a:pt x="2939643" y="1697932"/>
                </a:lnTo>
                <a:lnTo>
                  <a:pt x="2918295" y="1736435"/>
                </a:lnTo>
                <a:lnTo>
                  <a:pt x="2891932" y="1771376"/>
                </a:lnTo>
                <a:lnTo>
                  <a:pt x="2861038" y="1802271"/>
                </a:lnTo>
                <a:lnTo>
                  <a:pt x="2826098" y="1828634"/>
                </a:lnTo>
                <a:lnTo>
                  <a:pt x="2787597" y="1849983"/>
                </a:lnTo>
                <a:lnTo>
                  <a:pt x="2746019" y="1865831"/>
                </a:lnTo>
                <a:lnTo>
                  <a:pt x="2701848" y="1875696"/>
                </a:lnTo>
                <a:lnTo>
                  <a:pt x="2655570" y="1879092"/>
                </a:lnTo>
                <a:lnTo>
                  <a:pt x="313182" y="1879092"/>
                </a:lnTo>
                <a:lnTo>
                  <a:pt x="266903" y="1875696"/>
                </a:lnTo>
                <a:lnTo>
                  <a:pt x="222732" y="1865831"/>
                </a:lnTo>
                <a:lnTo>
                  <a:pt x="181154" y="1849983"/>
                </a:lnTo>
                <a:lnTo>
                  <a:pt x="142653" y="1828634"/>
                </a:lnTo>
                <a:lnTo>
                  <a:pt x="107713" y="1802271"/>
                </a:lnTo>
                <a:lnTo>
                  <a:pt x="76819" y="1771376"/>
                </a:lnTo>
                <a:lnTo>
                  <a:pt x="50456" y="1736435"/>
                </a:lnTo>
                <a:lnTo>
                  <a:pt x="29108" y="1697932"/>
                </a:lnTo>
                <a:lnTo>
                  <a:pt x="13260" y="1656352"/>
                </a:lnTo>
                <a:lnTo>
                  <a:pt x="3395" y="1612179"/>
                </a:lnTo>
                <a:lnTo>
                  <a:pt x="0" y="1565897"/>
                </a:lnTo>
                <a:lnTo>
                  <a:pt x="0" y="313182"/>
                </a:lnTo>
                <a:close/>
              </a:path>
            </a:pathLst>
          </a:custGeom>
          <a:ln w="12191">
            <a:solidFill>
              <a:srgbClr val="FFFFFF"/>
            </a:solidFill>
          </a:ln>
        </p:spPr>
        <p:txBody>
          <a:bodyPr wrap="square" lIns="0" tIns="0" rIns="0" bIns="0" rtlCol="0"/>
          <a:lstStyle/>
          <a:p>
            <a:endParaRPr/>
          </a:p>
        </p:txBody>
      </p:sp>
      <p:sp>
        <p:nvSpPr>
          <p:cNvPr id="8" name="object 8"/>
          <p:cNvSpPr txBox="1"/>
          <p:nvPr/>
        </p:nvSpPr>
        <p:spPr>
          <a:xfrm>
            <a:off x="6145184" y="2757263"/>
            <a:ext cx="1839595" cy="1171575"/>
          </a:xfrm>
          <a:prstGeom prst="rect">
            <a:avLst/>
          </a:prstGeom>
        </p:spPr>
        <p:txBody>
          <a:bodyPr vert="horz" wrap="square" lIns="0" tIns="0" rIns="0" bIns="0" rtlCol="0">
            <a:spAutoFit/>
          </a:bodyPr>
          <a:lstStyle/>
          <a:p>
            <a:pPr marL="12700" marR="5080" indent="180975">
              <a:lnSpc>
                <a:spcPts val="4500"/>
              </a:lnSpc>
            </a:pPr>
            <a:r>
              <a:rPr sz="4100" b="1" spc="5" dirty="0">
                <a:solidFill>
                  <a:srgbClr val="FFFF00"/>
                </a:solidFill>
                <a:latin typeface="Calibri"/>
                <a:cs typeface="Calibri"/>
              </a:rPr>
              <a:t>During  </a:t>
            </a:r>
            <a:r>
              <a:rPr sz="4100" b="1" dirty="0">
                <a:solidFill>
                  <a:srgbClr val="FFFF00"/>
                </a:solidFill>
                <a:latin typeface="Calibri"/>
                <a:cs typeface="Calibri"/>
              </a:rPr>
              <a:t>Me</a:t>
            </a:r>
            <a:r>
              <a:rPr sz="4100" b="1" spc="-30" dirty="0">
                <a:solidFill>
                  <a:srgbClr val="FFFF00"/>
                </a:solidFill>
                <a:latin typeface="Calibri"/>
                <a:cs typeface="Calibri"/>
              </a:rPr>
              <a:t>e</a:t>
            </a:r>
            <a:r>
              <a:rPr sz="4100" b="1" spc="5" dirty="0">
                <a:solidFill>
                  <a:srgbClr val="FFFF00"/>
                </a:solidFill>
                <a:latin typeface="Calibri"/>
                <a:cs typeface="Calibri"/>
              </a:rPr>
              <a:t>t</a:t>
            </a:r>
            <a:r>
              <a:rPr sz="4100" b="1" dirty="0">
                <a:solidFill>
                  <a:srgbClr val="FFFF00"/>
                </a:solidFill>
                <a:latin typeface="Calibri"/>
                <a:cs typeface="Calibri"/>
              </a:rPr>
              <a:t>i</a:t>
            </a:r>
            <a:r>
              <a:rPr sz="4100" b="1" spc="5" dirty="0">
                <a:solidFill>
                  <a:srgbClr val="FFFF00"/>
                </a:solidFill>
                <a:latin typeface="Calibri"/>
                <a:cs typeface="Calibri"/>
              </a:rPr>
              <a:t>n</a:t>
            </a:r>
            <a:r>
              <a:rPr sz="4100" b="1" dirty="0">
                <a:solidFill>
                  <a:srgbClr val="FFFF00"/>
                </a:solidFill>
                <a:latin typeface="Calibri"/>
                <a:cs typeface="Calibri"/>
              </a:rPr>
              <a:t>g</a:t>
            </a:r>
            <a:endParaRPr sz="4100">
              <a:latin typeface="Calibri"/>
              <a:cs typeface="Calibri"/>
            </a:endParaRPr>
          </a:p>
        </p:txBody>
      </p:sp>
      <p:sp>
        <p:nvSpPr>
          <p:cNvPr id="9" name="object 9"/>
          <p:cNvSpPr/>
          <p:nvPr/>
        </p:nvSpPr>
        <p:spPr>
          <a:xfrm>
            <a:off x="8962643" y="2397246"/>
            <a:ext cx="2967355" cy="1877695"/>
          </a:xfrm>
          <a:custGeom>
            <a:avLst/>
            <a:gdLst/>
            <a:ahLst/>
            <a:cxnLst/>
            <a:rect l="l" t="t" r="r" b="b"/>
            <a:pathLst>
              <a:path w="2967354" h="1877695">
                <a:moveTo>
                  <a:pt x="2654287" y="0"/>
                </a:moveTo>
                <a:lnTo>
                  <a:pt x="312940" y="0"/>
                </a:lnTo>
                <a:lnTo>
                  <a:pt x="266696" y="3393"/>
                </a:lnTo>
                <a:lnTo>
                  <a:pt x="222558" y="13249"/>
                </a:lnTo>
                <a:lnTo>
                  <a:pt x="181011" y="29085"/>
                </a:lnTo>
                <a:lnTo>
                  <a:pt x="142540" y="50416"/>
                </a:lnTo>
                <a:lnTo>
                  <a:pt x="107627" y="76758"/>
                </a:lnTo>
                <a:lnTo>
                  <a:pt x="76758" y="107627"/>
                </a:lnTo>
                <a:lnTo>
                  <a:pt x="50416" y="142540"/>
                </a:lnTo>
                <a:lnTo>
                  <a:pt x="29085" y="181011"/>
                </a:lnTo>
                <a:lnTo>
                  <a:pt x="13249" y="222558"/>
                </a:lnTo>
                <a:lnTo>
                  <a:pt x="3393" y="266696"/>
                </a:lnTo>
                <a:lnTo>
                  <a:pt x="0" y="312940"/>
                </a:lnTo>
                <a:lnTo>
                  <a:pt x="0" y="1564640"/>
                </a:lnTo>
                <a:lnTo>
                  <a:pt x="3393" y="1610881"/>
                </a:lnTo>
                <a:lnTo>
                  <a:pt x="13249" y="1655016"/>
                </a:lnTo>
                <a:lnTo>
                  <a:pt x="29085" y="1696560"/>
                </a:lnTo>
                <a:lnTo>
                  <a:pt x="50416" y="1735030"/>
                </a:lnTo>
                <a:lnTo>
                  <a:pt x="76758" y="1769942"/>
                </a:lnTo>
                <a:lnTo>
                  <a:pt x="107627" y="1800810"/>
                </a:lnTo>
                <a:lnTo>
                  <a:pt x="142540" y="1827152"/>
                </a:lnTo>
                <a:lnTo>
                  <a:pt x="181011" y="1848483"/>
                </a:lnTo>
                <a:lnTo>
                  <a:pt x="222558" y="1864318"/>
                </a:lnTo>
                <a:lnTo>
                  <a:pt x="266696" y="1874174"/>
                </a:lnTo>
                <a:lnTo>
                  <a:pt x="312940" y="1877568"/>
                </a:lnTo>
                <a:lnTo>
                  <a:pt x="2654287" y="1877568"/>
                </a:lnTo>
                <a:lnTo>
                  <a:pt x="2700531" y="1874174"/>
                </a:lnTo>
                <a:lnTo>
                  <a:pt x="2744669" y="1864318"/>
                </a:lnTo>
                <a:lnTo>
                  <a:pt x="2786216" y="1848483"/>
                </a:lnTo>
                <a:lnTo>
                  <a:pt x="2824687" y="1827152"/>
                </a:lnTo>
                <a:lnTo>
                  <a:pt x="2859600" y="1800810"/>
                </a:lnTo>
                <a:lnTo>
                  <a:pt x="2890469" y="1769942"/>
                </a:lnTo>
                <a:lnTo>
                  <a:pt x="2916811" y="1735030"/>
                </a:lnTo>
                <a:lnTo>
                  <a:pt x="2938142" y="1696560"/>
                </a:lnTo>
                <a:lnTo>
                  <a:pt x="2953978" y="1655016"/>
                </a:lnTo>
                <a:lnTo>
                  <a:pt x="2963834" y="1610881"/>
                </a:lnTo>
                <a:lnTo>
                  <a:pt x="2967228" y="1564640"/>
                </a:lnTo>
                <a:lnTo>
                  <a:pt x="2967228" y="312940"/>
                </a:lnTo>
                <a:lnTo>
                  <a:pt x="2963834" y="266696"/>
                </a:lnTo>
                <a:lnTo>
                  <a:pt x="2953978" y="222558"/>
                </a:lnTo>
                <a:lnTo>
                  <a:pt x="2938142" y="181011"/>
                </a:lnTo>
                <a:lnTo>
                  <a:pt x="2916811" y="142540"/>
                </a:lnTo>
                <a:lnTo>
                  <a:pt x="2890469" y="107627"/>
                </a:lnTo>
                <a:lnTo>
                  <a:pt x="2859600" y="76758"/>
                </a:lnTo>
                <a:lnTo>
                  <a:pt x="2824687" y="50416"/>
                </a:lnTo>
                <a:lnTo>
                  <a:pt x="2786216" y="29085"/>
                </a:lnTo>
                <a:lnTo>
                  <a:pt x="2744669" y="13249"/>
                </a:lnTo>
                <a:lnTo>
                  <a:pt x="2700531" y="3393"/>
                </a:lnTo>
                <a:lnTo>
                  <a:pt x="2654287" y="0"/>
                </a:lnTo>
                <a:close/>
              </a:path>
            </a:pathLst>
          </a:custGeom>
          <a:solidFill>
            <a:srgbClr val="808080"/>
          </a:solidFill>
        </p:spPr>
        <p:txBody>
          <a:bodyPr wrap="square" lIns="0" tIns="0" rIns="0" bIns="0" rtlCol="0"/>
          <a:lstStyle/>
          <a:p>
            <a:endParaRPr/>
          </a:p>
        </p:txBody>
      </p:sp>
      <p:sp>
        <p:nvSpPr>
          <p:cNvPr id="10" name="object 10"/>
          <p:cNvSpPr/>
          <p:nvPr/>
        </p:nvSpPr>
        <p:spPr>
          <a:xfrm>
            <a:off x="8962643" y="2397246"/>
            <a:ext cx="2967355" cy="1877695"/>
          </a:xfrm>
          <a:custGeom>
            <a:avLst/>
            <a:gdLst/>
            <a:ahLst/>
            <a:cxnLst/>
            <a:rect l="l" t="t" r="r" b="b"/>
            <a:pathLst>
              <a:path w="2967354" h="1877695">
                <a:moveTo>
                  <a:pt x="0" y="312940"/>
                </a:moveTo>
                <a:lnTo>
                  <a:pt x="3393" y="266696"/>
                </a:lnTo>
                <a:lnTo>
                  <a:pt x="13249" y="222558"/>
                </a:lnTo>
                <a:lnTo>
                  <a:pt x="29085" y="181011"/>
                </a:lnTo>
                <a:lnTo>
                  <a:pt x="50416" y="142540"/>
                </a:lnTo>
                <a:lnTo>
                  <a:pt x="76758" y="107627"/>
                </a:lnTo>
                <a:lnTo>
                  <a:pt x="107627" y="76758"/>
                </a:lnTo>
                <a:lnTo>
                  <a:pt x="142540" y="50416"/>
                </a:lnTo>
                <a:lnTo>
                  <a:pt x="181011" y="29085"/>
                </a:lnTo>
                <a:lnTo>
                  <a:pt x="222558" y="13249"/>
                </a:lnTo>
                <a:lnTo>
                  <a:pt x="266696" y="3393"/>
                </a:lnTo>
                <a:lnTo>
                  <a:pt x="312940" y="0"/>
                </a:lnTo>
                <a:lnTo>
                  <a:pt x="2654287" y="0"/>
                </a:lnTo>
                <a:lnTo>
                  <a:pt x="2700531" y="3393"/>
                </a:lnTo>
                <a:lnTo>
                  <a:pt x="2744669" y="13249"/>
                </a:lnTo>
                <a:lnTo>
                  <a:pt x="2786216" y="29085"/>
                </a:lnTo>
                <a:lnTo>
                  <a:pt x="2824687" y="50416"/>
                </a:lnTo>
                <a:lnTo>
                  <a:pt x="2859600" y="76758"/>
                </a:lnTo>
                <a:lnTo>
                  <a:pt x="2890469" y="107627"/>
                </a:lnTo>
                <a:lnTo>
                  <a:pt x="2916811" y="142540"/>
                </a:lnTo>
                <a:lnTo>
                  <a:pt x="2938142" y="181011"/>
                </a:lnTo>
                <a:lnTo>
                  <a:pt x="2953978" y="222558"/>
                </a:lnTo>
                <a:lnTo>
                  <a:pt x="2963834" y="266696"/>
                </a:lnTo>
                <a:lnTo>
                  <a:pt x="2967228" y="312940"/>
                </a:lnTo>
                <a:lnTo>
                  <a:pt x="2967228" y="1564640"/>
                </a:lnTo>
                <a:lnTo>
                  <a:pt x="2963834" y="1610881"/>
                </a:lnTo>
                <a:lnTo>
                  <a:pt x="2953978" y="1655016"/>
                </a:lnTo>
                <a:lnTo>
                  <a:pt x="2938142" y="1696560"/>
                </a:lnTo>
                <a:lnTo>
                  <a:pt x="2916811" y="1735030"/>
                </a:lnTo>
                <a:lnTo>
                  <a:pt x="2890469" y="1769942"/>
                </a:lnTo>
                <a:lnTo>
                  <a:pt x="2859600" y="1800810"/>
                </a:lnTo>
                <a:lnTo>
                  <a:pt x="2824687" y="1827152"/>
                </a:lnTo>
                <a:lnTo>
                  <a:pt x="2786216" y="1848483"/>
                </a:lnTo>
                <a:lnTo>
                  <a:pt x="2744669" y="1864318"/>
                </a:lnTo>
                <a:lnTo>
                  <a:pt x="2700531" y="1874174"/>
                </a:lnTo>
                <a:lnTo>
                  <a:pt x="2654287" y="1877568"/>
                </a:lnTo>
                <a:lnTo>
                  <a:pt x="312940" y="1877568"/>
                </a:lnTo>
                <a:lnTo>
                  <a:pt x="266696" y="1874174"/>
                </a:lnTo>
                <a:lnTo>
                  <a:pt x="222558" y="1864318"/>
                </a:lnTo>
                <a:lnTo>
                  <a:pt x="181011" y="1848483"/>
                </a:lnTo>
                <a:lnTo>
                  <a:pt x="142540" y="1827152"/>
                </a:lnTo>
                <a:lnTo>
                  <a:pt x="107627" y="1800810"/>
                </a:lnTo>
                <a:lnTo>
                  <a:pt x="76758" y="1769942"/>
                </a:lnTo>
                <a:lnTo>
                  <a:pt x="50416" y="1735030"/>
                </a:lnTo>
                <a:lnTo>
                  <a:pt x="29085" y="1696560"/>
                </a:lnTo>
                <a:lnTo>
                  <a:pt x="13249" y="1655016"/>
                </a:lnTo>
                <a:lnTo>
                  <a:pt x="3393" y="1610881"/>
                </a:lnTo>
                <a:lnTo>
                  <a:pt x="0" y="1564640"/>
                </a:lnTo>
                <a:lnTo>
                  <a:pt x="0" y="312940"/>
                </a:lnTo>
                <a:close/>
              </a:path>
            </a:pathLst>
          </a:custGeom>
          <a:ln w="12192">
            <a:solidFill>
              <a:srgbClr val="FFFFFF"/>
            </a:solidFill>
          </a:ln>
        </p:spPr>
        <p:txBody>
          <a:bodyPr wrap="square" lIns="0" tIns="0" rIns="0" bIns="0" rtlCol="0"/>
          <a:lstStyle/>
          <a:p>
            <a:endParaRPr/>
          </a:p>
        </p:txBody>
      </p:sp>
      <p:sp>
        <p:nvSpPr>
          <p:cNvPr id="11" name="object 11"/>
          <p:cNvSpPr txBox="1">
            <a:spLocks noGrp="1"/>
          </p:cNvSpPr>
          <p:nvPr>
            <p:ph type="title"/>
          </p:nvPr>
        </p:nvSpPr>
        <p:spPr>
          <a:xfrm>
            <a:off x="9546389" y="2395589"/>
            <a:ext cx="1799589" cy="1626235"/>
          </a:xfrm>
          <a:prstGeom prst="rect">
            <a:avLst/>
          </a:prstGeom>
        </p:spPr>
        <p:txBody>
          <a:bodyPr vert="horz" wrap="square" lIns="0" tIns="0" rIns="0" bIns="0" rtlCol="0">
            <a:spAutoFit/>
          </a:bodyPr>
          <a:lstStyle/>
          <a:p>
            <a:pPr marL="12700" marR="5080" indent="351790">
              <a:lnSpc>
                <a:spcPct val="127000"/>
              </a:lnSpc>
            </a:pPr>
            <a:r>
              <a:rPr sz="4100" b="0" spc="-10" dirty="0">
                <a:solidFill>
                  <a:srgbClr val="DADADA"/>
                </a:solidFill>
                <a:latin typeface="Calibri"/>
                <a:cs typeface="Calibri"/>
              </a:rPr>
              <a:t>After  </a:t>
            </a:r>
            <a:r>
              <a:rPr sz="4100" b="0" spc="-5" dirty="0">
                <a:solidFill>
                  <a:srgbClr val="DADADA"/>
                </a:solidFill>
                <a:latin typeface="Calibri"/>
                <a:cs typeface="Calibri"/>
              </a:rPr>
              <a:t>Me</a:t>
            </a:r>
            <a:r>
              <a:rPr sz="4100" b="0" spc="-25" dirty="0">
                <a:solidFill>
                  <a:srgbClr val="DADADA"/>
                </a:solidFill>
                <a:latin typeface="Calibri"/>
                <a:cs typeface="Calibri"/>
              </a:rPr>
              <a:t>e</a:t>
            </a:r>
            <a:r>
              <a:rPr sz="4100" b="0" spc="5" dirty="0">
                <a:solidFill>
                  <a:srgbClr val="DADADA"/>
                </a:solidFill>
                <a:latin typeface="Calibri"/>
                <a:cs typeface="Calibri"/>
              </a:rPr>
              <a:t>t</a:t>
            </a:r>
            <a:r>
              <a:rPr sz="4100" b="0" spc="-10" dirty="0">
                <a:solidFill>
                  <a:srgbClr val="DADADA"/>
                </a:solidFill>
                <a:latin typeface="Calibri"/>
                <a:cs typeface="Calibri"/>
              </a:rPr>
              <a:t>i</a:t>
            </a:r>
            <a:r>
              <a:rPr sz="4100" b="0" dirty="0">
                <a:solidFill>
                  <a:srgbClr val="DADADA"/>
                </a:solidFill>
                <a:latin typeface="Calibri"/>
                <a:cs typeface="Calibri"/>
              </a:rPr>
              <a:t>ng</a:t>
            </a:r>
            <a:endParaRPr sz="4100">
              <a:latin typeface="Calibri"/>
              <a:cs typeface="Calibri"/>
            </a:endParaRPr>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21</a:t>
            </a:fld>
            <a:endParaRPr dirty="0"/>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82787" y="532606"/>
            <a:ext cx="5342890" cy="584200"/>
          </a:xfrm>
          <a:prstGeom prst="rect">
            <a:avLst/>
          </a:prstGeom>
        </p:spPr>
        <p:txBody>
          <a:bodyPr vert="horz" wrap="square" lIns="0" tIns="0" rIns="0" bIns="0" rtlCol="0">
            <a:spAutoFit/>
          </a:bodyPr>
          <a:lstStyle/>
          <a:p>
            <a:pPr marL="12700">
              <a:lnSpc>
                <a:spcPct val="100000"/>
              </a:lnSpc>
            </a:pPr>
            <a:r>
              <a:rPr sz="3600" spc="-45" dirty="0"/>
              <a:t>Performance </a:t>
            </a:r>
            <a:r>
              <a:rPr sz="3600" spc="-40" dirty="0"/>
              <a:t>Review</a:t>
            </a:r>
            <a:r>
              <a:rPr sz="3600" spc="-220" dirty="0"/>
              <a:t> </a:t>
            </a:r>
            <a:r>
              <a:rPr sz="3600" spc="-25" dirty="0"/>
              <a:t>Meeting</a:t>
            </a:r>
            <a:endParaRPr sz="360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22</a:t>
            </a:fld>
            <a:endParaRPr dirty="0"/>
          </a:p>
        </p:txBody>
      </p:sp>
      <p:sp>
        <p:nvSpPr>
          <p:cNvPr id="3" name="object 3"/>
          <p:cNvSpPr txBox="1"/>
          <p:nvPr/>
        </p:nvSpPr>
        <p:spPr>
          <a:xfrm>
            <a:off x="2737533" y="1814957"/>
            <a:ext cx="7448550" cy="4136390"/>
          </a:xfrm>
          <a:prstGeom prst="rect">
            <a:avLst/>
          </a:prstGeom>
        </p:spPr>
        <p:txBody>
          <a:bodyPr vert="horz" wrap="square" lIns="0" tIns="0" rIns="0" bIns="0" rtlCol="0">
            <a:spAutoFit/>
          </a:bodyPr>
          <a:lstStyle/>
          <a:p>
            <a:pPr marL="241300" indent="-228600">
              <a:lnSpc>
                <a:spcPct val="100000"/>
              </a:lnSpc>
              <a:buFont typeface="Arial"/>
              <a:buChar char="•"/>
              <a:tabLst>
                <a:tab pos="241300" algn="l"/>
              </a:tabLst>
            </a:pPr>
            <a:r>
              <a:rPr sz="2400" spc="-35" dirty="0">
                <a:latin typeface="Calibri"/>
                <a:cs typeface="Calibri"/>
              </a:rPr>
              <a:t>Two-way </a:t>
            </a:r>
            <a:r>
              <a:rPr sz="2400" spc="-15" dirty="0">
                <a:latin typeface="Calibri"/>
                <a:cs typeface="Calibri"/>
              </a:rPr>
              <a:t>interactive</a:t>
            </a:r>
            <a:r>
              <a:rPr sz="2400" spc="10" dirty="0">
                <a:latin typeface="Calibri"/>
                <a:cs typeface="Calibri"/>
              </a:rPr>
              <a:t> </a:t>
            </a:r>
            <a:r>
              <a:rPr sz="2400" spc="-15" dirty="0">
                <a:latin typeface="Calibri"/>
                <a:cs typeface="Calibri"/>
              </a:rPr>
              <a:t>conversation</a:t>
            </a:r>
            <a:endParaRPr sz="2400">
              <a:latin typeface="Calibri"/>
              <a:cs typeface="Calibri"/>
            </a:endParaRPr>
          </a:p>
          <a:p>
            <a:pPr>
              <a:lnSpc>
                <a:spcPct val="100000"/>
              </a:lnSpc>
              <a:spcBef>
                <a:spcPts val="50"/>
              </a:spcBef>
              <a:buFont typeface="Arial"/>
              <a:buChar char="•"/>
            </a:pPr>
            <a:endParaRPr sz="3700">
              <a:latin typeface="Times New Roman"/>
              <a:cs typeface="Times New Roman"/>
            </a:endParaRPr>
          </a:p>
          <a:p>
            <a:pPr marL="241300" indent="-228600">
              <a:lnSpc>
                <a:spcPct val="100000"/>
              </a:lnSpc>
              <a:buFont typeface="Arial"/>
              <a:buChar char="•"/>
              <a:tabLst>
                <a:tab pos="241300" algn="l"/>
              </a:tabLst>
            </a:pPr>
            <a:r>
              <a:rPr sz="2400" spc="-10" dirty="0">
                <a:latin typeface="Calibri"/>
                <a:cs typeface="Calibri"/>
              </a:rPr>
              <a:t>Bridge </a:t>
            </a:r>
            <a:r>
              <a:rPr sz="2400" spc="-15" dirty="0">
                <a:latin typeface="Calibri"/>
                <a:cs typeface="Calibri"/>
              </a:rPr>
              <a:t>to </a:t>
            </a:r>
            <a:r>
              <a:rPr sz="2400" dirty="0">
                <a:latin typeface="Calibri"/>
                <a:cs typeface="Calibri"/>
              </a:rPr>
              <a:t>the </a:t>
            </a:r>
            <a:r>
              <a:rPr sz="2400" spc="-10" dirty="0">
                <a:latin typeface="Calibri"/>
                <a:cs typeface="Calibri"/>
              </a:rPr>
              <a:t>past </a:t>
            </a:r>
            <a:r>
              <a:rPr sz="2400" spc="-5" dirty="0">
                <a:latin typeface="Calibri"/>
                <a:cs typeface="Calibri"/>
              </a:rPr>
              <a:t>only </a:t>
            </a:r>
            <a:r>
              <a:rPr sz="2400" dirty="0">
                <a:latin typeface="Calibri"/>
                <a:cs typeface="Calibri"/>
              </a:rPr>
              <a:t>as</a:t>
            </a:r>
            <a:r>
              <a:rPr sz="2400" spc="-60" dirty="0">
                <a:latin typeface="Calibri"/>
                <a:cs typeface="Calibri"/>
              </a:rPr>
              <a:t> </a:t>
            </a:r>
            <a:r>
              <a:rPr sz="2400" dirty="0">
                <a:latin typeface="Calibri"/>
                <a:cs typeface="Calibri"/>
              </a:rPr>
              <a:t>necessary</a:t>
            </a:r>
            <a:endParaRPr sz="2400">
              <a:latin typeface="Calibri"/>
              <a:cs typeface="Calibri"/>
            </a:endParaRPr>
          </a:p>
          <a:p>
            <a:pPr>
              <a:lnSpc>
                <a:spcPct val="100000"/>
              </a:lnSpc>
              <a:spcBef>
                <a:spcPts val="50"/>
              </a:spcBef>
              <a:buFont typeface="Arial"/>
              <a:buChar char="•"/>
            </a:pPr>
            <a:endParaRPr sz="3700">
              <a:latin typeface="Times New Roman"/>
              <a:cs typeface="Times New Roman"/>
            </a:endParaRPr>
          </a:p>
          <a:p>
            <a:pPr marL="241300" indent="-228600">
              <a:lnSpc>
                <a:spcPct val="100000"/>
              </a:lnSpc>
              <a:buFont typeface="Arial"/>
              <a:buChar char="•"/>
              <a:tabLst>
                <a:tab pos="241300" algn="l"/>
              </a:tabLst>
            </a:pPr>
            <a:r>
              <a:rPr sz="2400" spc="-5" dirty="0">
                <a:latin typeface="Calibri"/>
                <a:cs typeface="Calibri"/>
              </a:rPr>
              <a:t>Discuss both </a:t>
            </a:r>
            <a:r>
              <a:rPr sz="2400" spc="-10" dirty="0">
                <a:latin typeface="Calibri"/>
                <a:cs typeface="Calibri"/>
              </a:rPr>
              <a:t>positive </a:t>
            </a:r>
            <a:r>
              <a:rPr sz="2400" spc="-5" dirty="0">
                <a:latin typeface="Calibri"/>
                <a:cs typeface="Calibri"/>
              </a:rPr>
              <a:t>and </a:t>
            </a:r>
            <a:r>
              <a:rPr sz="2400" spc="-15" dirty="0">
                <a:latin typeface="Calibri"/>
                <a:cs typeface="Calibri"/>
              </a:rPr>
              <a:t>negative</a:t>
            </a:r>
            <a:r>
              <a:rPr sz="2400" spc="15" dirty="0">
                <a:latin typeface="Calibri"/>
                <a:cs typeface="Calibri"/>
              </a:rPr>
              <a:t> </a:t>
            </a:r>
            <a:r>
              <a:rPr sz="2400" spc="-10" dirty="0">
                <a:latin typeface="Calibri"/>
                <a:cs typeface="Calibri"/>
              </a:rPr>
              <a:t>results</a:t>
            </a:r>
            <a:endParaRPr sz="2400">
              <a:latin typeface="Calibri"/>
              <a:cs typeface="Calibri"/>
            </a:endParaRPr>
          </a:p>
          <a:p>
            <a:pPr>
              <a:lnSpc>
                <a:spcPct val="100000"/>
              </a:lnSpc>
              <a:spcBef>
                <a:spcPts val="20"/>
              </a:spcBef>
              <a:buFont typeface="Arial"/>
              <a:buChar char="•"/>
            </a:pPr>
            <a:endParaRPr sz="4000">
              <a:latin typeface="Times New Roman"/>
              <a:cs typeface="Times New Roman"/>
            </a:endParaRPr>
          </a:p>
          <a:p>
            <a:pPr marL="241300" marR="5080" indent="-228600">
              <a:lnSpc>
                <a:spcPts val="2590"/>
              </a:lnSpc>
              <a:spcBef>
                <a:spcPts val="5"/>
              </a:spcBef>
              <a:buFont typeface="Arial"/>
              <a:buChar char="•"/>
              <a:tabLst>
                <a:tab pos="241300" algn="l"/>
              </a:tabLst>
            </a:pPr>
            <a:r>
              <a:rPr sz="2400" spc="-5" dirty="0">
                <a:latin typeface="Calibri"/>
                <a:cs typeface="Calibri"/>
              </a:rPr>
              <a:t>Discuss </a:t>
            </a:r>
            <a:r>
              <a:rPr sz="2400" spc="-15" dirty="0">
                <a:latin typeface="Calibri"/>
                <a:cs typeface="Calibri"/>
              </a:rPr>
              <a:t>overall </a:t>
            </a:r>
            <a:r>
              <a:rPr sz="2400" spc="-5" dirty="0">
                <a:latin typeface="Calibri"/>
                <a:cs typeface="Calibri"/>
              </a:rPr>
              <a:t>performance, including </a:t>
            </a:r>
            <a:r>
              <a:rPr sz="2400" spc="-15" dirty="0">
                <a:latin typeface="Calibri"/>
                <a:cs typeface="Calibri"/>
              </a:rPr>
              <a:t>strengths, </a:t>
            </a:r>
            <a:r>
              <a:rPr sz="2400" spc="-10" dirty="0">
                <a:latin typeface="Calibri"/>
                <a:cs typeface="Calibri"/>
              </a:rPr>
              <a:t>areas </a:t>
            </a:r>
            <a:r>
              <a:rPr sz="2400" spc="-20" dirty="0">
                <a:latin typeface="Calibri"/>
                <a:cs typeface="Calibri"/>
              </a:rPr>
              <a:t>for  </a:t>
            </a:r>
            <a:r>
              <a:rPr sz="2400" spc="-10" dirty="0">
                <a:latin typeface="Calibri"/>
                <a:cs typeface="Calibri"/>
              </a:rPr>
              <a:t>improvement</a:t>
            </a:r>
            <a:endParaRPr sz="2400">
              <a:latin typeface="Calibri"/>
              <a:cs typeface="Calibri"/>
            </a:endParaRPr>
          </a:p>
          <a:p>
            <a:pPr marL="698500" lvl="1" indent="-228600">
              <a:lnSpc>
                <a:spcPct val="100000"/>
              </a:lnSpc>
              <a:spcBef>
                <a:spcPts val="254"/>
              </a:spcBef>
              <a:buFont typeface="Arial"/>
              <a:buChar char="•"/>
              <a:tabLst>
                <a:tab pos="697865" algn="l"/>
                <a:tab pos="698500" algn="l"/>
              </a:tabLst>
            </a:pPr>
            <a:r>
              <a:rPr sz="2000" i="1" dirty="0">
                <a:latin typeface="Calibri"/>
                <a:cs typeface="Calibri"/>
              </a:rPr>
              <a:t>What </a:t>
            </a:r>
            <a:r>
              <a:rPr sz="2000" spc="-10" dirty="0">
                <a:latin typeface="Calibri"/>
                <a:cs typeface="Calibri"/>
              </a:rPr>
              <a:t>was</a:t>
            </a:r>
            <a:r>
              <a:rPr sz="2000" spc="-110" dirty="0">
                <a:latin typeface="Calibri"/>
                <a:cs typeface="Calibri"/>
              </a:rPr>
              <a:t> </a:t>
            </a:r>
            <a:r>
              <a:rPr sz="2000" dirty="0">
                <a:latin typeface="Calibri"/>
                <a:cs typeface="Calibri"/>
              </a:rPr>
              <a:t>done</a:t>
            </a:r>
            <a:endParaRPr sz="2000">
              <a:latin typeface="Calibri"/>
              <a:cs typeface="Calibri"/>
            </a:endParaRPr>
          </a:p>
          <a:p>
            <a:pPr marL="698500" lvl="1" indent="-228600">
              <a:lnSpc>
                <a:spcPct val="100000"/>
              </a:lnSpc>
              <a:spcBef>
                <a:spcPts val="250"/>
              </a:spcBef>
              <a:buFont typeface="Arial"/>
              <a:buChar char="•"/>
              <a:tabLst>
                <a:tab pos="697865" algn="l"/>
                <a:tab pos="698500" algn="l"/>
              </a:tabLst>
            </a:pPr>
            <a:r>
              <a:rPr sz="2000" i="1" spc="-5" dirty="0">
                <a:latin typeface="Calibri"/>
                <a:cs typeface="Calibri"/>
              </a:rPr>
              <a:t>How </a:t>
            </a:r>
            <a:r>
              <a:rPr sz="2000" spc="-5" dirty="0">
                <a:latin typeface="Calibri"/>
                <a:cs typeface="Calibri"/>
              </a:rPr>
              <a:t>it </a:t>
            </a:r>
            <a:r>
              <a:rPr sz="2000" spc="-10" dirty="0">
                <a:latin typeface="Calibri"/>
                <a:cs typeface="Calibri"/>
              </a:rPr>
              <a:t>was</a:t>
            </a:r>
            <a:r>
              <a:rPr sz="2000" spc="-85" dirty="0">
                <a:latin typeface="Calibri"/>
                <a:cs typeface="Calibri"/>
              </a:rPr>
              <a:t> </a:t>
            </a:r>
            <a:r>
              <a:rPr sz="2000" dirty="0">
                <a:latin typeface="Calibri"/>
                <a:cs typeface="Calibri"/>
              </a:rPr>
              <a:t>done</a:t>
            </a:r>
            <a:endParaRPr sz="2000">
              <a:latin typeface="Calibri"/>
              <a:cs typeface="Calibri"/>
            </a:endParaRPr>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82787" y="532606"/>
            <a:ext cx="5342890" cy="584200"/>
          </a:xfrm>
          <a:prstGeom prst="rect">
            <a:avLst/>
          </a:prstGeom>
        </p:spPr>
        <p:txBody>
          <a:bodyPr vert="horz" wrap="square" lIns="0" tIns="0" rIns="0" bIns="0" rtlCol="0">
            <a:spAutoFit/>
          </a:bodyPr>
          <a:lstStyle/>
          <a:p>
            <a:pPr marL="12700">
              <a:lnSpc>
                <a:spcPct val="100000"/>
              </a:lnSpc>
            </a:pPr>
            <a:r>
              <a:rPr sz="3600" spc="-45" dirty="0"/>
              <a:t>Performance </a:t>
            </a:r>
            <a:r>
              <a:rPr sz="3600" spc="-40" dirty="0"/>
              <a:t>Review</a:t>
            </a:r>
            <a:r>
              <a:rPr sz="3600" spc="-220" dirty="0"/>
              <a:t> </a:t>
            </a:r>
            <a:r>
              <a:rPr sz="3600" spc="-25" dirty="0"/>
              <a:t>Meeting</a:t>
            </a:r>
            <a:endParaRPr sz="360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23</a:t>
            </a:fld>
            <a:endParaRPr dirty="0"/>
          </a:p>
        </p:txBody>
      </p:sp>
      <p:sp>
        <p:nvSpPr>
          <p:cNvPr id="3" name="object 3"/>
          <p:cNvSpPr txBox="1"/>
          <p:nvPr/>
        </p:nvSpPr>
        <p:spPr>
          <a:xfrm>
            <a:off x="2737533" y="1814957"/>
            <a:ext cx="8159115" cy="2548890"/>
          </a:xfrm>
          <a:prstGeom prst="rect">
            <a:avLst/>
          </a:prstGeom>
        </p:spPr>
        <p:txBody>
          <a:bodyPr vert="horz" wrap="square" lIns="0" tIns="0" rIns="0" bIns="0" rtlCol="0">
            <a:spAutoFit/>
          </a:bodyPr>
          <a:lstStyle/>
          <a:p>
            <a:pPr marL="12700">
              <a:lnSpc>
                <a:spcPct val="100000"/>
              </a:lnSpc>
            </a:pPr>
            <a:r>
              <a:rPr sz="2400" spc="-5" dirty="0">
                <a:latin typeface="Calibri"/>
                <a:cs typeface="Calibri"/>
              </a:rPr>
              <a:t>Remember:</a:t>
            </a:r>
            <a:endParaRPr sz="2400">
              <a:latin typeface="Calibri"/>
              <a:cs typeface="Calibri"/>
            </a:endParaRPr>
          </a:p>
          <a:p>
            <a:pPr>
              <a:lnSpc>
                <a:spcPct val="100000"/>
              </a:lnSpc>
            </a:pPr>
            <a:endParaRPr sz="2400">
              <a:latin typeface="Times New Roman"/>
              <a:cs typeface="Times New Roman"/>
            </a:endParaRPr>
          </a:p>
          <a:p>
            <a:pPr marL="241300" marR="5080" indent="-228600">
              <a:lnSpc>
                <a:spcPts val="2590"/>
              </a:lnSpc>
              <a:spcBef>
                <a:spcPts val="1875"/>
              </a:spcBef>
              <a:buFont typeface="Arial"/>
              <a:buChar char="•"/>
              <a:tabLst>
                <a:tab pos="241300" algn="l"/>
              </a:tabLst>
            </a:pPr>
            <a:r>
              <a:rPr sz="2400" spc="-5" dirty="0">
                <a:latin typeface="Calibri"/>
                <a:cs typeface="Calibri"/>
              </a:rPr>
              <a:t>The </a:t>
            </a:r>
            <a:r>
              <a:rPr sz="2400" spc="-10" dirty="0">
                <a:latin typeface="Calibri"/>
                <a:cs typeface="Calibri"/>
              </a:rPr>
              <a:t>goal </a:t>
            </a:r>
            <a:r>
              <a:rPr sz="2400" dirty="0">
                <a:latin typeface="Calibri"/>
                <a:cs typeface="Calibri"/>
              </a:rPr>
              <a:t>is </a:t>
            </a:r>
            <a:r>
              <a:rPr sz="2400" spc="-5" dirty="0">
                <a:latin typeface="Calibri"/>
                <a:cs typeface="Calibri"/>
              </a:rPr>
              <a:t>the </a:t>
            </a:r>
            <a:r>
              <a:rPr sz="2400" spc="-20" dirty="0">
                <a:latin typeface="Calibri"/>
                <a:cs typeface="Calibri"/>
              </a:rPr>
              <a:t>employee’s </a:t>
            </a:r>
            <a:r>
              <a:rPr sz="2400" b="1" spc="-10" dirty="0">
                <a:latin typeface="Calibri"/>
                <a:cs typeface="Calibri"/>
              </a:rPr>
              <a:t>understanding</a:t>
            </a:r>
            <a:r>
              <a:rPr sz="2400" spc="-10" dirty="0">
                <a:latin typeface="Calibri"/>
                <a:cs typeface="Calibri"/>
              </a:rPr>
              <a:t>, </a:t>
            </a:r>
            <a:r>
              <a:rPr sz="2400" spc="-5" dirty="0">
                <a:latin typeface="Calibri"/>
                <a:cs typeface="Calibri"/>
              </a:rPr>
              <a:t>not </a:t>
            </a:r>
            <a:r>
              <a:rPr sz="2400" dirty="0">
                <a:latin typeface="Calibri"/>
                <a:cs typeface="Calibri"/>
              </a:rPr>
              <a:t>necessarily </a:t>
            </a:r>
            <a:r>
              <a:rPr sz="2400" spc="-5" dirty="0">
                <a:latin typeface="Calibri"/>
                <a:cs typeface="Calibri"/>
              </a:rPr>
              <a:t>his or  </a:t>
            </a:r>
            <a:r>
              <a:rPr sz="2400" dirty="0">
                <a:latin typeface="Calibri"/>
                <a:cs typeface="Calibri"/>
              </a:rPr>
              <a:t>her</a:t>
            </a:r>
            <a:r>
              <a:rPr sz="2400" spc="-100" dirty="0">
                <a:latin typeface="Calibri"/>
                <a:cs typeface="Calibri"/>
              </a:rPr>
              <a:t> </a:t>
            </a:r>
            <a:r>
              <a:rPr sz="2400" spc="-5" dirty="0">
                <a:latin typeface="Calibri"/>
                <a:cs typeface="Calibri"/>
              </a:rPr>
              <a:t>agreement.</a:t>
            </a:r>
            <a:endParaRPr sz="2400">
              <a:latin typeface="Calibri"/>
              <a:cs typeface="Calibri"/>
            </a:endParaRPr>
          </a:p>
          <a:p>
            <a:pPr>
              <a:lnSpc>
                <a:spcPct val="100000"/>
              </a:lnSpc>
              <a:buFont typeface="Arial"/>
              <a:buChar char="•"/>
            </a:pPr>
            <a:endParaRPr sz="2400">
              <a:latin typeface="Times New Roman"/>
              <a:cs typeface="Times New Roman"/>
            </a:endParaRPr>
          </a:p>
          <a:p>
            <a:pPr marL="241300" indent="-228600">
              <a:lnSpc>
                <a:spcPct val="100000"/>
              </a:lnSpc>
              <a:spcBef>
                <a:spcPts val="1510"/>
              </a:spcBef>
              <a:buFont typeface="Arial"/>
              <a:buChar char="•"/>
              <a:tabLst>
                <a:tab pos="241300" algn="l"/>
              </a:tabLst>
            </a:pPr>
            <a:r>
              <a:rPr sz="2400" spc="-5" dirty="0">
                <a:latin typeface="Calibri"/>
                <a:cs typeface="Calibri"/>
              </a:rPr>
              <a:t>This </a:t>
            </a:r>
            <a:r>
              <a:rPr sz="2400" dirty="0">
                <a:latin typeface="Calibri"/>
                <a:cs typeface="Calibri"/>
              </a:rPr>
              <a:t>is a </a:t>
            </a:r>
            <a:r>
              <a:rPr sz="2400" spc="-20" dirty="0">
                <a:latin typeface="Calibri"/>
                <a:cs typeface="Calibri"/>
              </a:rPr>
              <a:t>two-way </a:t>
            </a:r>
            <a:r>
              <a:rPr sz="2400" spc="-15" dirty="0">
                <a:latin typeface="Calibri"/>
                <a:cs typeface="Calibri"/>
              </a:rPr>
              <a:t>conversation, </a:t>
            </a:r>
            <a:r>
              <a:rPr sz="2400" spc="-5" dirty="0">
                <a:latin typeface="Calibri"/>
                <a:cs typeface="Calibri"/>
              </a:rPr>
              <a:t>but </a:t>
            </a:r>
            <a:r>
              <a:rPr sz="2400" dirty="0">
                <a:latin typeface="Calibri"/>
                <a:cs typeface="Calibri"/>
              </a:rPr>
              <a:t>it is </a:t>
            </a:r>
            <a:r>
              <a:rPr sz="2400" b="1" dirty="0">
                <a:latin typeface="Calibri"/>
                <a:cs typeface="Calibri"/>
              </a:rPr>
              <a:t>not </a:t>
            </a:r>
            <a:r>
              <a:rPr sz="2400" dirty="0">
                <a:latin typeface="Calibri"/>
                <a:cs typeface="Calibri"/>
              </a:rPr>
              <a:t>a</a:t>
            </a:r>
            <a:r>
              <a:rPr sz="2400" spc="-70" dirty="0">
                <a:latin typeface="Calibri"/>
                <a:cs typeface="Calibri"/>
              </a:rPr>
              <a:t> </a:t>
            </a:r>
            <a:r>
              <a:rPr sz="2400" spc="-5" dirty="0">
                <a:latin typeface="Calibri"/>
                <a:cs typeface="Calibri"/>
              </a:rPr>
              <a:t>mediation.</a:t>
            </a:r>
            <a:endParaRPr sz="2400">
              <a:latin typeface="Calibri"/>
              <a:cs typeface="Calibri"/>
            </a:endParaRPr>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84314" y="532606"/>
            <a:ext cx="5342890" cy="584200"/>
          </a:xfrm>
          <a:prstGeom prst="rect">
            <a:avLst/>
          </a:prstGeom>
        </p:spPr>
        <p:txBody>
          <a:bodyPr vert="horz" wrap="square" lIns="0" tIns="0" rIns="0" bIns="0" rtlCol="0">
            <a:spAutoFit/>
          </a:bodyPr>
          <a:lstStyle/>
          <a:p>
            <a:pPr marL="12700">
              <a:lnSpc>
                <a:spcPct val="100000"/>
              </a:lnSpc>
            </a:pPr>
            <a:r>
              <a:rPr sz="3600" spc="-45" dirty="0"/>
              <a:t>Performance </a:t>
            </a:r>
            <a:r>
              <a:rPr sz="3600" spc="-40" dirty="0"/>
              <a:t>Review</a:t>
            </a:r>
            <a:r>
              <a:rPr sz="3600" spc="-220" dirty="0"/>
              <a:t> </a:t>
            </a:r>
            <a:r>
              <a:rPr sz="3600" spc="-25" dirty="0"/>
              <a:t>Meeting</a:t>
            </a:r>
            <a:endParaRPr sz="360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24</a:t>
            </a:fld>
            <a:endParaRPr dirty="0"/>
          </a:p>
        </p:txBody>
      </p:sp>
      <p:sp>
        <p:nvSpPr>
          <p:cNvPr id="3" name="object 3"/>
          <p:cNvSpPr txBox="1"/>
          <p:nvPr/>
        </p:nvSpPr>
        <p:spPr>
          <a:xfrm>
            <a:off x="2484314" y="1856613"/>
            <a:ext cx="8114030" cy="4076700"/>
          </a:xfrm>
          <a:prstGeom prst="rect">
            <a:avLst/>
          </a:prstGeom>
        </p:spPr>
        <p:txBody>
          <a:bodyPr vert="horz" wrap="square" lIns="0" tIns="0" rIns="0" bIns="0" rtlCol="0">
            <a:spAutoFit/>
          </a:bodyPr>
          <a:lstStyle/>
          <a:p>
            <a:pPr marL="241300" marR="130810" indent="-228600">
              <a:lnSpc>
                <a:spcPts val="2590"/>
              </a:lnSpc>
              <a:buFont typeface="Arial"/>
              <a:buChar char="•"/>
              <a:tabLst>
                <a:tab pos="241300" algn="l"/>
                <a:tab pos="2764790" algn="l"/>
              </a:tabLst>
            </a:pPr>
            <a:r>
              <a:rPr sz="2400" spc="-20" dirty="0">
                <a:latin typeface="Calibri"/>
                <a:cs typeface="Calibri"/>
              </a:rPr>
              <a:t>Avoid</a:t>
            </a:r>
            <a:r>
              <a:rPr sz="2400" spc="10" dirty="0">
                <a:latin typeface="Calibri"/>
                <a:cs typeface="Calibri"/>
              </a:rPr>
              <a:t> </a:t>
            </a:r>
            <a:r>
              <a:rPr sz="2400" spc="-5" dirty="0">
                <a:latin typeface="Calibri"/>
                <a:cs typeface="Calibri"/>
              </a:rPr>
              <a:t>talking</a:t>
            </a:r>
            <a:r>
              <a:rPr sz="2400" spc="-25" dirty="0">
                <a:latin typeface="Calibri"/>
                <a:cs typeface="Calibri"/>
              </a:rPr>
              <a:t> </a:t>
            </a:r>
            <a:r>
              <a:rPr sz="2400" spc="-5" dirty="0">
                <a:latin typeface="Calibri"/>
                <a:cs typeface="Calibri"/>
              </a:rPr>
              <a:t>about	or comparing the employee </a:t>
            </a:r>
            <a:r>
              <a:rPr sz="2400" spc="-15" dirty="0">
                <a:latin typeface="Calibri"/>
                <a:cs typeface="Calibri"/>
              </a:rPr>
              <a:t>to</a:t>
            </a:r>
            <a:r>
              <a:rPr sz="2400" spc="-100" dirty="0">
                <a:latin typeface="Calibri"/>
                <a:cs typeface="Calibri"/>
              </a:rPr>
              <a:t> </a:t>
            </a:r>
            <a:r>
              <a:rPr sz="2400" spc="-5" dirty="0">
                <a:latin typeface="Calibri"/>
                <a:cs typeface="Calibri"/>
              </a:rPr>
              <a:t>other</a:t>
            </a:r>
            <a:r>
              <a:rPr sz="2400" spc="-15" dirty="0">
                <a:latin typeface="Calibri"/>
                <a:cs typeface="Calibri"/>
              </a:rPr>
              <a:t> </a:t>
            </a:r>
            <a:r>
              <a:rPr sz="2400" spc="-5" dirty="0">
                <a:latin typeface="Calibri"/>
                <a:cs typeface="Calibri"/>
              </a:rPr>
              <a:t>team </a:t>
            </a:r>
            <a:r>
              <a:rPr sz="2400" dirty="0">
                <a:latin typeface="Calibri"/>
                <a:cs typeface="Calibri"/>
              </a:rPr>
              <a:t> </a:t>
            </a:r>
            <a:r>
              <a:rPr sz="2400" spc="-5" dirty="0">
                <a:latin typeface="Calibri"/>
                <a:cs typeface="Calibri"/>
              </a:rPr>
              <a:t>members</a:t>
            </a:r>
            <a:endParaRPr sz="2400" dirty="0">
              <a:latin typeface="Calibri"/>
              <a:cs typeface="Calibri"/>
            </a:endParaRPr>
          </a:p>
          <a:p>
            <a:pPr>
              <a:lnSpc>
                <a:spcPct val="100000"/>
              </a:lnSpc>
              <a:buFont typeface="Arial"/>
              <a:buChar char="•"/>
            </a:pPr>
            <a:endParaRPr sz="2400" dirty="0">
              <a:latin typeface="Times New Roman"/>
              <a:cs typeface="Times New Roman"/>
            </a:endParaRPr>
          </a:p>
          <a:p>
            <a:pPr marL="241300" indent="-228600">
              <a:lnSpc>
                <a:spcPct val="100000"/>
              </a:lnSpc>
              <a:spcBef>
                <a:spcPts val="1510"/>
              </a:spcBef>
              <a:buFont typeface="Arial"/>
              <a:buChar char="•"/>
              <a:tabLst>
                <a:tab pos="241300" algn="l"/>
              </a:tabLst>
            </a:pPr>
            <a:r>
              <a:rPr sz="2400" spc="-10" dirty="0">
                <a:latin typeface="Calibri"/>
                <a:cs typeface="Calibri"/>
              </a:rPr>
              <a:t>Answer </a:t>
            </a:r>
            <a:r>
              <a:rPr sz="2400" spc="-20" dirty="0">
                <a:latin typeface="Calibri"/>
                <a:cs typeface="Calibri"/>
              </a:rPr>
              <a:t>any </a:t>
            </a:r>
            <a:r>
              <a:rPr sz="2400" spc="-10" dirty="0">
                <a:latin typeface="Calibri"/>
                <a:cs typeface="Calibri"/>
              </a:rPr>
              <a:t>questions that come</a:t>
            </a:r>
            <a:r>
              <a:rPr sz="2400" spc="10" dirty="0">
                <a:latin typeface="Calibri"/>
                <a:cs typeface="Calibri"/>
              </a:rPr>
              <a:t> </a:t>
            </a:r>
            <a:r>
              <a:rPr sz="2400" spc="-5" dirty="0">
                <a:latin typeface="Calibri"/>
                <a:cs typeface="Calibri"/>
              </a:rPr>
              <a:t>up</a:t>
            </a:r>
            <a:endParaRPr sz="2400" dirty="0">
              <a:latin typeface="Calibri"/>
              <a:cs typeface="Calibri"/>
            </a:endParaRPr>
          </a:p>
          <a:p>
            <a:pPr>
              <a:lnSpc>
                <a:spcPct val="100000"/>
              </a:lnSpc>
              <a:spcBef>
                <a:spcPts val="35"/>
              </a:spcBef>
              <a:buFont typeface="Arial"/>
              <a:buChar char="•"/>
            </a:pPr>
            <a:endParaRPr sz="4000" dirty="0">
              <a:latin typeface="Times New Roman"/>
              <a:cs typeface="Times New Roman"/>
            </a:endParaRPr>
          </a:p>
          <a:p>
            <a:pPr marL="241300" marR="206375" indent="-228600">
              <a:lnSpc>
                <a:spcPts val="2590"/>
              </a:lnSpc>
              <a:buFont typeface="Arial"/>
              <a:buChar char="•"/>
              <a:tabLst>
                <a:tab pos="241300" algn="l"/>
              </a:tabLst>
            </a:pPr>
            <a:r>
              <a:rPr sz="2400" spc="-5" dirty="0">
                <a:latin typeface="Calibri"/>
                <a:cs typeface="Calibri"/>
              </a:rPr>
              <a:t>Plan and schedule </a:t>
            </a:r>
            <a:r>
              <a:rPr sz="2400" spc="-20" dirty="0">
                <a:latin typeface="Calibri"/>
                <a:cs typeface="Calibri"/>
              </a:rPr>
              <a:t>any </a:t>
            </a:r>
            <a:r>
              <a:rPr sz="2400" spc="-10" dirty="0">
                <a:latin typeface="Calibri"/>
                <a:cs typeface="Calibri"/>
              </a:rPr>
              <a:t>follow-up </a:t>
            </a:r>
            <a:r>
              <a:rPr sz="2400" dirty="0">
                <a:latin typeface="Calibri"/>
                <a:cs typeface="Calibri"/>
              </a:rPr>
              <a:t>activities </a:t>
            </a:r>
            <a:r>
              <a:rPr sz="2400" spc="-5" dirty="0">
                <a:latin typeface="Calibri"/>
                <a:cs typeface="Calibri"/>
              </a:rPr>
              <a:t>concerning </a:t>
            </a:r>
            <a:r>
              <a:rPr sz="2400" spc="-10" dirty="0">
                <a:latin typeface="Calibri"/>
                <a:cs typeface="Calibri"/>
              </a:rPr>
              <a:t>ongoing  improvement </a:t>
            </a:r>
            <a:r>
              <a:rPr sz="2400" spc="-5" dirty="0">
                <a:latin typeface="Calibri"/>
                <a:cs typeface="Calibri"/>
              </a:rPr>
              <a:t>and</a:t>
            </a:r>
            <a:r>
              <a:rPr sz="2400" spc="-60" dirty="0">
                <a:latin typeface="Calibri"/>
                <a:cs typeface="Calibri"/>
              </a:rPr>
              <a:t> </a:t>
            </a:r>
            <a:r>
              <a:rPr sz="2400" spc="-10" dirty="0">
                <a:latin typeface="Calibri"/>
                <a:cs typeface="Calibri"/>
              </a:rPr>
              <a:t>development</a:t>
            </a:r>
            <a:endParaRPr sz="2400" dirty="0">
              <a:latin typeface="Calibri"/>
              <a:cs typeface="Calibri"/>
            </a:endParaRPr>
          </a:p>
          <a:p>
            <a:pPr>
              <a:lnSpc>
                <a:spcPct val="100000"/>
              </a:lnSpc>
              <a:buFont typeface="Arial"/>
              <a:buChar char="•"/>
            </a:pPr>
            <a:endParaRPr sz="2400" dirty="0">
              <a:latin typeface="Times New Roman"/>
              <a:cs typeface="Times New Roman"/>
            </a:endParaRPr>
          </a:p>
          <a:p>
            <a:pPr marL="241300" marR="5080" indent="-228600">
              <a:lnSpc>
                <a:spcPts val="2590"/>
              </a:lnSpc>
              <a:spcBef>
                <a:spcPts val="1825"/>
              </a:spcBef>
              <a:buFont typeface="Arial"/>
              <a:buChar char="•"/>
              <a:tabLst>
                <a:tab pos="241300" algn="l"/>
              </a:tabLst>
            </a:pPr>
            <a:r>
              <a:rPr sz="2400" spc="-10" dirty="0">
                <a:latin typeface="Calibri"/>
                <a:cs typeface="Calibri"/>
              </a:rPr>
              <a:t>Complete/revise </a:t>
            </a:r>
            <a:r>
              <a:rPr sz="2400" dirty="0">
                <a:latin typeface="Calibri"/>
                <a:cs typeface="Calibri"/>
              </a:rPr>
              <a:t>the </a:t>
            </a:r>
            <a:r>
              <a:rPr sz="2400" spc="-10" dirty="0">
                <a:latin typeface="Calibri"/>
                <a:cs typeface="Calibri"/>
              </a:rPr>
              <a:t>comments </a:t>
            </a:r>
            <a:r>
              <a:rPr sz="2400" spc="-5" dirty="0">
                <a:latin typeface="Calibri"/>
                <a:cs typeface="Calibri"/>
              </a:rPr>
              <a:t>on </a:t>
            </a:r>
            <a:r>
              <a:rPr sz="2400" dirty="0">
                <a:latin typeface="Calibri"/>
                <a:cs typeface="Calibri"/>
              </a:rPr>
              <a:t>the </a:t>
            </a:r>
            <a:r>
              <a:rPr sz="2400" spc="-10" dirty="0">
                <a:latin typeface="Calibri"/>
                <a:cs typeface="Calibri"/>
              </a:rPr>
              <a:t>review </a:t>
            </a:r>
            <a:r>
              <a:rPr sz="2400" spc="-15" dirty="0">
                <a:latin typeface="Calibri"/>
                <a:cs typeface="Calibri"/>
              </a:rPr>
              <a:t>form </a:t>
            </a:r>
            <a:r>
              <a:rPr sz="2400" dirty="0">
                <a:latin typeface="Calibri"/>
                <a:cs typeface="Calibri"/>
              </a:rPr>
              <a:t>if necessary  </a:t>
            </a:r>
            <a:r>
              <a:rPr sz="2400" spc="-5" dirty="0">
                <a:latin typeface="Calibri"/>
                <a:cs typeface="Calibri"/>
              </a:rPr>
              <a:t>based on discussion during </a:t>
            </a:r>
            <a:r>
              <a:rPr sz="2400" dirty="0">
                <a:latin typeface="Calibri"/>
                <a:cs typeface="Calibri"/>
              </a:rPr>
              <a:t>the</a:t>
            </a:r>
            <a:r>
              <a:rPr sz="2400" spc="-25" dirty="0">
                <a:latin typeface="Calibri"/>
                <a:cs typeface="Calibri"/>
              </a:rPr>
              <a:t> </a:t>
            </a:r>
            <a:r>
              <a:rPr sz="2400" spc="-5" dirty="0">
                <a:latin typeface="Calibri"/>
                <a:cs typeface="Calibri"/>
              </a:rPr>
              <a:t>meeting</a:t>
            </a:r>
            <a:endParaRPr sz="2400" dirty="0">
              <a:latin typeface="Calibri"/>
              <a:cs typeface="Calibri"/>
            </a:endParaRPr>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56179" y="241965"/>
            <a:ext cx="5342890" cy="584200"/>
          </a:xfrm>
          <a:prstGeom prst="rect">
            <a:avLst/>
          </a:prstGeom>
        </p:spPr>
        <p:txBody>
          <a:bodyPr vert="horz" wrap="square" lIns="0" tIns="0" rIns="0" bIns="0" rtlCol="0">
            <a:spAutoFit/>
          </a:bodyPr>
          <a:lstStyle/>
          <a:p>
            <a:pPr marL="12700">
              <a:lnSpc>
                <a:spcPct val="100000"/>
              </a:lnSpc>
            </a:pPr>
            <a:r>
              <a:rPr sz="3600" spc="-45" dirty="0"/>
              <a:t>Performance </a:t>
            </a:r>
            <a:r>
              <a:rPr sz="3600" spc="-40" dirty="0"/>
              <a:t>Review</a:t>
            </a:r>
            <a:r>
              <a:rPr sz="3600" spc="-220" dirty="0"/>
              <a:t> </a:t>
            </a:r>
            <a:r>
              <a:rPr sz="3600" spc="-25" dirty="0"/>
              <a:t>Meeting</a:t>
            </a:r>
            <a:endParaRPr sz="3600" dirty="0"/>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25</a:t>
            </a:fld>
            <a:endParaRPr dirty="0"/>
          </a:p>
        </p:txBody>
      </p:sp>
      <p:sp>
        <p:nvSpPr>
          <p:cNvPr id="3" name="object 3"/>
          <p:cNvSpPr txBox="1"/>
          <p:nvPr/>
        </p:nvSpPr>
        <p:spPr>
          <a:xfrm>
            <a:off x="2456179" y="1224200"/>
            <a:ext cx="8973821" cy="4245778"/>
          </a:xfrm>
          <a:prstGeom prst="rect">
            <a:avLst/>
          </a:prstGeom>
        </p:spPr>
        <p:txBody>
          <a:bodyPr vert="horz" wrap="square" lIns="0" tIns="0" rIns="0" bIns="0" rtlCol="0">
            <a:spAutoFit/>
          </a:bodyPr>
          <a:lstStyle/>
          <a:p>
            <a:pPr marL="12700">
              <a:lnSpc>
                <a:spcPct val="100000"/>
              </a:lnSpc>
            </a:pPr>
            <a:r>
              <a:rPr sz="2000" dirty="0">
                <a:latin typeface="Calibri"/>
                <a:cs typeface="Calibri"/>
              </a:rPr>
              <a:t>Common mistakes to avoid:</a:t>
            </a:r>
          </a:p>
          <a:p>
            <a:pPr>
              <a:lnSpc>
                <a:spcPct val="100000"/>
              </a:lnSpc>
            </a:pPr>
            <a:endParaRPr sz="2000" dirty="0">
              <a:latin typeface="Calibri"/>
              <a:cs typeface="Calibri"/>
            </a:endParaRPr>
          </a:p>
          <a:p>
            <a:pPr marL="241300" indent="-228600">
              <a:lnSpc>
                <a:spcPct val="100000"/>
              </a:lnSpc>
              <a:buFont typeface="Arial"/>
              <a:buChar char="•"/>
              <a:tabLst>
                <a:tab pos="240665" algn="l"/>
                <a:tab pos="241300" algn="l"/>
              </a:tabLst>
            </a:pPr>
            <a:r>
              <a:rPr sz="2000" dirty="0">
                <a:latin typeface="Calibri"/>
                <a:cs typeface="Calibri"/>
              </a:rPr>
              <a:t>Leniency / lack of candor</a:t>
            </a:r>
          </a:p>
          <a:p>
            <a:pPr marL="698500" lvl="1" indent="-228600">
              <a:lnSpc>
                <a:spcPct val="100000"/>
              </a:lnSpc>
              <a:buFont typeface="Arial"/>
              <a:buChar char="•"/>
              <a:tabLst>
                <a:tab pos="697865" algn="l"/>
                <a:tab pos="698500" algn="l"/>
              </a:tabLst>
            </a:pPr>
            <a:r>
              <a:rPr sz="2000" dirty="0">
                <a:latin typeface="Calibri"/>
                <a:cs typeface="Calibri"/>
              </a:rPr>
              <a:t>Be honest and direct: don’t’ avoid delivering constructive feedback</a:t>
            </a:r>
          </a:p>
          <a:p>
            <a:pPr lvl="1">
              <a:lnSpc>
                <a:spcPct val="100000"/>
              </a:lnSpc>
              <a:buFont typeface="Arial"/>
              <a:buChar char="•"/>
            </a:pPr>
            <a:endParaRPr sz="2000" dirty="0">
              <a:latin typeface="Calibri"/>
              <a:cs typeface="Calibri"/>
            </a:endParaRPr>
          </a:p>
          <a:p>
            <a:pPr marL="241300" indent="-228600">
              <a:lnSpc>
                <a:spcPct val="100000"/>
              </a:lnSpc>
              <a:spcBef>
                <a:spcPts val="969"/>
              </a:spcBef>
              <a:buFont typeface="Arial"/>
              <a:buChar char="•"/>
              <a:tabLst>
                <a:tab pos="240665" algn="l"/>
                <a:tab pos="241300" algn="l"/>
              </a:tabLst>
            </a:pPr>
            <a:r>
              <a:rPr sz="2000" dirty="0">
                <a:latin typeface="Calibri"/>
                <a:cs typeface="Calibri"/>
              </a:rPr>
              <a:t>Appraisals that are inconsistent with other personnel actions</a:t>
            </a:r>
          </a:p>
          <a:p>
            <a:pPr marL="698500" lvl="1" indent="-228600">
              <a:lnSpc>
                <a:spcPct val="100000"/>
              </a:lnSpc>
              <a:buFont typeface="Arial"/>
              <a:buChar char="•"/>
              <a:tabLst>
                <a:tab pos="697865" algn="l"/>
                <a:tab pos="698500" algn="l"/>
              </a:tabLst>
            </a:pPr>
            <a:r>
              <a:rPr sz="2000" dirty="0">
                <a:latin typeface="Calibri"/>
                <a:cs typeface="Calibri"/>
              </a:rPr>
              <a:t>If the employee was on a PIP in the last 12 months, don’t rate them and 4 or a 5</a:t>
            </a:r>
          </a:p>
          <a:p>
            <a:pPr lvl="1">
              <a:lnSpc>
                <a:spcPct val="100000"/>
              </a:lnSpc>
              <a:buFont typeface="Arial"/>
              <a:buChar char="•"/>
            </a:pPr>
            <a:endParaRPr sz="2000" dirty="0">
              <a:latin typeface="Calibri"/>
              <a:cs typeface="Calibri"/>
            </a:endParaRPr>
          </a:p>
          <a:p>
            <a:pPr marL="241300" indent="-228600">
              <a:lnSpc>
                <a:spcPct val="100000"/>
              </a:lnSpc>
              <a:spcBef>
                <a:spcPts val="980"/>
              </a:spcBef>
              <a:buFont typeface="Arial"/>
              <a:buChar char="•"/>
              <a:tabLst>
                <a:tab pos="240665" algn="l"/>
                <a:tab pos="241300" algn="l"/>
              </a:tabLst>
            </a:pPr>
            <a:r>
              <a:rPr sz="2000" dirty="0">
                <a:latin typeface="Calibri"/>
                <a:cs typeface="Calibri"/>
              </a:rPr>
              <a:t>Halos / Horns</a:t>
            </a:r>
          </a:p>
          <a:p>
            <a:pPr marL="698500" marR="105410" lvl="1" indent="-228600">
              <a:lnSpc>
                <a:spcPct val="70000"/>
              </a:lnSpc>
              <a:spcBef>
                <a:spcPts val="500"/>
              </a:spcBef>
              <a:buFont typeface="Arial"/>
              <a:buChar char="•"/>
              <a:tabLst>
                <a:tab pos="697865" algn="l"/>
                <a:tab pos="698500" algn="l"/>
              </a:tabLst>
            </a:pPr>
            <a:r>
              <a:rPr sz="2000" dirty="0">
                <a:latin typeface="Calibri"/>
                <a:cs typeface="Calibri"/>
              </a:rPr>
              <a:t>The Halo effect is when an employee is really good at one aspect of their job and the reviewer thinks they are  good at all aspects so they are reluctant to offer constructive feedback on other aspects where feedback is  warranted</a:t>
            </a:r>
          </a:p>
          <a:p>
            <a:pPr marL="698500" marR="5080" lvl="1" indent="-228600">
              <a:lnSpc>
                <a:spcPct val="70000"/>
              </a:lnSpc>
              <a:spcBef>
                <a:spcPts val="484"/>
              </a:spcBef>
              <a:buFont typeface="Arial"/>
              <a:buChar char="•"/>
              <a:tabLst>
                <a:tab pos="697865" algn="l"/>
                <a:tab pos="698500" algn="l"/>
              </a:tabLst>
            </a:pPr>
            <a:r>
              <a:rPr sz="2000" dirty="0">
                <a:latin typeface="Calibri"/>
                <a:cs typeface="Calibri"/>
              </a:rPr>
              <a:t>The Horns effect is the opposite. When an employee us poor in one aspect of their job the revuew may tend to  view them as poor in all other aspects</a:t>
            </a:r>
          </a:p>
        </p:txBody>
      </p:sp>
      <p:sp>
        <p:nvSpPr>
          <p:cNvPr id="4" name="object 4"/>
          <p:cNvSpPr txBox="1"/>
          <p:nvPr/>
        </p:nvSpPr>
        <p:spPr>
          <a:xfrm>
            <a:off x="2456179" y="5591014"/>
            <a:ext cx="6687821" cy="307777"/>
          </a:xfrm>
          <a:prstGeom prst="rect">
            <a:avLst/>
          </a:prstGeom>
        </p:spPr>
        <p:txBody>
          <a:bodyPr vert="horz" wrap="square" lIns="0" tIns="0" rIns="0" bIns="0" rtlCol="0">
            <a:spAutoFit/>
          </a:bodyPr>
          <a:lstStyle/>
          <a:p>
            <a:pPr marL="241300" indent="-228600">
              <a:lnSpc>
                <a:spcPct val="100000"/>
              </a:lnSpc>
              <a:buFont typeface="Arial"/>
              <a:buChar char="•"/>
              <a:tabLst>
                <a:tab pos="240665" algn="l"/>
                <a:tab pos="241300" algn="l"/>
              </a:tabLst>
            </a:pPr>
            <a:r>
              <a:rPr sz="2000" dirty="0">
                <a:latin typeface="Calibri"/>
                <a:cs typeface="Calibri"/>
              </a:rPr>
              <a:t>Making </a:t>
            </a:r>
            <a:r>
              <a:rPr sz="2000" spc="-5" dirty="0">
                <a:latin typeface="Calibri"/>
                <a:cs typeface="Calibri"/>
              </a:rPr>
              <a:t>promises </a:t>
            </a:r>
            <a:r>
              <a:rPr sz="2000" dirty="0">
                <a:latin typeface="Calibri"/>
                <a:cs typeface="Calibri"/>
              </a:rPr>
              <a:t>without </a:t>
            </a:r>
            <a:r>
              <a:rPr sz="2000" spc="5" dirty="0">
                <a:latin typeface="Calibri"/>
                <a:cs typeface="Calibri"/>
              </a:rPr>
              <a:t>the </a:t>
            </a:r>
            <a:r>
              <a:rPr sz="2000" spc="-5" dirty="0">
                <a:latin typeface="Calibri"/>
                <a:cs typeface="Calibri"/>
              </a:rPr>
              <a:t>power to </a:t>
            </a:r>
            <a:r>
              <a:rPr sz="2000" spc="-15" dirty="0">
                <a:latin typeface="Calibri"/>
                <a:cs typeface="Calibri"/>
              </a:rPr>
              <a:t>keep</a:t>
            </a:r>
            <a:r>
              <a:rPr sz="2000" spc="-145" dirty="0">
                <a:latin typeface="Calibri"/>
                <a:cs typeface="Calibri"/>
              </a:rPr>
              <a:t> </a:t>
            </a:r>
            <a:r>
              <a:rPr sz="2000" dirty="0">
                <a:latin typeface="Calibri"/>
                <a:cs typeface="Calibri"/>
              </a:rPr>
              <a:t>them</a:t>
            </a:r>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56179" y="532606"/>
            <a:ext cx="7673340" cy="915035"/>
          </a:xfrm>
          <a:prstGeom prst="rect">
            <a:avLst/>
          </a:prstGeom>
        </p:spPr>
        <p:txBody>
          <a:bodyPr vert="horz" wrap="square" lIns="0" tIns="0" rIns="0" bIns="0" rtlCol="0">
            <a:spAutoFit/>
          </a:bodyPr>
          <a:lstStyle/>
          <a:p>
            <a:pPr marL="12700">
              <a:lnSpc>
                <a:spcPts val="4210"/>
              </a:lnSpc>
            </a:pPr>
            <a:r>
              <a:rPr sz="3600" spc="-45" dirty="0"/>
              <a:t>Performance </a:t>
            </a:r>
            <a:r>
              <a:rPr sz="3600" spc="-40" dirty="0"/>
              <a:t>Review</a:t>
            </a:r>
            <a:r>
              <a:rPr sz="3600" spc="-220" dirty="0"/>
              <a:t> </a:t>
            </a:r>
            <a:r>
              <a:rPr sz="3600" spc="-25" dirty="0"/>
              <a:t>Meeting</a:t>
            </a:r>
            <a:endParaRPr sz="3600"/>
          </a:p>
          <a:p>
            <a:pPr marL="12700">
              <a:lnSpc>
                <a:spcPts val="2770"/>
              </a:lnSpc>
            </a:pPr>
            <a:r>
              <a:rPr sz="2400" spc="-15" dirty="0"/>
              <a:t>Some</a:t>
            </a:r>
            <a:r>
              <a:rPr sz="2400" spc="-80" dirty="0"/>
              <a:t> </a:t>
            </a:r>
            <a:r>
              <a:rPr sz="2400" spc="-15" dirty="0"/>
              <a:t>other</a:t>
            </a:r>
            <a:r>
              <a:rPr sz="2400" spc="-55" dirty="0"/>
              <a:t> </a:t>
            </a:r>
            <a:r>
              <a:rPr sz="2400" spc="-20" dirty="0"/>
              <a:t>thoughts</a:t>
            </a:r>
            <a:r>
              <a:rPr sz="2400" spc="-60" dirty="0"/>
              <a:t> </a:t>
            </a:r>
            <a:r>
              <a:rPr sz="2400" dirty="0"/>
              <a:t>–</a:t>
            </a:r>
            <a:r>
              <a:rPr sz="2400" spc="-40" dirty="0"/>
              <a:t> </a:t>
            </a:r>
            <a:r>
              <a:rPr sz="2400" spc="-15" dirty="0"/>
              <a:t>after</a:t>
            </a:r>
            <a:r>
              <a:rPr sz="2400" spc="-70" dirty="0"/>
              <a:t> </a:t>
            </a:r>
            <a:r>
              <a:rPr sz="2400" spc="-5" dirty="0"/>
              <a:t>the</a:t>
            </a:r>
            <a:r>
              <a:rPr sz="2400" spc="-55" dirty="0"/>
              <a:t> </a:t>
            </a:r>
            <a:r>
              <a:rPr sz="2400" spc="-20" dirty="0"/>
              <a:t>review</a:t>
            </a:r>
            <a:r>
              <a:rPr sz="2400" spc="-80" dirty="0"/>
              <a:t> </a:t>
            </a:r>
            <a:r>
              <a:rPr sz="2400" spc="-15" dirty="0"/>
              <a:t>discussion</a:t>
            </a:r>
            <a:r>
              <a:rPr sz="2400" spc="-70" dirty="0"/>
              <a:t> </a:t>
            </a:r>
            <a:r>
              <a:rPr sz="2400" spc="-5" dirty="0"/>
              <a:t>is</a:t>
            </a:r>
            <a:r>
              <a:rPr sz="2400" spc="-25" dirty="0"/>
              <a:t> </a:t>
            </a:r>
            <a:r>
              <a:rPr sz="2400" spc="-30" dirty="0"/>
              <a:t>completed</a:t>
            </a:r>
            <a:endParaRPr sz="240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26</a:t>
            </a:fld>
            <a:endParaRPr dirty="0"/>
          </a:p>
        </p:txBody>
      </p:sp>
      <p:sp>
        <p:nvSpPr>
          <p:cNvPr id="3" name="object 3"/>
          <p:cNvSpPr txBox="1"/>
          <p:nvPr/>
        </p:nvSpPr>
        <p:spPr>
          <a:xfrm>
            <a:off x="2456179" y="1856613"/>
            <a:ext cx="8375015" cy="3503295"/>
          </a:xfrm>
          <a:prstGeom prst="rect">
            <a:avLst/>
          </a:prstGeom>
        </p:spPr>
        <p:txBody>
          <a:bodyPr vert="horz" wrap="square" lIns="0" tIns="0" rIns="0" bIns="0" rtlCol="0">
            <a:spAutoFit/>
          </a:bodyPr>
          <a:lstStyle/>
          <a:p>
            <a:pPr marL="241300" marR="5080" indent="-228600">
              <a:lnSpc>
                <a:spcPts val="2590"/>
              </a:lnSpc>
              <a:buFont typeface="Arial"/>
              <a:buChar char="•"/>
              <a:tabLst>
                <a:tab pos="241300" algn="l"/>
              </a:tabLst>
            </a:pPr>
            <a:r>
              <a:rPr sz="2400" spc="-5" dirty="0">
                <a:latin typeface="Calibri"/>
                <a:cs typeface="Calibri"/>
              </a:rPr>
              <a:t>Ask </a:t>
            </a:r>
            <a:r>
              <a:rPr sz="2400" spc="-10" dirty="0">
                <a:latin typeface="Calibri"/>
                <a:cs typeface="Calibri"/>
              </a:rPr>
              <a:t>questions </a:t>
            </a:r>
            <a:r>
              <a:rPr sz="2400" spc="-5" dirty="0">
                <a:latin typeface="Calibri"/>
                <a:cs typeface="Calibri"/>
              </a:rPr>
              <a:t>concerning </a:t>
            </a:r>
            <a:r>
              <a:rPr sz="2400" dirty="0">
                <a:latin typeface="Calibri"/>
                <a:cs typeface="Calibri"/>
              </a:rPr>
              <a:t>the </a:t>
            </a:r>
            <a:r>
              <a:rPr sz="2400" spc="-10" dirty="0">
                <a:latin typeface="Calibri"/>
                <a:cs typeface="Calibri"/>
              </a:rPr>
              <a:t>current </a:t>
            </a:r>
            <a:r>
              <a:rPr sz="2400" spc="-5" dirty="0">
                <a:latin typeface="Calibri"/>
                <a:cs typeface="Calibri"/>
              </a:rPr>
              <a:t>situation </a:t>
            </a:r>
            <a:r>
              <a:rPr sz="2400" dirty="0">
                <a:latin typeface="Calibri"/>
                <a:cs typeface="Calibri"/>
              </a:rPr>
              <a:t>with an </a:t>
            </a:r>
            <a:r>
              <a:rPr sz="2400" spc="-10" dirty="0">
                <a:latin typeface="Calibri"/>
                <a:cs typeface="Calibri"/>
              </a:rPr>
              <a:t>eye </a:t>
            </a:r>
            <a:r>
              <a:rPr sz="2400" spc="-5" dirty="0">
                <a:latin typeface="Calibri"/>
                <a:cs typeface="Calibri"/>
              </a:rPr>
              <a:t>on </a:t>
            </a:r>
            <a:r>
              <a:rPr sz="2400" dirty="0">
                <a:latin typeface="Calibri"/>
                <a:cs typeface="Calibri"/>
              </a:rPr>
              <a:t>the  </a:t>
            </a:r>
            <a:r>
              <a:rPr sz="2400" spc="-10" dirty="0">
                <a:latin typeface="Calibri"/>
                <a:cs typeface="Calibri"/>
              </a:rPr>
              <a:t>future</a:t>
            </a:r>
            <a:endParaRPr sz="2400">
              <a:latin typeface="Calibri"/>
              <a:cs typeface="Calibri"/>
            </a:endParaRPr>
          </a:p>
          <a:p>
            <a:pPr marL="698500" lvl="1" indent="-228600">
              <a:lnSpc>
                <a:spcPct val="100000"/>
              </a:lnSpc>
              <a:spcBef>
                <a:spcPts val="254"/>
              </a:spcBef>
              <a:buFont typeface="Arial"/>
              <a:buChar char="•"/>
              <a:tabLst>
                <a:tab pos="697865" algn="l"/>
                <a:tab pos="698500" algn="l"/>
              </a:tabLst>
            </a:pPr>
            <a:r>
              <a:rPr sz="2000" spc="-15" dirty="0">
                <a:latin typeface="Calibri"/>
                <a:cs typeface="Calibri"/>
              </a:rPr>
              <a:t>What’s </a:t>
            </a:r>
            <a:r>
              <a:rPr sz="2000" dirty="0">
                <a:latin typeface="Calibri"/>
                <a:cs typeface="Calibri"/>
              </a:rPr>
              <a:t>one thing I </a:t>
            </a:r>
            <a:r>
              <a:rPr sz="2000" spc="-5" dirty="0">
                <a:latin typeface="Calibri"/>
                <a:cs typeface="Calibri"/>
              </a:rPr>
              <a:t>can </a:t>
            </a:r>
            <a:r>
              <a:rPr sz="2000" dirty="0">
                <a:latin typeface="Calibri"/>
                <a:cs typeface="Calibri"/>
              </a:rPr>
              <a:t>do </a:t>
            </a:r>
            <a:r>
              <a:rPr sz="2000" spc="-10" dirty="0">
                <a:latin typeface="Calibri"/>
                <a:cs typeface="Calibri"/>
              </a:rPr>
              <a:t>better </a:t>
            </a:r>
            <a:r>
              <a:rPr sz="2000" spc="-15" dirty="0">
                <a:latin typeface="Calibri"/>
                <a:cs typeface="Calibri"/>
              </a:rPr>
              <a:t>for</a:t>
            </a:r>
            <a:r>
              <a:rPr sz="2000" spc="-105" dirty="0">
                <a:latin typeface="Calibri"/>
                <a:cs typeface="Calibri"/>
              </a:rPr>
              <a:t> </a:t>
            </a:r>
            <a:r>
              <a:rPr sz="2000" spc="-5" dirty="0">
                <a:latin typeface="Calibri"/>
                <a:cs typeface="Calibri"/>
              </a:rPr>
              <a:t>you?</a:t>
            </a:r>
            <a:endParaRPr sz="2000">
              <a:latin typeface="Calibri"/>
              <a:cs typeface="Calibri"/>
            </a:endParaRPr>
          </a:p>
          <a:p>
            <a:pPr marL="698500" lvl="1" indent="-228600">
              <a:lnSpc>
                <a:spcPct val="100000"/>
              </a:lnSpc>
              <a:spcBef>
                <a:spcPts val="250"/>
              </a:spcBef>
              <a:buFont typeface="Arial"/>
              <a:buChar char="•"/>
              <a:tabLst>
                <a:tab pos="697865" algn="l"/>
                <a:tab pos="698500" algn="l"/>
              </a:tabLst>
            </a:pPr>
            <a:r>
              <a:rPr sz="2000" spc="-10" dirty="0">
                <a:latin typeface="Calibri"/>
                <a:cs typeface="Calibri"/>
              </a:rPr>
              <a:t>What’s </a:t>
            </a:r>
            <a:r>
              <a:rPr sz="2000" dirty="0">
                <a:latin typeface="Calibri"/>
                <a:cs typeface="Calibri"/>
              </a:rPr>
              <a:t>the </a:t>
            </a:r>
            <a:r>
              <a:rPr sz="2000" spc="-5" dirty="0">
                <a:latin typeface="Calibri"/>
                <a:cs typeface="Calibri"/>
              </a:rPr>
              <a:t>biggest </a:t>
            </a:r>
            <a:r>
              <a:rPr sz="2000" spc="-10" dirty="0">
                <a:latin typeface="Calibri"/>
                <a:cs typeface="Calibri"/>
              </a:rPr>
              <a:t>obstacle facing you </a:t>
            </a:r>
            <a:r>
              <a:rPr sz="2000" dirty="0">
                <a:latin typeface="Calibri"/>
                <a:cs typeface="Calibri"/>
              </a:rPr>
              <a:t>as </a:t>
            </a:r>
            <a:r>
              <a:rPr sz="2000" spc="-10" dirty="0">
                <a:latin typeface="Calibri"/>
                <a:cs typeface="Calibri"/>
              </a:rPr>
              <a:t>you </a:t>
            </a:r>
            <a:r>
              <a:rPr sz="2000" dirty="0">
                <a:latin typeface="Calibri"/>
                <a:cs typeface="Calibri"/>
              </a:rPr>
              <a:t>do </a:t>
            </a:r>
            <a:r>
              <a:rPr sz="2000" spc="-5" dirty="0">
                <a:latin typeface="Calibri"/>
                <a:cs typeface="Calibri"/>
              </a:rPr>
              <a:t>your </a:t>
            </a:r>
            <a:r>
              <a:rPr sz="2000" dirty="0">
                <a:latin typeface="Calibri"/>
                <a:cs typeface="Calibri"/>
              </a:rPr>
              <a:t>job </a:t>
            </a:r>
            <a:r>
              <a:rPr sz="2000" spc="-15" dirty="0">
                <a:latin typeface="Calibri"/>
                <a:cs typeface="Calibri"/>
              </a:rPr>
              <a:t>at</a:t>
            </a:r>
            <a:r>
              <a:rPr sz="2000" spc="-50" dirty="0">
                <a:latin typeface="Calibri"/>
                <a:cs typeface="Calibri"/>
              </a:rPr>
              <a:t> </a:t>
            </a:r>
            <a:r>
              <a:rPr sz="2000" spc="-10" dirty="0">
                <a:latin typeface="Calibri"/>
                <a:cs typeface="Calibri"/>
              </a:rPr>
              <a:t>Xavier?</a:t>
            </a:r>
            <a:endParaRPr sz="2000">
              <a:latin typeface="Calibri"/>
              <a:cs typeface="Calibri"/>
            </a:endParaRPr>
          </a:p>
          <a:p>
            <a:pPr marL="698500" lvl="1" indent="-228600">
              <a:lnSpc>
                <a:spcPct val="100000"/>
              </a:lnSpc>
              <a:spcBef>
                <a:spcPts val="260"/>
              </a:spcBef>
              <a:buFont typeface="Arial"/>
              <a:buChar char="•"/>
              <a:tabLst>
                <a:tab pos="697865" algn="l"/>
                <a:tab pos="698500" algn="l"/>
              </a:tabLst>
            </a:pPr>
            <a:r>
              <a:rPr sz="2000" spc="-5" dirty="0">
                <a:latin typeface="Calibri"/>
                <a:cs typeface="Calibri"/>
              </a:rPr>
              <a:t>What skills </a:t>
            </a:r>
            <a:r>
              <a:rPr sz="2000" spc="-10" dirty="0">
                <a:latin typeface="Calibri"/>
                <a:cs typeface="Calibri"/>
              </a:rPr>
              <a:t>would you </a:t>
            </a:r>
            <a:r>
              <a:rPr sz="2000" spc="-20" dirty="0">
                <a:latin typeface="Calibri"/>
                <a:cs typeface="Calibri"/>
              </a:rPr>
              <a:t>like </a:t>
            </a:r>
            <a:r>
              <a:rPr sz="2000" spc="-15" dirty="0">
                <a:latin typeface="Calibri"/>
                <a:cs typeface="Calibri"/>
              </a:rPr>
              <a:t>to </a:t>
            </a:r>
            <a:r>
              <a:rPr sz="2000" spc="-10" dirty="0">
                <a:latin typeface="Calibri"/>
                <a:cs typeface="Calibri"/>
              </a:rPr>
              <a:t>develop </a:t>
            </a:r>
            <a:r>
              <a:rPr sz="2000" spc="-5" dirty="0">
                <a:latin typeface="Calibri"/>
                <a:cs typeface="Calibri"/>
              </a:rPr>
              <a:t>in </a:t>
            </a:r>
            <a:r>
              <a:rPr sz="2000" dirty="0">
                <a:latin typeface="Calibri"/>
                <a:cs typeface="Calibri"/>
              </a:rPr>
              <a:t>the </a:t>
            </a:r>
            <a:r>
              <a:rPr sz="2000" spc="-5" dirty="0">
                <a:latin typeface="Calibri"/>
                <a:cs typeface="Calibri"/>
              </a:rPr>
              <a:t>coming</a:t>
            </a:r>
            <a:r>
              <a:rPr sz="2000" spc="100" dirty="0">
                <a:latin typeface="Calibri"/>
                <a:cs typeface="Calibri"/>
              </a:rPr>
              <a:t> </a:t>
            </a:r>
            <a:r>
              <a:rPr sz="2000" spc="-10" dirty="0">
                <a:latin typeface="Calibri"/>
                <a:cs typeface="Calibri"/>
              </a:rPr>
              <a:t>year?</a:t>
            </a:r>
            <a:endParaRPr sz="2000">
              <a:latin typeface="Calibri"/>
              <a:cs typeface="Calibri"/>
            </a:endParaRPr>
          </a:p>
          <a:p>
            <a:pPr lvl="1">
              <a:lnSpc>
                <a:spcPct val="100000"/>
              </a:lnSpc>
              <a:spcBef>
                <a:spcPts val="5"/>
              </a:spcBef>
              <a:buFont typeface="Arial"/>
              <a:buChar char="•"/>
            </a:pPr>
            <a:endParaRPr sz="2900">
              <a:latin typeface="Times New Roman"/>
              <a:cs typeface="Times New Roman"/>
            </a:endParaRPr>
          </a:p>
          <a:p>
            <a:pPr marL="241300" indent="-228600">
              <a:lnSpc>
                <a:spcPct val="100000"/>
              </a:lnSpc>
              <a:buFont typeface="Arial"/>
              <a:buChar char="•"/>
              <a:tabLst>
                <a:tab pos="241300" algn="l"/>
              </a:tabLst>
            </a:pPr>
            <a:r>
              <a:rPr sz="2400" spc="-5" dirty="0">
                <a:latin typeface="Calibri"/>
                <a:cs typeface="Calibri"/>
              </a:rPr>
              <a:t>Benefit of these</a:t>
            </a:r>
            <a:r>
              <a:rPr sz="2400" spc="-35" dirty="0">
                <a:latin typeface="Calibri"/>
                <a:cs typeface="Calibri"/>
              </a:rPr>
              <a:t> </a:t>
            </a:r>
            <a:r>
              <a:rPr sz="2400" spc="-10" dirty="0">
                <a:latin typeface="Calibri"/>
                <a:cs typeface="Calibri"/>
              </a:rPr>
              <a:t>questions</a:t>
            </a:r>
            <a:endParaRPr sz="2400">
              <a:latin typeface="Calibri"/>
              <a:cs typeface="Calibri"/>
            </a:endParaRPr>
          </a:p>
          <a:p>
            <a:pPr marL="698500" lvl="1" indent="-228600">
              <a:lnSpc>
                <a:spcPct val="100000"/>
              </a:lnSpc>
              <a:spcBef>
                <a:spcPts val="285"/>
              </a:spcBef>
              <a:buFont typeface="Arial"/>
              <a:buChar char="•"/>
              <a:tabLst>
                <a:tab pos="697865" algn="l"/>
                <a:tab pos="698500" algn="l"/>
              </a:tabLst>
            </a:pPr>
            <a:r>
              <a:rPr sz="2000" spc="-10" dirty="0">
                <a:latin typeface="Calibri"/>
                <a:cs typeface="Calibri"/>
              </a:rPr>
              <a:t>Demonstrates </a:t>
            </a:r>
            <a:r>
              <a:rPr sz="2000" dirty="0">
                <a:latin typeface="Calibri"/>
                <a:cs typeface="Calibri"/>
              </a:rPr>
              <a:t>the </a:t>
            </a:r>
            <a:r>
              <a:rPr sz="2000" spc="-5" dirty="0">
                <a:latin typeface="Calibri"/>
                <a:cs typeface="Calibri"/>
              </a:rPr>
              <a:t>supervisors </a:t>
            </a:r>
            <a:r>
              <a:rPr sz="2000" spc="-15" dirty="0">
                <a:latin typeface="Calibri"/>
                <a:cs typeface="Calibri"/>
              </a:rPr>
              <a:t>interest </a:t>
            </a:r>
            <a:r>
              <a:rPr sz="2000" spc="-5" dirty="0">
                <a:latin typeface="Calibri"/>
                <a:cs typeface="Calibri"/>
              </a:rPr>
              <a:t>in </a:t>
            </a:r>
            <a:r>
              <a:rPr sz="2000" dirty="0">
                <a:latin typeface="Calibri"/>
                <a:cs typeface="Calibri"/>
              </a:rPr>
              <a:t>the </a:t>
            </a:r>
            <a:r>
              <a:rPr sz="2000" spc="-20" dirty="0">
                <a:latin typeface="Calibri"/>
                <a:cs typeface="Calibri"/>
              </a:rPr>
              <a:t>employee’s</a:t>
            </a:r>
            <a:r>
              <a:rPr sz="2000" spc="85" dirty="0">
                <a:latin typeface="Calibri"/>
                <a:cs typeface="Calibri"/>
              </a:rPr>
              <a:t> </a:t>
            </a:r>
            <a:r>
              <a:rPr sz="2000" spc="-5" dirty="0">
                <a:latin typeface="Calibri"/>
                <a:cs typeface="Calibri"/>
              </a:rPr>
              <a:t>success</a:t>
            </a:r>
            <a:endParaRPr sz="2000">
              <a:latin typeface="Calibri"/>
              <a:cs typeface="Calibri"/>
            </a:endParaRPr>
          </a:p>
          <a:p>
            <a:pPr marL="698500" lvl="1" indent="-228600">
              <a:lnSpc>
                <a:spcPct val="100000"/>
              </a:lnSpc>
              <a:spcBef>
                <a:spcPts val="245"/>
              </a:spcBef>
              <a:buFont typeface="Arial"/>
              <a:buChar char="•"/>
              <a:tabLst>
                <a:tab pos="697865" algn="l"/>
                <a:tab pos="698500" algn="l"/>
              </a:tabLst>
            </a:pPr>
            <a:r>
              <a:rPr sz="2000" spc="-5" dirty="0">
                <a:latin typeface="Calibri"/>
                <a:cs typeface="Calibri"/>
              </a:rPr>
              <a:t>Consider sending employees </a:t>
            </a:r>
            <a:r>
              <a:rPr sz="2000" dirty="0">
                <a:latin typeface="Calibri"/>
                <a:cs typeface="Calibri"/>
              </a:rPr>
              <a:t>the </a:t>
            </a:r>
            <a:r>
              <a:rPr sz="2000" spc="-5" dirty="0">
                <a:latin typeface="Calibri"/>
                <a:cs typeface="Calibri"/>
              </a:rPr>
              <a:t>questions in</a:t>
            </a:r>
            <a:r>
              <a:rPr sz="2000" spc="5" dirty="0">
                <a:latin typeface="Calibri"/>
                <a:cs typeface="Calibri"/>
              </a:rPr>
              <a:t> </a:t>
            </a:r>
            <a:r>
              <a:rPr sz="2000" spc="-5" dirty="0">
                <a:latin typeface="Calibri"/>
                <a:cs typeface="Calibri"/>
              </a:rPr>
              <a:t>advance</a:t>
            </a:r>
            <a:endParaRPr sz="2000">
              <a:latin typeface="Calibri"/>
              <a:cs typeface="Calibri"/>
            </a:endParaRPr>
          </a:p>
          <a:p>
            <a:pPr marL="698500" lvl="1" indent="-228600">
              <a:lnSpc>
                <a:spcPct val="100000"/>
              </a:lnSpc>
              <a:spcBef>
                <a:spcPts val="260"/>
              </a:spcBef>
              <a:buFont typeface="Arial"/>
              <a:buChar char="•"/>
              <a:tabLst>
                <a:tab pos="697865" algn="l"/>
                <a:tab pos="698500" algn="l"/>
              </a:tabLst>
            </a:pPr>
            <a:r>
              <a:rPr sz="2000" dirty="0">
                <a:latin typeface="Calibri"/>
                <a:cs typeface="Calibri"/>
              </a:rPr>
              <a:t>Be </a:t>
            </a:r>
            <a:r>
              <a:rPr sz="2000" spc="-10" dirty="0">
                <a:latin typeface="Calibri"/>
                <a:cs typeface="Calibri"/>
              </a:rPr>
              <a:t>prepared </a:t>
            </a:r>
            <a:r>
              <a:rPr sz="2000" spc="-15" dirty="0">
                <a:latin typeface="Calibri"/>
                <a:cs typeface="Calibri"/>
              </a:rPr>
              <a:t>to </a:t>
            </a:r>
            <a:r>
              <a:rPr sz="2000" spc="-20" dirty="0">
                <a:latin typeface="Calibri"/>
                <a:cs typeface="Calibri"/>
              </a:rPr>
              <a:t>take</a:t>
            </a:r>
            <a:r>
              <a:rPr sz="2000" spc="-30" dirty="0">
                <a:latin typeface="Calibri"/>
                <a:cs typeface="Calibri"/>
              </a:rPr>
              <a:t> </a:t>
            </a:r>
            <a:r>
              <a:rPr sz="2000" spc="-5" dirty="0">
                <a:latin typeface="Calibri"/>
                <a:cs typeface="Calibri"/>
              </a:rPr>
              <a:t>action</a:t>
            </a:r>
            <a:endParaRPr sz="2000">
              <a:latin typeface="Calibri"/>
              <a:cs typeface="Calibri"/>
            </a:endParaRPr>
          </a:p>
        </p:txBody>
      </p:sp>
    </p:spTree>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24992" y="532606"/>
            <a:ext cx="5342890" cy="584200"/>
          </a:xfrm>
          <a:prstGeom prst="rect">
            <a:avLst/>
          </a:prstGeom>
        </p:spPr>
        <p:txBody>
          <a:bodyPr vert="horz" wrap="square" lIns="0" tIns="0" rIns="0" bIns="0" rtlCol="0">
            <a:spAutoFit/>
          </a:bodyPr>
          <a:lstStyle/>
          <a:p>
            <a:pPr marL="12700">
              <a:lnSpc>
                <a:spcPct val="100000"/>
              </a:lnSpc>
            </a:pPr>
            <a:r>
              <a:rPr sz="3600" b="0" spc="-45" dirty="0">
                <a:latin typeface="Calibri Light"/>
                <a:cs typeface="Calibri Light"/>
              </a:rPr>
              <a:t>Performance </a:t>
            </a:r>
            <a:r>
              <a:rPr sz="3600" b="0" spc="-40" dirty="0">
                <a:latin typeface="Calibri Light"/>
                <a:cs typeface="Calibri Light"/>
              </a:rPr>
              <a:t>Review</a:t>
            </a:r>
            <a:r>
              <a:rPr sz="3600" b="0" spc="-220" dirty="0">
                <a:latin typeface="Calibri Light"/>
                <a:cs typeface="Calibri Light"/>
              </a:rPr>
              <a:t> </a:t>
            </a:r>
            <a:r>
              <a:rPr sz="3600" b="0" spc="-25" dirty="0">
                <a:latin typeface="Calibri Light"/>
                <a:cs typeface="Calibri Light"/>
              </a:rPr>
              <a:t>Meeting</a:t>
            </a:r>
            <a:endParaRPr sz="3600">
              <a:latin typeface="Calibri Light"/>
              <a:cs typeface="Calibri Light"/>
            </a:endParaRPr>
          </a:p>
        </p:txBody>
      </p:sp>
      <p:sp>
        <p:nvSpPr>
          <p:cNvPr id="3" name="object 3"/>
          <p:cNvSpPr txBox="1">
            <a:spLocks noGrp="1"/>
          </p:cNvSpPr>
          <p:nvPr>
            <p:ph type="title"/>
          </p:nvPr>
        </p:nvSpPr>
        <p:spPr>
          <a:xfrm>
            <a:off x="4376765" y="1709470"/>
            <a:ext cx="5142230" cy="1350010"/>
          </a:xfrm>
          <a:prstGeom prst="rect">
            <a:avLst/>
          </a:prstGeom>
        </p:spPr>
        <p:txBody>
          <a:bodyPr vert="horz" wrap="square" lIns="0" tIns="0" rIns="0" bIns="0" rtlCol="0">
            <a:spAutoFit/>
          </a:bodyPr>
          <a:lstStyle/>
          <a:p>
            <a:pPr marL="12700" marR="5080" indent="520700">
              <a:lnSpc>
                <a:spcPct val="110700"/>
              </a:lnSpc>
            </a:pPr>
            <a:r>
              <a:rPr sz="4000" b="0" spc="-15" dirty="0">
                <a:latin typeface="Calibri"/>
                <a:cs typeface="Calibri"/>
              </a:rPr>
              <a:t>Set </a:t>
            </a:r>
            <a:r>
              <a:rPr sz="4000" b="0" dirty="0">
                <a:latin typeface="Calibri"/>
                <a:cs typeface="Calibri"/>
              </a:rPr>
              <a:t>an </a:t>
            </a:r>
            <a:r>
              <a:rPr sz="4000" b="0" spc="-10" dirty="0">
                <a:latin typeface="Calibri"/>
                <a:cs typeface="Calibri"/>
              </a:rPr>
              <a:t>appointment  </a:t>
            </a:r>
            <a:r>
              <a:rPr sz="4000" b="0" spc="-20" dirty="0">
                <a:latin typeface="Calibri"/>
                <a:cs typeface="Calibri"/>
              </a:rPr>
              <a:t>to </a:t>
            </a:r>
            <a:r>
              <a:rPr sz="4000" b="0" spc="-10" dirty="0">
                <a:latin typeface="Calibri"/>
                <a:cs typeface="Calibri"/>
              </a:rPr>
              <a:t>discuss </a:t>
            </a:r>
            <a:r>
              <a:rPr sz="4000" b="0" spc="-5" dirty="0">
                <a:latin typeface="Calibri"/>
                <a:cs typeface="Calibri"/>
              </a:rPr>
              <a:t>and</a:t>
            </a:r>
            <a:r>
              <a:rPr sz="4000" b="0" spc="-40" dirty="0">
                <a:latin typeface="Calibri"/>
                <a:cs typeface="Calibri"/>
              </a:rPr>
              <a:t> </a:t>
            </a:r>
            <a:r>
              <a:rPr sz="4000" b="0" spc="-10" dirty="0">
                <a:latin typeface="Calibri"/>
                <a:cs typeface="Calibri"/>
              </a:rPr>
              <a:t>document</a:t>
            </a:r>
            <a:endParaRPr sz="4000">
              <a:latin typeface="Calibri"/>
              <a:cs typeface="Calibri"/>
            </a:endParaRPr>
          </a:p>
        </p:txBody>
      </p:sp>
      <p:sp>
        <p:nvSpPr>
          <p:cNvPr id="4" name="object 4"/>
          <p:cNvSpPr txBox="1"/>
          <p:nvPr/>
        </p:nvSpPr>
        <p:spPr>
          <a:xfrm>
            <a:off x="4268547" y="3060921"/>
            <a:ext cx="5363845" cy="2439035"/>
          </a:xfrm>
          <a:prstGeom prst="rect">
            <a:avLst/>
          </a:prstGeom>
        </p:spPr>
        <p:txBody>
          <a:bodyPr vert="horz" wrap="square" lIns="0" tIns="0" rIns="0" bIns="0" rtlCol="0">
            <a:spAutoFit/>
          </a:bodyPr>
          <a:lstStyle/>
          <a:p>
            <a:pPr marL="781685" marR="777875" algn="ctr">
              <a:lnSpc>
                <a:spcPct val="110700"/>
              </a:lnSpc>
            </a:pPr>
            <a:r>
              <a:rPr sz="4000" spc="-10" dirty="0">
                <a:latin typeface="Calibri"/>
                <a:cs typeface="Calibri"/>
              </a:rPr>
              <a:t>goals </a:t>
            </a:r>
            <a:r>
              <a:rPr sz="4000" spc="-30" dirty="0">
                <a:latin typeface="Calibri"/>
                <a:cs typeface="Calibri"/>
              </a:rPr>
              <a:t>for </a:t>
            </a:r>
            <a:r>
              <a:rPr sz="4000" spc="-20" dirty="0">
                <a:latin typeface="Calibri"/>
                <a:cs typeface="Calibri"/>
              </a:rPr>
              <a:t>next </a:t>
            </a:r>
            <a:r>
              <a:rPr sz="4000" spc="-15" dirty="0">
                <a:latin typeface="Calibri"/>
                <a:cs typeface="Calibri"/>
              </a:rPr>
              <a:t>year  </a:t>
            </a:r>
            <a:r>
              <a:rPr sz="4000" spc="-5" dirty="0">
                <a:latin typeface="Calibri"/>
                <a:cs typeface="Calibri"/>
              </a:rPr>
              <a:t>And</a:t>
            </a:r>
            <a:r>
              <a:rPr sz="4000" spc="-95" dirty="0">
                <a:latin typeface="Calibri"/>
                <a:cs typeface="Calibri"/>
              </a:rPr>
              <a:t> </a:t>
            </a:r>
            <a:r>
              <a:rPr sz="4000" spc="-10" dirty="0">
                <a:latin typeface="Calibri"/>
                <a:cs typeface="Calibri"/>
              </a:rPr>
              <a:t>remember:</a:t>
            </a:r>
            <a:endParaRPr sz="4000">
              <a:latin typeface="Calibri"/>
              <a:cs typeface="Calibri"/>
            </a:endParaRPr>
          </a:p>
          <a:p>
            <a:pPr algn="ctr">
              <a:lnSpc>
                <a:spcPts val="8575"/>
              </a:lnSpc>
            </a:pPr>
            <a:r>
              <a:rPr sz="7200" spc="-5" dirty="0">
                <a:latin typeface="Calibri"/>
                <a:cs typeface="Calibri"/>
              </a:rPr>
              <a:t>Goals </a:t>
            </a:r>
            <a:r>
              <a:rPr sz="7200" spc="-35" dirty="0">
                <a:latin typeface="Calibri"/>
                <a:cs typeface="Calibri"/>
              </a:rPr>
              <a:t>are</a:t>
            </a:r>
            <a:r>
              <a:rPr sz="7200" spc="-60" dirty="0">
                <a:latin typeface="Calibri"/>
                <a:cs typeface="Calibri"/>
              </a:rPr>
              <a:t> </a:t>
            </a:r>
            <a:r>
              <a:rPr sz="7200" spc="-5" dirty="0">
                <a:latin typeface="Calibri"/>
                <a:cs typeface="Calibri"/>
              </a:rPr>
              <a:t>fluid</a:t>
            </a:r>
            <a:endParaRPr sz="7200">
              <a:latin typeface="Calibri"/>
              <a:cs typeface="Calibri"/>
            </a:endParaRPr>
          </a:p>
        </p:txBody>
      </p:sp>
      <p:sp>
        <p:nvSpPr>
          <p:cNvPr id="5" name="object 5"/>
          <p:cNvSpPr/>
          <p:nvPr/>
        </p:nvSpPr>
        <p:spPr>
          <a:xfrm>
            <a:off x="4281247" y="5420614"/>
            <a:ext cx="5337175" cy="59690"/>
          </a:xfrm>
          <a:custGeom>
            <a:avLst/>
            <a:gdLst/>
            <a:ahLst/>
            <a:cxnLst/>
            <a:rect l="l" t="t" r="r" b="b"/>
            <a:pathLst>
              <a:path w="5337175" h="59689">
                <a:moveTo>
                  <a:pt x="0" y="0"/>
                </a:moveTo>
                <a:lnTo>
                  <a:pt x="5337048" y="0"/>
                </a:lnTo>
                <a:lnTo>
                  <a:pt x="5337048" y="59436"/>
                </a:lnTo>
                <a:lnTo>
                  <a:pt x="0" y="59436"/>
                </a:lnTo>
                <a:lnTo>
                  <a:pt x="0" y="0"/>
                </a:lnTo>
                <a:close/>
              </a:path>
            </a:pathLst>
          </a:custGeom>
          <a:solidFill>
            <a:srgbClr val="000000"/>
          </a:solid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27</a:t>
            </a:fld>
            <a:endParaRPr dirty="0"/>
          </a:p>
        </p:txBody>
      </p:sp>
    </p:spTree>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80360" y="1345694"/>
            <a:ext cx="8460105" cy="3964304"/>
          </a:xfrm>
          <a:custGeom>
            <a:avLst/>
            <a:gdLst/>
            <a:ahLst/>
            <a:cxnLst/>
            <a:rect l="l" t="t" r="r" b="b"/>
            <a:pathLst>
              <a:path w="8460105" h="3964304">
                <a:moveTo>
                  <a:pt x="6477762" y="0"/>
                </a:moveTo>
                <a:lnTo>
                  <a:pt x="6477762" y="990981"/>
                </a:lnTo>
                <a:lnTo>
                  <a:pt x="0" y="990981"/>
                </a:lnTo>
                <a:lnTo>
                  <a:pt x="0" y="2972943"/>
                </a:lnTo>
                <a:lnTo>
                  <a:pt x="6477762" y="2972943"/>
                </a:lnTo>
                <a:lnTo>
                  <a:pt x="6477762" y="3963924"/>
                </a:lnTo>
                <a:lnTo>
                  <a:pt x="8459724" y="1981962"/>
                </a:lnTo>
                <a:lnTo>
                  <a:pt x="6477762" y="0"/>
                </a:lnTo>
                <a:close/>
              </a:path>
            </a:pathLst>
          </a:custGeom>
          <a:solidFill>
            <a:srgbClr val="D2DEEF"/>
          </a:solidFill>
        </p:spPr>
        <p:txBody>
          <a:bodyPr wrap="square" lIns="0" tIns="0" rIns="0" bIns="0" rtlCol="0"/>
          <a:lstStyle/>
          <a:p>
            <a:endParaRPr/>
          </a:p>
        </p:txBody>
      </p:sp>
      <p:sp>
        <p:nvSpPr>
          <p:cNvPr id="3" name="object 3"/>
          <p:cNvSpPr/>
          <p:nvPr/>
        </p:nvSpPr>
        <p:spPr>
          <a:xfrm>
            <a:off x="2372867" y="2535941"/>
            <a:ext cx="2985770" cy="1584960"/>
          </a:xfrm>
          <a:custGeom>
            <a:avLst/>
            <a:gdLst/>
            <a:ahLst/>
            <a:cxnLst/>
            <a:rect l="l" t="t" r="r" b="b"/>
            <a:pathLst>
              <a:path w="2985770" h="1584960">
                <a:moveTo>
                  <a:pt x="2721356" y="0"/>
                </a:moveTo>
                <a:lnTo>
                  <a:pt x="264160" y="0"/>
                </a:lnTo>
                <a:lnTo>
                  <a:pt x="216678" y="4255"/>
                </a:lnTo>
                <a:lnTo>
                  <a:pt x="171988" y="16525"/>
                </a:lnTo>
                <a:lnTo>
                  <a:pt x="130836" y="36064"/>
                </a:lnTo>
                <a:lnTo>
                  <a:pt x="93967" y="62125"/>
                </a:lnTo>
                <a:lnTo>
                  <a:pt x="62129" y="93962"/>
                </a:lnTo>
                <a:lnTo>
                  <a:pt x="36067" y="130830"/>
                </a:lnTo>
                <a:lnTo>
                  <a:pt x="16527" y="171983"/>
                </a:lnTo>
                <a:lnTo>
                  <a:pt x="4256" y="216675"/>
                </a:lnTo>
                <a:lnTo>
                  <a:pt x="0" y="264160"/>
                </a:lnTo>
                <a:lnTo>
                  <a:pt x="0" y="1320787"/>
                </a:lnTo>
                <a:lnTo>
                  <a:pt x="4256" y="1368272"/>
                </a:lnTo>
                <a:lnTo>
                  <a:pt x="16527" y="1412965"/>
                </a:lnTo>
                <a:lnTo>
                  <a:pt x="36067" y="1454119"/>
                </a:lnTo>
                <a:lnTo>
                  <a:pt x="62129" y="1490990"/>
                </a:lnTo>
                <a:lnTo>
                  <a:pt x="93967" y="1522829"/>
                </a:lnTo>
                <a:lnTo>
                  <a:pt x="130836" y="1548892"/>
                </a:lnTo>
                <a:lnTo>
                  <a:pt x="171988" y="1568432"/>
                </a:lnTo>
                <a:lnTo>
                  <a:pt x="216678" y="1580703"/>
                </a:lnTo>
                <a:lnTo>
                  <a:pt x="264160" y="1584960"/>
                </a:lnTo>
                <a:lnTo>
                  <a:pt x="2721356" y="1584960"/>
                </a:lnTo>
                <a:lnTo>
                  <a:pt x="2768837" y="1580703"/>
                </a:lnTo>
                <a:lnTo>
                  <a:pt x="2813527" y="1568432"/>
                </a:lnTo>
                <a:lnTo>
                  <a:pt x="2854679" y="1548892"/>
                </a:lnTo>
                <a:lnTo>
                  <a:pt x="2891548" y="1522829"/>
                </a:lnTo>
                <a:lnTo>
                  <a:pt x="2923386" y="1490990"/>
                </a:lnTo>
                <a:lnTo>
                  <a:pt x="2949448" y="1454119"/>
                </a:lnTo>
                <a:lnTo>
                  <a:pt x="2968988" y="1412965"/>
                </a:lnTo>
                <a:lnTo>
                  <a:pt x="2981259" y="1368272"/>
                </a:lnTo>
                <a:lnTo>
                  <a:pt x="2985516" y="1320787"/>
                </a:lnTo>
                <a:lnTo>
                  <a:pt x="2985516" y="264160"/>
                </a:lnTo>
                <a:lnTo>
                  <a:pt x="2981259" y="216675"/>
                </a:lnTo>
                <a:lnTo>
                  <a:pt x="2968988" y="171983"/>
                </a:lnTo>
                <a:lnTo>
                  <a:pt x="2949448" y="130830"/>
                </a:lnTo>
                <a:lnTo>
                  <a:pt x="2923386" y="93962"/>
                </a:lnTo>
                <a:lnTo>
                  <a:pt x="2891548" y="62125"/>
                </a:lnTo>
                <a:lnTo>
                  <a:pt x="2854679" y="36064"/>
                </a:lnTo>
                <a:lnTo>
                  <a:pt x="2813527" y="16525"/>
                </a:lnTo>
                <a:lnTo>
                  <a:pt x="2768837" y="4255"/>
                </a:lnTo>
                <a:lnTo>
                  <a:pt x="2721356" y="0"/>
                </a:lnTo>
                <a:close/>
              </a:path>
            </a:pathLst>
          </a:custGeom>
          <a:solidFill>
            <a:srgbClr val="808080"/>
          </a:solidFill>
        </p:spPr>
        <p:txBody>
          <a:bodyPr wrap="square" lIns="0" tIns="0" rIns="0" bIns="0" rtlCol="0"/>
          <a:lstStyle/>
          <a:p>
            <a:endParaRPr/>
          </a:p>
        </p:txBody>
      </p:sp>
      <p:sp>
        <p:nvSpPr>
          <p:cNvPr id="4" name="object 4"/>
          <p:cNvSpPr/>
          <p:nvPr/>
        </p:nvSpPr>
        <p:spPr>
          <a:xfrm>
            <a:off x="2372867" y="2535941"/>
            <a:ext cx="2985770" cy="1584960"/>
          </a:xfrm>
          <a:custGeom>
            <a:avLst/>
            <a:gdLst/>
            <a:ahLst/>
            <a:cxnLst/>
            <a:rect l="l" t="t" r="r" b="b"/>
            <a:pathLst>
              <a:path w="2985770" h="1584960">
                <a:moveTo>
                  <a:pt x="0" y="264160"/>
                </a:moveTo>
                <a:lnTo>
                  <a:pt x="4256" y="216675"/>
                </a:lnTo>
                <a:lnTo>
                  <a:pt x="16527" y="171983"/>
                </a:lnTo>
                <a:lnTo>
                  <a:pt x="36067" y="130830"/>
                </a:lnTo>
                <a:lnTo>
                  <a:pt x="62129" y="93962"/>
                </a:lnTo>
                <a:lnTo>
                  <a:pt x="93967" y="62125"/>
                </a:lnTo>
                <a:lnTo>
                  <a:pt x="130836" y="36064"/>
                </a:lnTo>
                <a:lnTo>
                  <a:pt x="171988" y="16525"/>
                </a:lnTo>
                <a:lnTo>
                  <a:pt x="216678" y="4255"/>
                </a:lnTo>
                <a:lnTo>
                  <a:pt x="264160" y="0"/>
                </a:lnTo>
                <a:lnTo>
                  <a:pt x="2721356" y="0"/>
                </a:lnTo>
                <a:lnTo>
                  <a:pt x="2768837" y="4255"/>
                </a:lnTo>
                <a:lnTo>
                  <a:pt x="2813527" y="16525"/>
                </a:lnTo>
                <a:lnTo>
                  <a:pt x="2854679" y="36064"/>
                </a:lnTo>
                <a:lnTo>
                  <a:pt x="2891548" y="62125"/>
                </a:lnTo>
                <a:lnTo>
                  <a:pt x="2923386" y="93962"/>
                </a:lnTo>
                <a:lnTo>
                  <a:pt x="2949448" y="130830"/>
                </a:lnTo>
                <a:lnTo>
                  <a:pt x="2968988" y="171983"/>
                </a:lnTo>
                <a:lnTo>
                  <a:pt x="2981259" y="216675"/>
                </a:lnTo>
                <a:lnTo>
                  <a:pt x="2985516" y="264160"/>
                </a:lnTo>
                <a:lnTo>
                  <a:pt x="2985516" y="1320787"/>
                </a:lnTo>
                <a:lnTo>
                  <a:pt x="2981259" y="1368272"/>
                </a:lnTo>
                <a:lnTo>
                  <a:pt x="2968988" y="1412965"/>
                </a:lnTo>
                <a:lnTo>
                  <a:pt x="2949448" y="1454119"/>
                </a:lnTo>
                <a:lnTo>
                  <a:pt x="2923386" y="1490990"/>
                </a:lnTo>
                <a:lnTo>
                  <a:pt x="2891548" y="1522829"/>
                </a:lnTo>
                <a:lnTo>
                  <a:pt x="2854679" y="1548892"/>
                </a:lnTo>
                <a:lnTo>
                  <a:pt x="2813527" y="1568432"/>
                </a:lnTo>
                <a:lnTo>
                  <a:pt x="2768837" y="1580703"/>
                </a:lnTo>
                <a:lnTo>
                  <a:pt x="2721356" y="1584960"/>
                </a:lnTo>
                <a:lnTo>
                  <a:pt x="264160" y="1584960"/>
                </a:lnTo>
                <a:lnTo>
                  <a:pt x="216678" y="1580703"/>
                </a:lnTo>
                <a:lnTo>
                  <a:pt x="171988" y="1568432"/>
                </a:lnTo>
                <a:lnTo>
                  <a:pt x="130836" y="1548892"/>
                </a:lnTo>
                <a:lnTo>
                  <a:pt x="93967" y="1522829"/>
                </a:lnTo>
                <a:lnTo>
                  <a:pt x="62129" y="1490990"/>
                </a:lnTo>
                <a:lnTo>
                  <a:pt x="36067" y="1454119"/>
                </a:lnTo>
                <a:lnTo>
                  <a:pt x="16527" y="1412965"/>
                </a:lnTo>
                <a:lnTo>
                  <a:pt x="4256" y="1368272"/>
                </a:lnTo>
                <a:lnTo>
                  <a:pt x="0" y="1320787"/>
                </a:lnTo>
                <a:lnTo>
                  <a:pt x="0" y="264160"/>
                </a:lnTo>
                <a:close/>
              </a:path>
            </a:pathLst>
          </a:custGeom>
          <a:ln w="12192">
            <a:solidFill>
              <a:srgbClr val="FFFFFF"/>
            </a:solidFill>
          </a:ln>
        </p:spPr>
        <p:txBody>
          <a:bodyPr wrap="square" lIns="0" tIns="0" rIns="0" bIns="0" rtlCol="0"/>
          <a:lstStyle/>
          <a:p>
            <a:endParaRPr/>
          </a:p>
        </p:txBody>
      </p:sp>
      <p:sp>
        <p:nvSpPr>
          <p:cNvPr id="5" name="object 5"/>
          <p:cNvSpPr txBox="1"/>
          <p:nvPr/>
        </p:nvSpPr>
        <p:spPr>
          <a:xfrm>
            <a:off x="3118128" y="2831688"/>
            <a:ext cx="1496060" cy="975994"/>
          </a:xfrm>
          <a:prstGeom prst="rect">
            <a:avLst/>
          </a:prstGeom>
        </p:spPr>
        <p:txBody>
          <a:bodyPr vert="horz" wrap="square" lIns="0" tIns="0" rIns="0" bIns="0" rtlCol="0">
            <a:spAutoFit/>
          </a:bodyPr>
          <a:lstStyle/>
          <a:p>
            <a:pPr marL="12700" marR="5080" indent="156845">
              <a:lnSpc>
                <a:spcPts val="3740"/>
              </a:lnSpc>
            </a:pPr>
            <a:r>
              <a:rPr sz="3400" spc="-30" dirty="0">
                <a:solidFill>
                  <a:srgbClr val="C0C0C0"/>
                </a:solidFill>
                <a:latin typeface="Calibri"/>
                <a:cs typeface="Calibri"/>
              </a:rPr>
              <a:t>Before  </a:t>
            </a:r>
            <a:r>
              <a:rPr sz="3400" spc="-5" dirty="0">
                <a:solidFill>
                  <a:srgbClr val="C0C0C0"/>
                </a:solidFill>
                <a:latin typeface="Calibri"/>
                <a:cs typeface="Calibri"/>
              </a:rPr>
              <a:t>Me</a:t>
            </a:r>
            <a:r>
              <a:rPr sz="3400" spc="-30" dirty="0">
                <a:solidFill>
                  <a:srgbClr val="C0C0C0"/>
                </a:solidFill>
                <a:latin typeface="Calibri"/>
                <a:cs typeface="Calibri"/>
              </a:rPr>
              <a:t>e</a:t>
            </a:r>
            <a:r>
              <a:rPr sz="3400" spc="-5" dirty="0">
                <a:solidFill>
                  <a:srgbClr val="C0C0C0"/>
                </a:solidFill>
                <a:latin typeface="Calibri"/>
                <a:cs typeface="Calibri"/>
              </a:rPr>
              <a:t>ting</a:t>
            </a:r>
            <a:endParaRPr sz="3400">
              <a:latin typeface="Calibri"/>
              <a:cs typeface="Calibri"/>
            </a:endParaRPr>
          </a:p>
        </p:txBody>
      </p:sp>
      <p:sp>
        <p:nvSpPr>
          <p:cNvPr id="6" name="object 6"/>
          <p:cNvSpPr/>
          <p:nvPr/>
        </p:nvSpPr>
        <p:spPr>
          <a:xfrm>
            <a:off x="5617464" y="2551181"/>
            <a:ext cx="2985770" cy="1584960"/>
          </a:xfrm>
          <a:custGeom>
            <a:avLst/>
            <a:gdLst/>
            <a:ahLst/>
            <a:cxnLst/>
            <a:rect l="l" t="t" r="r" b="b"/>
            <a:pathLst>
              <a:path w="2985770" h="1584960">
                <a:moveTo>
                  <a:pt x="2721356" y="0"/>
                </a:moveTo>
                <a:lnTo>
                  <a:pt x="264160" y="0"/>
                </a:lnTo>
                <a:lnTo>
                  <a:pt x="216678" y="4255"/>
                </a:lnTo>
                <a:lnTo>
                  <a:pt x="171988" y="16525"/>
                </a:lnTo>
                <a:lnTo>
                  <a:pt x="130836" y="36064"/>
                </a:lnTo>
                <a:lnTo>
                  <a:pt x="93967" y="62125"/>
                </a:lnTo>
                <a:lnTo>
                  <a:pt x="62129" y="93962"/>
                </a:lnTo>
                <a:lnTo>
                  <a:pt x="36067" y="130830"/>
                </a:lnTo>
                <a:lnTo>
                  <a:pt x="16527" y="171983"/>
                </a:lnTo>
                <a:lnTo>
                  <a:pt x="4256" y="216675"/>
                </a:lnTo>
                <a:lnTo>
                  <a:pt x="0" y="264160"/>
                </a:lnTo>
                <a:lnTo>
                  <a:pt x="0" y="1320787"/>
                </a:lnTo>
                <a:lnTo>
                  <a:pt x="4256" y="1368272"/>
                </a:lnTo>
                <a:lnTo>
                  <a:pt x="16527" y="1412965"/>
                </a:lnTo>
                <a:lnTo>
                  <a:pt x="36067" y="1454119"/>
                </a:lnTo>
                <a:lnTo>
                  <a:pt x="62129" y="1490990"/>
                </a:lnTo>
                <a:lnTo>
                  <a:pt x="93967" y="1522829"/>
                </a:lnTo>
                <a:lnTo>
                  <a:pt x="130836" y="1548892"/>
                </a:lnTo>
                <a:lnTo>
                  <a:pt x="171988" y="1568432"/>
                </a:lnTo>
                <a:lnTo>
                  <a:pt x="216678" y="1580703"/>
                </a:lnTo>
                <a:lnTo>
                  <a:pt x="264160" y="1584960"/>
                </a:lnTo>
                <a:lnTo>
                  <a:pt x="2721356" y="1584960"/>
                </a:lnTo>
                <a:lnTo>
                  <a:pt x="2768837" y="1580703"/>
                </a:lnTo>
                <a:lnTo>
                  <a:pt x="2813527" y="1568432"/>
                </a:lnTo>
                <a:lnTo>
                  <a:pt x="2854679" y="1548892"/>
                </a:lnTo>
                <a:lnTo>
                  <a:pt x="2891548" y="1522829"/>
                </a:lnTo>
                <a:lnTo>
                  <a:pt x="2923386" y="1490990"/>
                </a:lnTo>
                <a:lnTo>
                  <a:pt x="2949448" y="1454119"/>
                </a:lnTo>
                <a:lnTo>
                  <a:pt x="2968988" y="1412965"/>
                </a:lnTo>
                <a:lnTo>
                  <a:pt x="2981259" y="1368272"/>
                </a:lnTo>
                <a:lnTo>
                  <a:pt x="2985516" y="1320787"/>
                </a:lnTo>
                <a:lnTo>
                  <a:pt x="2985516" y="264160"/>
                </a:lnTo>
                <a:lnTo>
                  <a:pt x="2981259" y="216675"/>
                </a:lnTo>
                <a:lnTo>
                  <a:pt x="2968988" y="171983"/>
                </a:lnTo>
                <a:lnTo>
                  <a:pt x="2949448" y="130830"/>
                </a:lnTo>
                <a:lnTo>
                  <a:pt x="2923386" y="93962"/>
                </a:lnTo>
                <a:lnTo>
                  <a:pt x="2891548" y="62125"/>
                </a:lnTo>
                <a:lnTo>
                  <a:pt x="2854679" y="36064"/>
                </a:lnTo>
                <a:lnTo>
                  <a:pt x="2813527" y="16525"/>
                </a:lnTo>
                <a:lnTo>
                  <a:pt x="2768837" y="4255"/>
                </a:lnTo>
                <a:lnTo>
                  <a:pt x="2721356" y="0"/>
                </a:lnTo>
                <a:close/>
              </a:path>
            </a:pathLst>
          </a:custGeom>
          <a:solidFill>
            <a:srgbClr val="808080"/>
          </a:solidFill>
        </p:spPr>
        <p:txBody>
          <a:bodyPr wrap="square" lIns="0" tIns="0" rIns="0" bIns="0" rtlCol="0"/>
          <a:lstStyle/>
          <a:p>
            <a:endParaRPr/>
          </a:p>
        </p:txBody>
      </p:sp>
      <p:sp>
        <p:nvSpPr>
          <p:cNvPr id="7" name="object 7"/>
          <p:cNvSpPr/>
          <p:nvPr/>
        </p:nvSpPr>
        <p:spPr>
          <a:xfrm>
            <a:off x="5617464" y="2551181"/>
            <a:ext cx="2985770" cy="1584960"/>
          </a:xfrm>
          <a:custGeom>
            <a:avLst/>
            <a:gdLst/>
            <a:ahLst/>
            <a:cxnLst/>
            <a:rect l="l" t="t" r="r" b="b"/>
            <a:pathLst>
              <a:path w="2985770" h="1584960">
                <a:moveTo>
                  <a:pt x="0" y="264160"/>
                </a:moveTo>
                <a:lnTo>
                  <a:pt x="4256" y="216675"/>
                </a:lnTo>
                <a:lnTo>
                  <a:pt x="16527" y="171983"/>
                </a:lnTo>
                <a:lnTo>
                  <a:pt x="36067" y="130830"/>
                </a:lnTo>
                <a:lnTo>
                  <a:pt x="62129" y="93962"/>
                </a:lnTo>
                <a:lnTo>
                  <a:pt x="93967" y="62125"/>
                </a:lnTo>
                <a:lnTo>
                  <a:pt x="130836" y="36064"/>
                </a:lnTo>
                <a:lnTo>
                  <a:pt x="171988" y="16525"/>
                </a:lnTo>
                <a:lnTo>
                  <a:pt x="216678" y="4255"/>
                </a:lnTo>
                <a:lnTo>
                  <a:pt x="264160" y="0"/>
                </a:lnTo>
                <a:lnTo>
                  <a:pt x="2721356" y="0"/>
                </a:lnTo>
                <a:lnTo>
                  <a:pt x="2768837" y="4255"/>
                </a:lnTo>
                <a:lnTo>
                  <a:pt x="2813527" y="16525"/>
                </a:lnTo>
                <a:lnTo>
                  <a:pt x="2854679" y="36064"/>
                </a:lnTo>
                <a:lnTo>
                  <a:pt x="2891548" y="62125"/>
                </a:lnTo>
                <a:lnTo>
                  <a:pt x="2923386" y="93962"/>
                </a:lnTo>
                <a:lnTo>
                  <a:pt x="2949448" y="130830"/>
                </a:lnTo>
                <a:lnTo>
                  <a:pt x="2968988" y="171983"/>
                </a:lnTo>
                <a:lnTo>
                  <a:pt x="2981259" y="216675"/>
                </a:lnTo>
                <a:lnTo>
                  <a:pt x="2985516" y="264160"/>
                </a:lnTo>
                <a:lnTo>
                  <a:pt x="2985516" y="1320787"/>
                </a:lnTo>
                <a:lnTo>
                  <a:pt x="2981259" y="1368272"/>
                </a:lnTo>
                <a:lnTo>
                  <a:pt x="2968988" y="1412965"/>
                </a:lnTo>
                <a:lnTo>
                  <a:pt x="2949448" y="1454119"/>
                </a:lnTo>
                <a:lnTo>
                  <a:pt x="2923386" y="1490990"/>
                </a:lnTo>
                <a:lnTo>
                  <a:pt x="2891548" y="1522829"/>
                </a:lnTo>
                <a:lnTo>
                  <a:pt x="2854679" y="1548892"/>
                </a:lnTo>
                <a:lnTo>
                  <a:pt x="2813527" y="1568432"/>
                </a:lnTo>
                <a:lnTo>
                  <a:pt x="2768837" y="1580703"/>
                </a:lnTo>
                <a:lnTo>
                  <a:pt x="2721356" y="1584960"/>
                </a:lnTo>
                <a:lnTo>
                  <a:pt x="264160" y="1584960"/>
                </a:lnTo>
                <a:lnTo>
                  <a:pt x="216678" y="1580703"/>
                </a:lnTo>
                <a:lnTo>
                  <a:pt x="171988" y="1568432"/>
                </a:lnTo>
                <a:lnTo>
                  <a:pt x="130836" y="1548892"/>
                </a:lnTo>
                <a:lnTo>
                  <a:pt x="93967" y="1522829"/>
                </a:lnTo>
                <a:lnTo>
                  <a:pt x="62129" y="1490990"/>
                </a:lnTo>
                <a:lnTo>
                  <a:pt x="36067" y="1454119"/>
                </a:lnTo>
                <a:lnTo>
                  <a:pt x="16527" y="1412965"/>
                </a:lnTo>
                <a:lnTo>
                  <a:pt x="4256" y="1368272"/>
                </a:lnTo>
                <a:lnTo>
                  <a:pt x="0" y="1320787"/>
                </a:lnTo>
                <a:lnTo>
                  <a:pt x="0" y="264160"/>
                </a:lnTo>
                <a:close/>
              </a:path>
            </a:pathLst>
          </a:custGeom>
          <a:ln w="12192">
            <a:solidFill>
              <a:srgbClr val="FFFFFF"/>
            </a:solidFill>
          </a:ln>
        </p:spPr>
        <p:txBody>
          <a:bodyPr wrap="square" lIns="0" tIns="0" rIns="0" bIns="0" rtlCol="0"/>
          <a:lstStyle/>
          <a:p>
            <a:endParaRPr/>
          </a:p>
        </p:txBody>
      </p:sp>
      <p:sp>
        <p:nvSpPr>
          <p:cNvPr id="8" name="object 8"/>
          <p:cNvSpPr txBox="1"/>
          <p:nvPr/>
        </p:nvSpPr>
        <p:spPr>
          <a:xfrm>
            <a:off x="6363077" y="2561558"/>
            <a:ext cx="1496060" cy="1353820"/>
          </a:xfrm>
          <a:prstGeom prst="rect">
            <a:avLst/>
          </a:prstGeom>
        </p:spPr>
        <p:txBody>
          <a:bodyPr vert="horz" wrap="square" lIns="0" tIns="0" rIns="0" bIns="0" rtlCol="0">
            <a:spAutoFit/>
          </a:bodyPr>
          <a:lstStyle/>
          <a:p>
            <a:pPr marL="12700" marR="5080" indent="147320">
              <a:lnSpc>
                <a:spcPct val="127299"/>
              </a:lnSpc>
            </a:pPr>
            <a:r>
              <a:rPr sz="3400" spc="-5" dirty="0">
                <a:solidFill>
                  <a:srgbClr val="C0C0C0"/>
                </a:solidFill>
                <a:latin typeface="Calibri"/>
                <a:cs typeface="Calibri"/>
              </a:rPr>
              <a:t>During  Me</a:t>
            </a:r>
            <a:r>
              <a:rPr sz="3400" spc="-30" dirty="0">
                <a:solidFill>
                  <a:srgbClr val="C0C0C0"/>
                </a:solidFill>
                <a:latin typeface="Calibri"/>
                <a:cs typeface="Calibri"/>
              </a:rPr>
              <a:t>e</a:t>
            </a:r>
            <a:r>
              <a:rPr sz="3400" spc="-5" dirty="0">
                <a:solidFill>
                  <a:srgbClr val="C0C0C0"/>
                </a:solidFill>
                <a:latin typeface="Calibri"/>
                <a:cs typeface="Calibri"/>
              </a:rPr>
              <a:t>ting</a:t>
            </a:r>
            <a:endParaRPr sz="3400">
              <a:latin typeface="Calibri"/>
              <a:cs typeface="Calibri"/>
            </a:endParaRPr>
          </a:p>
        </p:txBody>
      </p:sp>
      <p:sp>
        <p:nvSpPr>
          <p:cNvPr id="9" name="object 9"/>
          <p:cNvSpPr/>
          <p:nvPr/>
        </p:nvSpPr>
        <p:spPr>
          <a:xfrm>
            <a:off x="8862059" y="2535941"/>
            <a:ext cx="2985770" cy="1584960"/>
          </a:xfrm>
          <a:custGeom>
            <a:avLst/>
            <a:gdLst/>
            <a:ahLst/>
            <a:cxnLst/>
            <a:rect l="l" t="t" r="r" b="b"/>
            <a:pathLst>
              <a:path w="2985770" h="1584960">
                <a:moveTo>
                  <a:pt x="2721356" y="0"/>
                </a:moveTo>
                <a:lnTo>
                  <a:pt x="264160" y="0"/>
                </a:lnTo>
                <a:lnTo>
                  <a:pt x="216678" y="4255"/>
                </a:lnTo>
                <a:lnTo>
                  <a:pt x="171988" y="16525"/>
                </a:lnTo>
                <a:lnTo>
                  <a:pt x="130836" y="36064"/>
                </a:lnTo>
                <a:lnTo>
                  <a:pt x="93967" y="62125"/>
                </a:lnTo>
                <a:lnTo>
                  <a:pt x="62129" y="93962"/>
                </a:lnTo>
                <a:lnTo>
                  <a:pt x="36067" y="130830"/>
                </a:lnTo>
                <a:lnTo>
                  <a:pt x="16527" y="171983"/>
                </a:lnTo>
                <a:lnTo>
                  <a:pt x="4256" y="216675"/>
                </a:lnTo>
                <a:lnTo>
                  <a:pt x="0" y="264160"/>
                </a:lnTo>
                <a:lnTo>
                  <a:pt x="0" y="1320787"/>
                </a:lnTo>
                <a:lnTo>
                  <a:pt x="4256" y="1368272"/>
                </a:lnTo>
                <a:lnTo>
                  <a:pt x="16527" y="1412965"/>
                </a:lnTo>
                <a:lnTo>
                  <a:pt x="36067" y="1454119"/>
                </a:lnTo>
                <a:lnTo>
                  <a:pt x="62129" y="1490990"/>
                </a:lnTo>
                <a:lnTo>
                  <a:pt x="93967" y="1522829"/>
                </a:lnTo>
                <a:lnTo>
                  <a:pt x="130836" y="1548892"/>
                </a:lnTo>
                <a:lnTo>
                  <a:pt x="171988" y="1568432"/>
                </a:lnTo>
                <a:lnTo>
                  <a:pt x="216678" y="1580703"/>
                </a:lnTo>
                <a:lnTo>
                  <a:pt x="264160" y="1584960"/>
                </a:lnTo>
                <a:lnTo>
                  <a:pt x="2721356" y="1584960"/>
                </a:lnTo>
                <a:lnTo>
                  <a:pt x="2768837" y="1580703"/>
                </a:lnTo>
                <a:lnTo>
                  <a:pt x="2813527" y="1568432"/>
                </a:lnTo>
                <a:lnTo>
                  <a:pt x="2854679" y="1548892"/>
                </a:lnTo>
                <a:lnTo>
                  <a:pt x="2891548" y="1522829"/>
                </a:lnTo>
                <a:lnTo>
                  <a:pt x="2923386" y="1490990"/>
                </a:lnTo>
                <a:lnTo>
                  <a:pt x="2949448" y="1454119"/>
                </a:lnTo>
                <a:lnTo>
                  <a:pt x="2968988" y="1412965"/>
                </a:lnTo>
                <a:lnTo>
                  <a:pt x="2981259" y="1368272"/>
                </a:lnTo>
                <a:lnTo>
                  <a:pt x="2985516" y="1320787"/>
                </a:lnTo>
                <a:lnTo>
                  <a:pt x="2985516" y="264160"/>
                </a:lnTo>
                <a:lnTo>
                  <a:pt x="2981259" y="216675"/>
                </a:lnTo>
                <a:lnTo>
                  <a:pt x="2968988" y="171983"/>
                </a:lnTo>
                <a:lnTo>
                  <a:pt x="2949448" y="130830"/>
                </a:lnTo>
                <a:lnTo>
                  <a:pt x="2923386" y="93962"/>
                </a:lnTo>
                <a:lnTo>
                  <a:pt x="2891548" y="62125"/>
                </a:lnTo>
                <a:lnTo>
                  <a:pt x="2854679" y="36064"/>
                </a:lnTo>
                <a:lnTo>
                  <a:pt x="2813527" y="16525"/>
                </a:lnTo>
                <a:lnTo>
                  <a:pt x="2768837" y="4255"/>
                </a:lnTo>
                <a:lnTo>
                  <a:pt x="2721356" y="0"/>
                </a:lnTo>
                <a:close/>
              </a:path>
            </a:pathLst>
          </a:custGeom>
          <a:solidFill>
            <a:srgbClr val="5B9BD5"/>
          </a:solidFill>
        </p:spPr>
        <p:txBody>
          <a:bodyPr wrap="square" lIns="0" tIns="0" rIns="0" bIns="0" rtlCol="0"/>
          <a:lstStyle/>
          <a:p>
            <a:endParaRPr/>
          </a:p>
        </p:txBody>
      </p:sp>
      <p:sp>
        <p:nvSpPr>
          <p:cNvPr id="10" name="object 10"/>
          <p:cNvSpPr/>
          <p:nvPr/>
        </p:nvSpPr>
        <p:spPr>
          <a:xfrm>
            <a:off x="8862059" y="2535941"/>
            <a:ext cx="2985770" cy="1584960"/>
          </a:xfrm>
          <a:custGeom>
            <a:avLst/>
            <a:gdLst/>
            <a:ahLst/>
            <a:cxnLst/>
            <a:rect l="l" t="t" r="r" b="b"/>
            <a:pathLst>
              <a:path w="2985770" h="1584960">
                <a:moveTo>
                  <a:pt x="0" y="264160"/>
                </a:moveTo>
                <a:lnTo>
                  <a:pt x="4256" y="216675"/>
                </a:lnTo>
                <a:lnTo>
                  <a:pt x="16527" y="171983"/>
                </a:lnTo>
                <a:lnTo>
                  <a:pt x="36067" y="130830"/>
                </a:lnTo>
                <a:lnTo>
                  <a:pt x="62129" y="93962"/>
                </a:lnTo>
                <a:lnTo>
                  <a:pt x="93967" y="62125"/>
                </a:lnTo>
                <a:lnTo>
                  <a:pt x="130836" y="36064"/>
                </a:lnTo>
                <a:lnTo>
                  <a:pt x="171988" y="16525"/>
                </a:lnTo>
                <a:lnTo>
                  <a:pt x="216678" y="4255"/>
                </a:lnTo>
                <a:lnTo>
                  <a:pt x="264160" y="0"/>
                </a:lnTo>
                <a:lnTo>
                  <a:pt x="2721356" y="0"/>
                </a:lnTo>
                <a:lnTo>
                  <a:pt x="2768837" y="4255"/>
                </a:lnTo>
                <a:lnTo>
                  <a:pt x="2813527" y="16525"/>
                </a:lnTo>
                <a:lnTo>
                  <a:pt x="2854679" y="36064"/>
                </a:lnTo>
                <a:lnTo>
                  <a:pt x="2891548" y="62125"/>
                </a:lnTo>
                <a:lnTo>
                  <a:pt x="2923386" y="93962"/>
                </a:lnTo>
                <a:lnTo>
                  <a:pt x="2949448" y="130830"/>
                </a:lnTo>
                <a:lnTo>
                  <a:pt x="2968988" y="171983"/>
                </a:lnTo>
                <a:lnTo>
                  <a:pt x="2981259" y="216675"/>
                </a:lnTo>
                <a:lnTo>
                  <a:pt x="2985516" y="264160"/>
                </a:lnTo>
                <a:lnTo>
                  <a:pt x="2985516" y="1320787"/>
                </a:lnTo>
                <a:lnTo>
                  <a:pt x="2981259" y="1368272"/>
                </a:lnTo>
                <a:lnTo>
                  <a:pt x="2968988" y="1412965"/>
                </a:lnTo>
                <a:lnTo>
                  <a:pt x="2949448" y="1454119"/>
                </a:lnTo>
                <a:lnTo>
                  <a:pt x="2923386" y="1490990"/>
                </a:lnTo>
                <a:lnTo>
                  <a:pt x="2891548" y="1522829"/>
                </a:lnTo>
                <a:lnTo>
                  <a:pt x="2854679" y="1548892"/>
                </a:lnTo>
                <a:lnTo>
                  <a:pt x="2813527" y="1568432"/>
                </a:lnTo>
                <a:lnTo>
                  <a:pt x="2768837" y="1580703"/>
                </a:lnTo>
                <a:lnTo>
                  <a:pt x="2721356" y="1584960"/>
                </a:lnTo>
                <a:lnTo>
                  <a:pt x="264160" y="1584960"/>
                </a:lnTo>
                <a:lnTo>
                  <a:pt x="216678" y="1580703"/>
                </a:lnTo>
                <a:lnTo>
                  <a:pt x="171988" y="1568432"/>
                </a:lnTo>
                <a:lnTo>
                  <a:pt x="130836" y="1548892"/>
                </a:lnTo>
                <a:lnTo>
                  <a:pt x="93967" y="1522829"/>
                </a:lnTo>
                <a:lnTo>
                  <a:pt x="62129" y="1490990"/>
                </a:lnTo>
                <a:lnTo>
                  <a:pt x="36067" y="1454119"/>
                </a:lnTo>
                <a:lnTo>
                  <a:pt x="16527" y="1412965"/>
                </a:lnTo>
                <a:lnTo>
                  <a:pt x="4256" y="1368272"/>
                </a:lnTo>
                <a:lnTo>
                  <a:pt x="0" y="1320787"/>
                </a:lnTo>
                <a:lnTo>
                  <a:pt x="0" y="264160"/>
                </a:lnTo>
                <a:close/>
              </a:path>
            </a:pathLst>
          </a:custGeom>
          <a:ln w="12192">
            <a:solidFill>
              <a:srgbClr val="FFFFFF"/>
            </a:solidFill>
          </a:ln>
        </p:spPr>
        <p:txBody>
          <a:bodyPr wrap="square" lIns="0" tIns="0" rIns="0" bIns="0" rtlCol="0"/>
          <a:lstStyle/>
          <a:p>
            <a:endParaRPr/>
          </a:p>
        </p:txBody>
      </p:sp>
      <p:sp>
        <p:nvSpPr>
          <p:cNvPr id="11" name="object 11"/>
          <p:cNvSpPr txBox="1">
            <a:spLocks noGrp="1"/>
          </p:cNvSpPr>
          <p:nvPr>
            <p:ph type="title"/>
          </p:nvPr>
        </p:nvSpPr>
        <p:spPr>
          <a:xfrm>
            <a:off x="9593204" y="2545662"/>
            <a:ext cx="1524000" cy="1354455"/>
          </a:xfrm>
          <a:prstGeom prst="rect">
            <a:avLst/>
          </a:prstGeom>
        </p:spPr>
        <p:txBody>
          <a:bodyPr vert="horz" wrap="square" lIns="0" tIns="0" rIns="0" bIns="0" rtlCol="0">
            <a:spAutoFit/>
          </a:bodyPr>
          <a:lstStyle/>
          <a:p>
            <a:pPr marL="12700" marR="5080" indent="292100">
              <a:lnSpc>
                <a:spcPct val="127400"/>
              </a:lnSpc>
            </a:pPr>
            <a:r>
              <a:rPr sz="3400" b="1" spc="-15" dirty="0">
                <a:solidFill>
                  <a:srgbClr val="FFFF00"/>
                </a:solidFill>
                <a:latin typeface="Calibri"/>
                <a:cs typeface="Calibri"/>
              </a:rPr>
              <a:t>After  </a:t>
            </a:r>
            <a:r>
              <a:rPr sz="3400" b="1" spc="-10" dirty="0">
                <a:solidFill>
                  <a:srgbClr val="FFFF00"/>
                </a:solidFill>
                <a:latin typeface="Calibri"/>
                <a:cs typeface="Calibri"/>
              </a:rPr>
              <a:t>M</a:t>
            </a:r>
            <a:r>
              <a:rPr sz="3400" b="1" spc="-15" dirty="0">
                <a:solidFill>
                  <a:srgbClr val="FFFF00"/>
                </a:solidFill>
                <a:latin typeface="Calibri"/>
                <a:cs typeface="Calibri"/>
              </a:rPr>
              <a:t>e</a:t>
            </a:r>
            <a:r>
              <a:rPr sz="3400" b="1" spc="-35" dirty="0">
                <a:solidFill>
                  <a:srgbClr val="FFFF00"/>
                </a:solidFill>
                <a:latin typeface="Calibri"/>
                <a:cs typeface="Calibri"/>
              </a:rPr>
              <a:t>e</a:t>
            </a:r>
            <a:r>
              <a:rPr sz="3400" b="1" spc="-10" dirty="0">
                <a:solidFill>
                  <a:srgbClr val="FFFF00"/>
                </a:solidFill>
                <a:latin typeface="Calibri"/>
                <a:cs typeface="Calibri"/>
              </a:rPr>
              <a:t>t</a:t>
            </a:r>
            <a:r>
              <a:rPr sz="3400" b="1" dirty="0">
                <a:solidFill>
                  <a:srgbClr val="FFFF00"/>
                </a:solidFill>
                <a:latin typeface="Calibri"/>
                <a:cs typeface="Calibri"/>
              </a:rPr>
              <a:t>i</a:t>
            </a:r>
            <a:r>
              <a:rPr sz="3400" b="1" spc="-5" dirty="0">
                <a:solidFill>
                  <a:srgbClr val="FFFF00"/>
                </a:solidFill>
                <a:latin typeface="Calibri"/>
                <a:cs typeface="Calibri"/>
              </a:rPr>
              <a:t>ng</a:t>
            </a:r>
            <a:endParaRPr sz="3400">
              <a:latin typeface="Calibri"/>
              <a:cs typeface="Calibri"/>
            </a:endParaRPr>
          </a:p>
        </p:txBody>
      </p:sp>
      <p:sp>
        <p:nvSpPr>
          <p:cNvPr id="12" name="object 12"/>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28</a:t>
            </a:fld>
            <a:endParaRPr dirty="0"/>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17265" y="697198"/>
            <a:ext cx="3259454" cy="584200"/>
          </a:xfrm>
          <a:prstGeom prst="rect">
            <a:avLst/>
          </a:prstGeom>
        </p:spPr>
        <p:txBody>
          <a:bodyPr vert="horz" wrap="square" lIns="0" tIns="0" rIns="0" bIns="0" rtlCol="0">
            <a:spAutoFit/>
          </a:bodyPr>
          <a:lstStyle/>
          <a:p>
            <a:pPr marL="12700">
              <a:lnSpc>
                <a:spcPct val="100000"/>
              </a:lnSpc>
            </a:pPr>
            <a:r>
              <a:rPr sz="3600" spc="-25" dirty="0"/>
              <a:t>After </a:t>
            </a:r>
            <a:r>
              <a:rPr sz="3600" spc="-15" dirty="0"/>
              <a:t>the</a:t>
            </a:r>
            <a:r>
              <a:rPr sz="3600" spc="-200" dirty="0"/>
              <a:t> </a:t>
            </a:r>
            <a:r>
              <a:rPr sz="3600" spc="-25" dirty="0"/>
              <a:t>Meeting</a:t>
            </a:r>
            <a:endParaRPr sz="360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29</a:t>
            </a:fld>
            <a:endParaRPr dirty="0"/>
          </a:p>
        </p:txBody>
      </p:sp>
      <p:sp>
        <p:nvSpPr>
          <p:cNvPr id="3" name="object 3"/>
          <p:cNvSpPr txBox="1"/>
          <p:nvPr/>
        </p:nvSpPr>
        <p:spPr>
          <a:xfrm>
            <a:off x="2554654" y="1856613"/>
            <a:ext cx="8696960" cy="4742324"/>
          </a:xfrm>
          <a:prstGeom prst="rect">
            <a:avLst/>
          </a:prstGeom>
        </p:spPr>
        <p:txBody>
          <a:bodyPr vert="horz" wrap="square" lIns="0" tIns="0" rIns="0" bIns="0" rtlCol="0">
            <a:spAutoFit/>
          </a:bodyPr>
          <a:lstStyle/>
          <a:p>
            <a:pPr marL="241300" marR="183515" indent="-228600">
              <a:lnSpc>
                <a:spcPts val="2590"/>
              </a:lnSpc>
              <a:buFont typeface="Arial"/>
              <a:buChar char="•"/>
              <a:tabLst>
                <a:tab pos="241300" algn="l"/>
              </a:tabLst>
            </a:pPr>
            <a:r>
              <a:rPr sz="2400" dirty="0">
                <a:latin typeface="Calibri"/>
                <a:cs typeface="Calibri"/>
              </a:rPr>
              <a:t>Supervisor </a:t>
            </a:r>
            <a:r>
              <a:rPr sz="2400" spc="-5" dirty="0">
                <a:latin typeface="Calibri"/>
                <a:cs typeface="Calibri"/>
              </a:rPr>
              <a:t>combines employee and supervisor </a:t>
            </a:r>
            <a:r>
              <a:rPr sz="2400" spc="-10" dirty="0">
                <a:latin typeface="Calibri"/>
                <a:cs typeface="Calibri"/>
              </a:rPr>
              <a:t>comments </a:t>
            </a:r>
            <a:r>
              <a:rPr sz="2400" spc="-15" dirty="0">
                <a:latin typeface="Calibri"/>
                <a:cs typeface="Calibri"/>
              </a:rPr>
              <a:t>onto </a:t>
            </a:r>
            <a:r>
              <a:rPr sz="2400" dirty="0">
                <a:latin typeface="Calibri"/>
                <a:cs typeface="Calibri"/>
              </a:rPr>
              <a:t>the  </a:t>
            </a:r>
            <a:r>
              <a:rPr sz="2400" spc="-15" dirty="0">
                <a:latin typeface="Calibri"/>
                <a:cs typeface="Calibri"/>
              </a:rPr>
              <a:t>form</a:t>
            </a:r>
            <a:endParaRPr sz="2400" dirty="0">
              <a:latin typeface="Calibri"/>
              <a:cs typeface="Calibri"/>
            </a:endParaRPr>
          </a:p>
          <a:p>
            <a:pPr>
              <a:lnSpc>
                <a:spcPct val="100000"/>
              </a:lnSpc>
              <a:buFont typeface="Arial"/>
              <a:buChar char="•"/>
            </a:pPr>
            <a:endParaRPr sz="2400" dirty="0">
              <a:latin typeface="Times New Roman"/>
              <a:cs typeface="Times New Roman"/>
            </a:endParaRPr>
          </a:p>
          <a:p>
            <a:pPr marL="241300" indent="-228600">
              <a:lnSpc>
                <a:spcPct val="100000"/>
              </a:lnSpc>
              <a:spcBef>
                <a:spcPts val="1510"/>
              </a:spcBef>
              <a:buFont typeface="Arial"/>
              <a:buChar char="•"/>
              <a:tabLst>
                <a:tab pos="241300" algn="l"/>
              </a:tabLst>
            </a:pPr>
            <a:r>
              <a:rPr sz="2400" spc="-5" dirty="0">
                <a:latin typeface="Calibri"/>
                <a:cs typeface="Calibri"/>
              </a:rPr>
              <a:t>Employee and supervisor sign </a:t>
            </a:r>
            <a:r>
              <a:rPr sz="2400" dirty="0">
                <a:latin typeface="Calibri"/>
                <a:cs typeface="Calibri"/>
              </a:rPr>
              <a:t>the </a:t>
            </a:r>
            <a:r>
              <a:rPr sz="2400" spc="-5" dirty="0">
                <a:latin typeface="Calibri"/>
                <a:cs typeface="Calibri"/>
              </a:rPr>
              <a:t>final </a:t>
            </a:r>
            <a:r>
              <a:rPr sz="2400" spc="-10" dirty="0">
                <a:latin typeface="Calibri"/>
                <a:cs typeface="Calibri"/>
              </a:rPr>
              <a:t>review</a:t>
            </a:r>
            <a:r>
              <a:rPr sz="2400" spc="-25" dirty="0">
                <a:latin typeface="Calibri"/>
                <a:cs typeface="Calibri"/>
              </a:rPr>
              <a:t> </a:t>
            </a:r>
            <a:r>
              <a:rPr sz="2400" spc="-15" dirty="0">
                <a:latin typeface="Calibri"/>
                <a:cs typeface="Calibri"/>
              </a:rPr>
              <a:t>form</a:t>
            </a:r>
            <a:endParaRPr sz="2400" dirty="0">
              <a:latin typeface="Calibri"/>
              <a:cs typeface="Calibri"/>
            </a:endParaRPr>
          </a:p>
          <a:p>
            <a:pPr>
              <a:lnSpc>
                <a:spcPct val="100000"/>
              </a:lnSpc>
              <a:spcBef>
                <a:spcPts val="35"/>
              </a:spcBef>
              <a:buFont typeface="Arial"/>
              <a:buChar char="•"/>
            </a:pPr>
            <a:endParaRPr sz="4000" dirty="0">
              <a:latin typeface="Times New Roman"/>
              <a:cs typeface="Times New Roman"/>
            </a:endParaRPr>
          </a:p>
          <a:p>
            <a:pPr marL="241300" marR="5080" indent="-228600">
              <a:lnSpc>
                <a:spcPts val="2590"/>
              </a:lnSpc>
              <a:buFont typeface="Arial"/>
              <a:buChar char="•"/>
              <a:tabLst>
                <a:tab pos="241300" algn="l"/>
              </a:tabLst>
            </a:pPr>
            <a:r>
              <a:rPr sz="2400" dirty="0">
                <a:latin typeface="Calibri"/>
                <a:cs typeface="Calibri"/>
              </a:rPr>
              <a:t>Supervisor </a:t>
            </a:r>
            <a:r>
              <a:rPr sz="2400" spc="-10" dirty="0">
                <a:latin typeface="Calibri"/>
                <a:cs typeface="Calibri"/>
              </a:rPr>
              <a:t>provides </a:t>
            </a:r>
            <a:r>
              <a:rPr sz="2400" spc="-15" dirty="0">
                <a:latin typeface="Calibri"/>
                <a:cs typeface="Calibri"/>
              </a:rPr>
              <a:t>copy to </a:t>
            </a:r>
            <a:r>
              <a:rPr sz="2400" spc="-5" dirty="0">
                <a:latin typeface="Calibri"/>
                <a:cs typeface="Calibri"/>
              </a:rPr>
              <a:t>employee, sends </a:t>
            </a:r>
            <a:r>
              <a:rPr lang="en-US" sz="2400" spc="-5" dirty="0">
                <a:latin typeface="Calibri"/>
                <a:cs typeface="Calibri"/>
              </a:rPr>
              <a:t>signed </a:t>
            </a:r>
            <a:r>
              <a:rPr sz="2400" spc="-5" dirty="0">
                <a:latin typeface="Calibri"/>
                <a:cs typeface="Calibri"/>
              </a:rPr>
              <a:t>original </a:t>
            </a:r>
            <a:r>
              <a:rPr lang="en-US" sz="2400" spc="-5" dirty="0">
                <a:latin typeface="Calibri"/>
                <a:cs typeface="Calibri"/>
              </a:rPr>
              <a:t>copy </a:t>
            </a:r>
            <a:r>
              <a:rPr sz="2400" spc="-15" dirty="0">
                <a:latin typeface="Calibri"/>
                <a:cs typeface="Calibri"/>
              </a:rPr>
              <a:t>to </a:t>
            </a:r>
            <a:r>
              <a:rPr sz="2400" spc="-5" dirty="0">
                <a:latin typeface="Calibri"/>
                <a:cs typeface="Calibri"/>
              </a:rPr>
              <a:t>department  </a:t>
            </a:r>
            <a:r>
              <a:rPr sz="2400" dirty="0">
                <a:latin typeface="Calibri"/>
                <a:cs typeface="Calibri"/>
              </a:rPr>
              <a:t>head</a:t>
            </a:r>
          </a:p>
          <a:p>
            <a:pPr>
              <a:lnSpc>
                <a:spcPct val="100000"/>
              </a:lnSpc>
              <a:buFont typeface="Arial"/>
              <a:buChar char="•"/>
            </a:pPr>
            <a:endParaRPr sz="2400" dirty="0">
              <a:latin typeface="Times New Roman"/>
              <a:cs typeface="Times New Roman"/>
            </a:endParaRPr>
          </a:p>
          <a:p>
            <a:pPr marL="241300" indent="-228600">
              <a:lnSpc>
                <a:spcPct val="100000"/>
              </a:lnSpc>
              <a:spcBef>
                <a:spcPts val="1495"/>
              </a:spcBef>
              <a:buFont typeface="Arial"/>
              <a:buChar char="•"/>
              <a:tabLst>
                <a:tab pos="241300" algn="l"/>
              </a:tabLst>
            </a:pPr>
            <a:r>
              <a:rPr sz="2400" spc="-5" dirty="0">
                <a:latin typeface="Calibri"/>
                <a:cs typeface="Calibri"/>
              </a:rPr>
              <a:t>Department </a:t>
            </a:r>
            <a:r>
              <a:rPr lang="en-US" sz="2400" spc="-5" dirty="0">
                <a:latin typeface="Calibri"/>
                <a:cs typeface="Calibri"/>
              </a:rPr>
              <a:t>head </a:t>
            </a:r>
            <a:r>
              <a:rPr sz="2400" dirty="0">
                <a:latin typeface="Calibri"/>
                <a:cs typeface="Calibri"/>
              </a:rPr>
              <a:t>will </a:t>
            </a:r>
            <a:r>
              <a:rPr lang="en-US" sz="2400" dirty="0">
                <a:latin typeface="Calibri"/>
                <a:cs typeface="Calibri"/>
              </a:rPr>
              <a:t>review and </a:t>
            </a:r>
            <a:r>
              <a:rPr lang="en-US" sz="2400" spc="-5" dirty="0">
                <a:latin typeface="Calibri"/>
                <a:cs typeface="Calibri"/>
              </a:rPr>
              <a:t>submit </a:t>
            </a:r>
            <a:r>
              <a:rPr sz="2400" spc="-5" dirty="0">
                <a:latin typeface="Calibri"/>
                <a:cs typeface="Calibri"/>
              </a:rPr>
              <a:t>signed document </a:t>
            </a:r>
            <a:r>
              <a:rPr sz="2400" spc="-15" dirty="0">
                <a:latin typeface="Calibri"/>
                <a:cs typeface="Calibri"/>
              </a:rPr>
              <a:t>to</a:t>
            </a:r>
            <a:r>
              <a:rPr sz="2400" spc="-80" dirty="0">
                <a:latin typeface="Calibri"/>
                <a:cs typeface="Calibri"/>
              </a:rPr>
              <a:t> </a:t>
            </a:r>
            <a:r>
              <a:rPr lang="en-US" sz="2400" spc="-80" dirty="0">
                <a:latin typeface="Calibri"/>
                <a:cs typeface="Calibri"/>
              </a:rPr>
              <a:t>division leader</a:t>
            </a:r>
          </a:p>
          <a:p>
            <a:pPr marL="241300" indent="-228600">
              <a:lnSpc>
                <a:spcPct val="100000"/>
              </a:lnSpc>
              <a:spcBef>
                <a:spcPts val="1495"/>
              </a:spcBef>
              <a:buFont typeface="Arial"/>
              <a:buChar char="•"/>
              <a:tabLst>
                <a:tab pos="241300" algn="l"/>
              </a:tabLst>
            </a:pPr>
            <a:r>
              <a:rPr lang="en-US" sz="2400" spc="-80" dirty="0">
                <a:latin typeface="Calibri"/>
                <a:cs typeface="Calibri"/>
              </a:rPr>
              <a:t>Division leader will submit signed final document to </a:t>
            </a:r>
            <a:r>
              <a:rPr sz="2400" dirty="0">
                <a:latin typeface="Calibri"/>
                <a:cs typeface="Calibri"/>
              </a:rPr>
              <a:t>HR</a:t>
            </a: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39060" y="512286"/>
            <a:ext cx="8895080" cy="500137"/>
          </a:xfrm>
          <a:prstGeom prst="rect">
            <a:avLst/>
          </a:prstGeom>
        </p:spPr>
        <p:txBody>
          <a:bodyPr vert="horz" wrap="square" lIns="0" tIns="0" rIns="0" bIns="0" rtlCol="0">
            <a:spAutoFit/>
          </a:bodyPr>
          <a:lstStyle/>
          <a:p>
            <a:pPr marL="12700" marR="5080">
              <a:lnSpc>
                <a:spcPts val="3890"/>
              </a:lnSpc>
            </a:pPr>
            <a:r>
              <a:rPr sz="3600" spc="-45" dirty="0"/>
              <a:t>Why </a:t>
            </a:r>
            <a:r>
              <a:rPr sz="3600" spc="-15" dirty="0"/>
              <a:t>do </a:t>
            </a:r>
            <a:r>
              <a:rPr sz="3600" spc="-35" dirty="0"/>
              <a:t>we </a:t>
            </a:r>
            <a:r>
              <a:rPr sz="3600" spc="-40" dirty="0"/>
              <a:t>complete performance </a:t>
            </a:r>
            <a:r>
              <a:rPr sz="3600" spc="-45" dirty="0"/>
              <a:t>reviews</a:t>
            </a:r>
            <a:r>
              <a:rPr sz="3600" spc="-35" dirty="0"/>
              <a:t>?</a:t>
            </a:r>
            <a:endParaRPr sz="3600" dirty="0"/>
          </a:p>
        </p:txBody>
      </p:sp>
      <p:sp>
        <p:nvSpPr>
          <p:cNvPr id="4" name="object 4"/>
          <p:cNvSpPr txBox="1"/>
          <p:nvPr/>
        </p:nvSpPr>
        <p:spPr>
          <a:xfrm>
            <a:off x="11157711" y="6463728"/>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A8A8A"/>
                </a:solidFill>
                <a:latin typeface="Calibri"/>
                <a:cs typeface="Calibri"/>
              </a:rPr>
              <a:t>3</a:t>
            </a:fld>
            <a:endParaRPr sz="1200">
              <a:latin typeface="Calibri"/>
              <a:cs typeface="Calibri"/>
            </a:endParaRPr>
          </a:p>
        </p:txBody>
      </p:sp>
      <p:sp>
        <p:nvSpPr>
          <p:cNvPr id="3" name="object 3"/>
          <p:cNvSpPr txBox="1"/>
          <p:nvPr/>
        </p:nvSpPr>
        <p:spPr>
          <a:xfrm>
            <a:off x="2765667" y="2282508"/>
            <a:ext cx="8307070" cy="4046220"/>
          </a:xfrm>
          <a:prstGeom prst="rect">
            <a:avLst/>
          </a:prstGeom>
        </p:spPr>
        <p:txBody>
          <a:bodyPr vert="horz" wrap="square" lIns="0" tIns="0" rIns="0" bIns="0" rtlCol="0">
            <a:spAutoFit/>
          </a:bodyPr>
          <a:lstStyle/>
          <a:p>
            <a:pPr marL="241300" marR="5080" indent="-228600">
              <a:lnSpc>
                <a:spcPts val="3460"/>
              </a:lnSpc>
              <a:buFont typeface="Arial"/>
              <a:buChar char="•"/>
              <a:tabLst>
                <a:tab pos="241300" algn="l"/>
              </a:tabLst>
            </a:pPr>
            <a:r>
              <a:rPr sz="3200" spc="-10" dirty="0">
                <a:latin typeface="Calibri"/>
                <a:cs typeface="Calibri"/>
              </a:rPr>
              <a:t>Provides </a:t>
            </a:r>
            <a:r>
              <a:rPr sz="3200" dirty="0">
                <a:latin typeface="Calibri"/>
                <a:cs typeface="Calibri"/>
              </a:rPr>
              <a:t>a </a:t>
            </a:r>
            <a:r>
              <a:rPr sz="3200" spc="-20" dirty="0">
                <a:latin typeface="Calibri"/>
                <a:cs typeface="Calibri"/>
              </a:rPr>
              <a:t>record </a:t>
            </a:r>
            <a:r>
              <a:rPr sz="3200" dirty="0">
                <a:latin typeface="Calibri"/>
                <a:cs typeface="Calibri"/>
              </a:rPr>
              <a:t>of </a:t>
            </a:r>
            <a:r>
              <a:rPr sz="3200" spc="-10" dirty="0">
                <a:latin typeface="Calibri"/>
                <a:cs typeface="Calibri"/>
              </a:rPr>
              <a:t>performance </a:t>
            </a:r>
            <a:r>
              <a:rPr sz="3200" spc="-30" dirty="0">
                <a:latin typeface="Calibri"/>
                <a:cs typeface="Calibri"/>
              </a:rPr>
              <a:t>for </a:t>
            </a:r>
            <a:r>
              <a:rPr sz="3200" dirty="0">
                <a:latin typeface="Calibri"/>
                <a:cs typeface="Calibri"/>
              </a:rPr>
              <a:t>a </a:t>
            </a:r>
            <a:r>
              <a:rPr sz="3200" spc="-5" dirty="0">
                <a:latin typeface="Calibri"/>
                <a:cs typeface="Calibri"/>
              </a:rPr>
              <a:t>particular  </a:t>
            </a:r>
            <a:r>
              <a:rPr sz="3200" spc="-10" dirty="0">
                <a:latin typeface="Calibri"/>
                <a:cs typeface="Calibri"/>
              </a:rPr>
              <a:t>year</a:t>
            </a:r>
            <a:endParaRPr sz="3200" dirty="0">
              <a:latin typeface="Calibri"/>
              <a:cs typeface="Calibri"/>
            </a:endParaRPr>
          </a:p>
          <a:p>
            <a:pPr>
              <a:lnSpc>
                <a:spcPct val="100000"/>
              </a:lnSpc>
              <a:spcBef>
                <a:spcPts val="50"/>
              </a:spcBef>
              <a:buFont typeface="Arial"/>
              <a:buChar char="•"/>
            </a:pPr>
            <a:endParaRPr sz="4700" dirty="0">
              <a:latin typeface="Times New Roman"/>
              <a:cs typeface="Times New Roman"/>
            </a:endParaRPr>
          </a:p>
          <a:p>
            <a:pPr marL="241300" marR="71755" indent="-228600">
              <a:lnSpc>
                <a:spcPts val="3460"/>
              </a:lnSpc>
              <a:buFont typeface="Arial"/>
              <a:buChar char="•"/>
              <a:tabLst>
                <a:tab pos="241300" algn="l"/>
              </a:tabLst>
            </a:pPr>
            <a:r>
              <a:rPr sz="3200" spc="-5" dirty="0">
                <a:latin typeface="Calibri"/>
                <a:cs typeface="Calibri"/>
              </a:rPr>
              <a:t>Sets common </a:t>
            </a:r>
            <a:r>
              <a:rPr sz="3200" spc="-15" dirty="0">
                <a:latin typeface="Calibri"/>
                <a:cs typeface="Calibri"/>
              </a:rPr>
              <a:t>understanding </a:t>
            </a:r>
            <a:r>
              <a:rPr sz="3200" spc="-10" dirty="0">
                <a:latin typeface="Calibri"/>
                <a:cs typeface="Calibri"/>
              </a:rPr>
              <a:t>between employee  </a:t>
            </a:r>
            <a:r>
              <a:rPr sz="3200" spc="-5" dirty="0">
                <a:latin typeface="Calibri"/>
                <a:cs typeface="Calibri"/>
              </a:rPr>
              <a:t>and </a:t>
            </a:r>
            <a:r>
              <a:rPr sz="3200" dirty="0">
                <a:latin typeface="Calibri"/>
                <a:cs typeface="Calibri"/>
              </a:rPr>
              <a:t>supervisor </a:t>
            </a:r>
            <a:r>
              <a:rPr sz="3200" spc="-25" dirty="0">
                <a:latin typeface="Calibri"/>
                <a:cs typeface="Calibri"/>
              </a:rPr>
              <a:t>for </a:t>
            </a:r>
            <a:r>
              <a:rPr sz="3200" spc="-5" dirty="0">
                <a:latin typeface="Calibri"/>
                <a:cs typeface="Calibri"/>
              </a:rPr>
              <a:t>goals and</a:t>
            </a:r>
            <a:r>
              <a:rPr sz="3200" spc="30" dirty="0">
                <a:latin typeface="Calibri"/>
                <a:cs typeface="Calibri"/>
              </a:rPr>
              <a:t> </a:t>
            </a:r>
            <a:r>
              <a:rPr sz="3200" spc="-10" dirty="0">
                <a:latin typeface="Calibri"/>
                <a:cs typeface="Calibri"/>
              </a:rPr>
              <a:t>behavior</a:t>
            </a:r>
            <a:endParaRPr sz="3200" dirty="0">
              <a:latin typeface="Calibri"/>
              <a:cs typeface="Calibri"/>
            </a:endParaRPr>
          </a:p>
          <a:p>
            <a:pPr>
              <a:lnSpc>
                <a:spcPct val="100000"/>
              </a:lnSpc>
              <a:spcBef>
                <a:spcPts val="35"/>
              </a:spcBef>
              <a:buFont typeface="Arial"/>
              <a:buChar char="•"/>
            </a:pPr>
            <a:endParaRPr sz="4700" dirty="0">
              <a:latin typeface="Times New Roman"/>
              <a:cs typeface="Times New Roman"/>
            </a:endParaRPr>
          </a:p>
          <a:p>
            <a:pPr marL="241300" marR="1021080" indent="-228600">
              <a:lnSpc>
                <a:spcPts val="3460"/>
              </a:lnSpc>
              <a:buFont typeface="Arial"/>
              <a:buChar char="•"/>
              <a:tabLst>
                <a:tab pos="241300" algn="l"/>
              </a:tabLst>
            </a:pPr>
            <a:r>
              <a:rPr sz="3200" spc="-5" dirty="0">
                <a:latin typeface="Calibri"/>
                <a:cs typeface="Calibri"/>
              </a:rPr>
              <a:t>Builds </a:t>
            </a:r>
            <a:r>
              <a:rPr sz="3200" dirty="0">
                <a:latin typeface="Calibri"/>
                <a:cs typeface="Calibri"/>
              </a:rPr>
              <a:t>a </a:t>
            </a:r>
            <a:r>
              <a:rPr sz="3200" spc="-15" dirty="0">
                <a:latin typeface="Calibri"/>
                <a:cs typeface="Calibri"/>
              </a:rPr>
              <a:t>foundation </a:t>
            </a:r>
            <a:r>
              <a:rPr sz="3200" dirty="0">
                <a:latin typeface="Calibri"/>
                <a:cs typeface="Calibri"/>
              </a:rPr>
              <a:t>of open </a:t>
            </a:r>
            <a:r>
              <a:rPr sz="3200" spc="-5" dirty="0">
                <a:latin typeface="Calibri"/>
                <a:cs typeface="Calibri"/>
              </a:rPr>
              <a:t>and </a:t>
            </a:r>
            <a:r>
              <a:rPr sz="3200" spc="-10" dirty="0">
                <a:latin typeface="Calibri"/>
                <a:cs typeface="Calibri"/>
              </a:rPr>
              <a:t>continued  communication </a:t>
            </a:r>
            <a:r>
              <a:rPr sz="3200" spc="-5" dirty="0">
                <a:latin typeface="Calibri"/>
                <a:cs typeface="Calibri"/>
              </a:rPr>
              <a:t>and</a:t>
            </a:r>
            <a:r>
              <a:rPr sz="3200" spc="-10" dirty="0">
                <a:latin typeface="Calibri"/>
                <a:cs typeface="Calibri"/>
              </a:rPr>
              <a:t> follow-up</a:t>
            </a:r>
            <a:endParaRPr sz="3200" dirty="0">
              <a:latin typeface="Calibri"/>
              <a:cs typeface="Calibri"/>
            </a:endParaRPr>
          </a:p>
        </p:txBody>
      </p:sp>
    </p:spTree>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52800" y="379041"/>
            <a:ext cx="7068820" cy="711835"/>
          </a:xfrm>
          <a:prstGeom prst="rect">
            <a:avLst/>
          </a:prstGeom>
        </p:spPr>
        <p:txBody>
          <a:bodyPr vert="horz" wrap="square" lIns="0" tIns="0" rIns="0" bIns="0" rtlCol="0">
            <a:spAutoFit/>
          </a:bodyPr>
          <a:lstStyle/>
          <a:p>
            <a:pPr marL="12700">
              <a:lnSpc>
                <a:spcPct val="100000"/>
              </a:lnSpc>
            </a:pPr>
            <a:r>
              <a:rPr spc="-55" dirty="0"/>
              <a:t>Performance </a:t>
            </a:r>
            <a:r>
              <a:rPr spc="-50" dirty="0"/>
              <a:t>Review</a:t>
            </a:r>
            <a:r>
              <a:rPr spc="-185" dirty="0"/>
              <a:t> </a:t>
            </a:r>
            <a:r>
              <a:rPr spc="-50" dirty="0"/>
              <a:t>Timeframe</a:t>
            </a:r>
          </a:p>
        </p:txBody>
      </p:sp>
      <p:sp>
        <p:nvSpPr>
          <p:cNvPr id="4" name="object 4"/>
          <p:cNvSpPr/>
          <p:nvPr/>
        </p:nvSpPr>
        <p:spPr>
          <a:xfrm>
            <a:off x="4139183" y="3759708"/>
            <a:ext cx="1786127" cy="899159"/>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5391911" y="3759708"/>
            <a:ext cx="4393692" cy="899159"/>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401823" y="4657344"/>
            <a:ext cx="9211054" cy="705611"/>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5353811" y="5038344"/>
            <a:ext cx="3403091" cy="705611"/>
          </a:xfrm>
          <a:prstGeom prst="rect">
            <a:avLst/>
          </a:prstGeom>
          <a:blipFill>
            <a:blip r:embed="rId5" cstate="print"/>
            <a:stretch>
              <a:fillRect/>
            </a:stretch>
          </a:blipFill>
        </p:spPr>
        <p:txBody>
          <a:bodyPr wrap="square" lIns="0" tIns="0" rIns="0" bIns="0" rtlCol="0"/>
          <a:lstStyle/>
          <a:p>
            <a:endParaRPr/>
          </a:p>
        </p:txBody>
      </p:sp>
      <p:sp>
        <p:nvSpPr>
          <p:cNvPr id="8" name="object 8"/>
          <p:cNvSpPr txBox="1"/>
          <p:nvPr/>
        </p:nvSpPr>
        <p:spPr>
          <a:xfrm>
            <a:off x="2587402" y="3868230"/>
            <a:ext cx="8721090" cy="1677670"/>
          </a:xfrm>
          <a:prstGeom prst="rect">
            <a:avLst/>
          </a:prstGeom>
        </p:spPr>
        <p:txBody>
          <a:bodyPr vert="horz" wrap="square" lIns="0" tIns="0" rIns="0" bIns="0" rtlCol="0">
            <a:spAutoFit/>
          </a:bodyPr>
          <a:lstStyle/>
          <a:p>
            <a:pPr algn="ctr">
              <a:lnSpc>
                <a:spcPct val="100000"/>
              </a:lnSpc>
            </a:pPr>
            <a:r>
              <a:rPr sz="3200" spc="-5" dirty="0">
                <a:latin typeface="Comic Sans MS"/>
                <a:cs typeface="Comic Sans MS"/>
              </a:rPr>
              <a:t>Check </a:t>
            </a:r>
            <a:r>
              <a:rPr sz="3200" dirty="0">
                <a:latin typeface="Comic Sans MS"/>
                <a:cs typeface="Comic Sans MS"/>
              </a:rPr>
              <a:t>with your</a:t>
            </a:r>
            <a:r>
              <a:rPr sz="3200" spc="-65" dirty="0">
                <a:latin typeface="Comic Sans MS"/>
                <a:cs typeface="Comic Sans MS"/>
              </a:rPr>
              <a:t> </a:t>
            </a:r>
            <a:r>
              <a:rPr sz="3200" dirty="0">
                <a:latin typeface="Comic Sans MS"/>
                <a:cs typeface="Comic Sans MS"/>
              </a:rPr>
              <a:t>supervisor</a:t>
            </a:r>
          </a:p>
          <a:p>
            <a:pPr marL="12065" marR="5080" algn="ctr">
              <a:lnSpc>
                <a:spcPct val="100000"/>
              </a:lnSpc>
              <a:spcBef>
                <a:spcPts val="3040"/>
              </a:spcBef>
            </a:pPr>
            <a:r>
              <a:rPr sz="2500" spc="-10" dirty="0">
                <a:latin typeface="Comic Sans MS"/>
                <a:cs typeface="Comic Sans MS"/>
              </a:rPr>
              <a:t>Division </a:t>
            </a:r>
            <a:r>
              <a:rPr sz="2500" spc="-5" dirty="0">
                <a:latin typeface="Comic Sans MS"/>
                <a:cs typeface="Comic Sans MS"/>
              </a:rPr>
              <a:t>leaders may </a:t>
            </a:r>
            <a:r>
              <a:rPr sz="2500" spc="-10" dirty="0">
                <a:latin typeface="Comic Sans MS"/>
                <a:cs typeface="Comic Sans MS"/>
              </a:rPr>
              <a:t>have </a:t>
            </a:r>
            <a:r>
              <a:rPr sz="2500" spc="-5" dirty="0">
                <a:latin typeface="Comic Sans MS"/>
                <a:cs typeface="Comic Sans MS"/>
              </a:rPr>
              <a:t>a </a:t>
            </a:r>
            <a:r>
              <a:rPr sz="2500" spc="-10" dirty="0">
                <a:latin typeface="Comic Sans MS"/>
                <a:cs typeface="Comic Sans MS"/>
              </a:rPr>
              <a:t>division </a:t>
            </a:r>
            <a:r>
              <a:rPr sz="2500" spc="-5" dirty="0">
                <a:latin typeface="Comic Sans MS"/>
                <a:cs typeface="Comic Sans MS"/>
              </a:rPr>
              <a:t>specific timeframe for  completing</a:t>
            </a:r>
            <a:r>
              <a:rPr sz="2500" spc="-60" dirty="0">
                <a:latin typeface="Comic Sans MS"/>
                <a:cs typeface="Comic Sans MS"/>
              </a:rPr>
              <a:t> </a:t>
            </a:r>
            <a:r>
              <a:rPr sz="2500" spc="-5" dirty="0">
                <a:latin typeface="Comic Sans MS"/>
                <a:cs typeface="Comic Sans MS"/>
              </a:rPr>
              <a:t>reviews</a:t>
            </a:r>
            <a:endParaRPr sz="2500" dirty="0">
              <a:latin typeface="Comic Sans MS"/>
              <a:cs typeface="Comic Sans MS"/>
            </a:endParaRPr>
          </a:p>
        </p:txBody>
      </p:sp>
      <p:sp>
        <p:nvSpPr>
          <p:cNvPr id="9" name="object 9"/>
          <p:cNvSpPr txBox="1"/>
          <p:nvPr/>
        </p:nvSpPr>
        <p:spPr>
          <a:xfrm>
            <a:off x="11092688" y="6463728"/>
            <a:ext cx="180975" cy="177800"/>
          </a:xfrm>
          <a:prstGeom prst="rect">
            <a:avLst/>
          </a:prstGeom>
        </p:spPr>
        <p:txBody>
          <a:bodyPr vert="horz" wrap="square" lIns="0" tIns="0" rIns="0" bIns="0" rtlCol="0">
            <a:spAutoFit/>
          </a:bodyPr>
          <a:lstStyle/>
          <a:p>
            <a:pPr marL="12700">
              <a:lnSpc>
                <a:spcPts val="1240"/>
              </a:lnSpc>
            </a:pPr>
            <a:r>
              <a:rPr sz="1200" dirty="0">
                <a:solidFill>
                  <a:srgbClr val="8A8A8A"/>
                </a:solidFill>
                <a:latin typeface="Calibri"/>
                <a:cs typeface="Calibri"/>
              </a:rPr>
              <a:t>30</a:t>
            </a:r>
            <a:endParaRPr sz="1200">
              <a:latin typeface="Calibri"/>
              <a:cs typeface="Calibri"/>
            </a:endParaRPr>
          </a:p>
        </p:txBody>
      </p:sp>
      <p:sp>
        <p:nvSpPr>
          <p:cNvPr id="10" name="object 2">
            <a:extLst>
              <a:ext uri="{FF2B5EF4-FFF2-40B4-BE49-F238E27FC236}">
                <a16:creationId xmlns:a16="http://schemas.microsoft.com/office/drawing/2014/main" id="{285541E8-35CB-49DD-9B2F-19B64F7CC9EA}"/>
              </a:ext>
            </a:extLst>
          </p:cNvPr>
          <p:cNvSpPr txBox="1">
            <a:spLocks/>
          </p:cNvSpPr>
          <p:nvPr/>
        </p:nvSpPr>
        <p:spPr>
          <a:xfrm>
            <a:off x="2895599" y="1862741"/>
            <a:ext cx="8717277" cy="1107996"/>
          </a:xfrm>
          <a:prstGeom prst="rect">
            <a:avLst/>
          </a:prstGeom>
        </p:spPr>
        <p:txBody>
          <a:bodyPr vert="horz" wrap="square" lIns="0" tIns="0" rIns="0" bIns="0" rtlCol="0">
            <a:spAutoFit/>
          </a:bodyPr>
          <a:lstStyle>
            <a:lvl1pPr>
              <a:defRPr sz="4400" b="0" i="0">
                <a:solidFill>
                  <a:schemeClr val="tx1"/>
                </a:solidFill>
                <a:latin typeface="Calibri Light"/>
                <a:ea typeface="+mj-ea"/>
                <a:cs typeface="Calibri Light"/>
              </a:defRPr>
            </a:lvl1pPr>
          </a:lstStyle>
          <a:p>
            <a:pPr marL="12700" algn="ctr"/>
            <a:r>
              <a:rPr lang="en-US" sz="2800" b="1" spc="-5" dirty="0">
                <a:latin typeface="Comic Sans MS"/>
                <a:cs typeface="Comic Sans MS"/>
              </a:rPr>
              <a:t>All reviews should be completed before May 15</a:t>
            </a:r>
            <a:r>
              <a:rPr lang="en-US" sz="2800" b="1" spc="-5" baseline="30000" dirty="0">
                <a:latin typeface="Comic Sans MS"/>
                <a:cs typeface="Comic Sans MS"/>
              </a:rPr>
              <a:t>th</a:t>
            </a:r>
            <a:r>
              <a:rPr lang="en-US" sz="2800" b="1" spc="-5" dirty="0">
                <a:latin typeface="Comic Sans MS"/>
                <a:cs typeface="Comic Sans MS"/>
              </a:rPr>
              <a:t> </a:t>
            </a:r>
            <a:endParaRPr lang="en-US" sz="2800" b="1" dirty="0">
              <a:latin typeface="Comic Sans MS"/>
              <a:cs typeface="Comic Sans MS"/>
            </a:endParaRPr>
          </a:p>
          <a:p>
            <a:pPr marL="12700" algn="ctr"/>
            <a:endParaRPr lang="en-US" b="1" spc="-50" dirty="0">
              <a:highlight>
                <a:srgbClr val="FFFF00"/>
              </a:highlight>
            </a:endParaRPr>
          </a:p>
        </p:txBody>
      </p:sp>
    </p:spTree>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22397" y="488664"/>
            <a:ext cx="4261485" cy="647700"/>
          </a:xfrm>
          <a:prstGeom prst="rect">
            <a:avLst/>
          </a:prstGeom>
        </p:spPr>
        <p:txBody>
          <a:bodyPr vert="horz" wrap="square" lIns="0" tIns="0" rIns="0" bIns="0" rtlCol="0">
            <a:spAutoFit/>
          </a:bodyPr>
          <a:lstStyle/>
          <a:p>
            <a:pPr marL="12700">
              <a:lnSpc>
                <a:spcPct val="100000"/>
              </a:lnSpc>
            </a:pPr>
            <a:r>
              <a:rPr sz="4000" spc="-40" dirty="0"/>
              <a:t>Dates </a:t>
            </a:r>
            <a:r>
              <a:rPr sz="4000" spc="-45" dirty="0"/>
              <a:t>for</a:t>
            </a:r>
            <a:r>
              <a:rPr sz="4000" spc="-180" dirty="0"/>
              <a:t> </a:t>
            </a:r>
            <a:r>
              <a:rPr sz="4000" spc="-35" dirty="0"/>
              <a:t>Supervisors</a:t>
            </a:r>
            <a:endParaRPr sz="400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31</a:t>
            </a:fld>
            <a:endParaRPr dirty="0"/>
          </a:p>
        </p:txBody>
      </p:sp>
      <p:sp>
        <p:nvSpPr>
          <p:cNvPr id="3" name="object 3"/>
          <p:cNvSpPr txBox="1">
            <a:spLocks noGrp="1"/>
          </p:cNvSpPr>
          <p:nvPr>
            <p:ph type="body" idx="1"/>
          </p:nvPr>
        </p:nvSpPr>
        <p:spPr>
          <a:xfrm>
            <a:off x="1933578" y="1793039"/>
            <a:ext cx="9318573" cy="3124445"/>
          </a:xfrm>
          <a:prstGeom prst="rect">
            <a:avLst/>
          </a:prstGeom>
        </p:spPr>
        <p:txBody>
          <a:bodyPr vert="horz" wrap="square" lIns="0" tIns="0" rIns="0" bIns="0" rtlCol="0">
            <a:spAutoFit/>
          </a:bodyPr>
          <a:lstStyle/>
          <a:p>
            <a:pPr marL="2628265" marR="5080" indent="-457200">
              <a:lnSpc>
                <a:spcPts val="3460"/>
              </a:lnSpc>
              <a:buFont typeface="Arial" panose="020B0604020202020204" pitchFamily="34" charset="0"/>
              <a:buChar char="•"/>
              <a:tabLst>
                <a:tab pos="3743960" algn="l"/>
              </a:tabLst>
            </a:pPr>
            <a:r>
              <a:rPr lang="en-US" sz="2800" spc="-10" dirty="0"/>
              <a:t>May 15</a:t>
            </a:r>
            <a:r>
              <a:rPr lang="en-US" sz="2800" spc="-10" baseline="30000" dirty="0"/>
              <a:t>th</a:t>
            </a:r>
            <a:r>
              <a:rPr lang="en-US" sz="2800" spc="-10" dirty="0"/>
              <a:t> </a:t>
            </a:r>
          </a:p>
          <a:p>
            <a:pPr marL="3085465" marR="5080" lvl="1" indent="-457200">
              <a:lnSpc>
                <a:spcPts val="3460"/>
              </a:lnSpc>
              <a:buFont typeface="Arial" panose="020B0604020202020204" pitchFamily="34" charset="0"/>
              <a:buChar char="•"/>
              <a:tabLst>
                <a:tab pos="3743960" algn="l"/>
              </a:tabLst>
            </a:pPr>
            <a:r>
              <a:rPr sz="2800" spc="-10" dirty="0"/>
              <a:t>Reviews completed and signed by  employee and supervisor</a:t>
            </a:r>
            <a:endParaRPr lang="en-US" sz="2800" spc="-10" dirty="0"/>
          </a:p>
          <a:p>
            <a:pPr marL="3085465" marR="5080" lvl="1" indent="-457200">
              <a:lnSpc>
                <a:spcPts val="3460"/>
              </a:lnSpc>
              <a:buFont typeface="Arial" panose="020B0604020202020204" pitchFamily="34" charset="0"/>
              <a:buChar char="•"/>
              <a:tabLst>
                <a:tab pos="3743960" algn="l"/>
              </a:tabLst>
            </a:pPr>
            <a:r>
              <a:rPr lang="en-US" sz="2800" spc="-10" dirty="0"/>
              <a:t>Signed reviews due to EC member</a:t>
            </a:r>
          </a:p>
          <a:p>
            <a:pPr marL="2628265" marR="5080" lvl="1">
              <a:lnSpc>
                <a:spcPts val="3460"/>
              </a:lnSpc>
              <a:tabLst>
                <a:tab pos="3743960" algn="l"/>
              </a:tabLst>
            </a:pPr>
            <a:endParaRPr lang="en-US" sz="2800" spc="-10" dirty="0"/>
          </a:p>
          <a:p>
            <a:pPr marL="2628265" marR="5080" indent="-457200">
              <a:lnSpc>
                <a:spcPts val="3460"/>
              </a:lnSpc>
              <a:buFont typeface="Arial" panose="020B0604020202020204" pitchFamily="34" charset="0"/>
              <a:buChar char="•"/>
              <a:tabLst>
                <a:tab pos="3743960" algn="l"/>
              </a:tabLst>
            </a:pPr>
            <a:r>
              <a:rPr lang="en-US" sz="2800" spc="-10" dirty="0">
                <a:latin typeface="+mn-lt"/>
                <a:cs typeface="+mn-cs"/>
              </a:rPr>
              <a:t>June 30th </a:t>
            </a:r>
            <a:r>
              <a:rPr sz="2800" spc="-10" dirty="0">
                <a:latin typeface="+mn-lt"/>
                <a:cs typeface="+mn-cs"/>
              </a:rPr>
              <a:t>– </a:t>
            </a:r>
            <a:r>
              <a:rPr lang="en-US" sz="2800" spc="-10" dirty="0">
                <a:latin typeface="+mn-lt"/>
                <a:cs typeface="+mn-cs"/>
              </a:rPr>
              <a:t>EC member will forward signed reviews to OHR</a:t>
            </a:r>
          </a:p>
        </p:txBody>
      </p:sp>
    </p:spTree>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69447" y="4059165"/>
            <a:ext cx="8168640" cy="1344295"/>
          </a:xfrm>
          <a:prstGeom prst="rect">
            <a:avLst/>
          </a:prstGeom>
        </p:spPr>
        <p:txBody>
          <a:bodyPr vert="horz" wrap="square" lIns="0" tIns="0" rIns="0" bIns="0" rtlCol="0">
            <a:spAutoFit/>
          </a:bodyPr>
          <a:lstStyle/>
          <a:p>
            <a:pPr marL="12700" marR="5080" algn="ctr">
              <a:lnSpc>
                <a:spcPts val="3460"/>
              </a:lnSpc>
            </a:pPr>
            <a:r>
              <a:rPr sz="3200" spc="-10" dirty="0">
                <a:solidFill>
                  <a:srgbClr val="8A8A8A"/>
                </a:solidFill>
                <a:latin typeface="Calibri"/>
                <a:cs typeface="Calibri"/>
              </a:rPr>
              <a:t>Questions </a:t>
            </a:r>
            <a:r>
              <a:rPr sz="3200" dirty="0">
                <a:solidFill>
                  <a:srgbClr val="8A8A8A"/>
                </a:solidFill>
                <a:latin typeface="Calibri"/>
                <a:cs typeface="Calibri"/>
              </a:rPr>
              <a:t>about </a:t>
            </a:r>
            <a:r>
              <a:rPr sz="3200" spc="-5" dirty="0">
                <a:solidFill>
                  <a:srgbClr val="8A8A8A"/>
                </a:solidFill>
                <a:latin typeface="Calibri"/>
                <a:cs typeface="Calibri"/>
              </a:rPr>
              <a:t>the </a:t>
            </a:r>
            <a:r>
              <a:rPr sz="3200" spc="-10" dirty="0">
                <a:solidFill>
                  <a:srgbClr val="8A8A8A"/>
                </a:solidFill>
                <a:latin typeface="Calibri"/>
                <a:cs typeface="Calibri"/>
              </a:rPr>
              <a:t>performance review process  </a:t>
            </a:r>
            <a:r>
              <a:rPr sz="3200" spc="-5" dirty="0">
                <a:solidFill>
                  <a:srgbClr val="8A8A8A"/>
                </a:solidFill>
                <a:latin typeface="Calibri"/>
                <a:cs typeface="Calibri"/>
              </a:rPr>
              <a:t>should be </a:t>
            </a:r>
            <a:r>
              <a:rPr sz="3200" spc="-15" dirty="0">
                <a:solidFill>
                  <a:srgbClr val="8A8A8A"/>
                </a:solidFill>
                <a:latin typeface="Calibri"/>
                <a:cs typeface="Calibri"/>
              </a:rPr>
              <a:t>directed </a:t>
            </a:r>
            <a:r>
              <a:rPr sz="3200" spc="-25" dirty="0">
                <a:solidFill>
                  <a:srgbClr val="8A8A8A"/>
                </a:solidFill>
                <a:latin typeface="Calibri"/>
                <a:cs typeface="Calibri"/>
              </a:rPr>
              <a:t>to </a:t>
            </a:r>
            <a:r>
              <a:rPr sz="3200" spc="-10" dirty="0">
                <a:solidFill>
                  <a:srgbClr val="8A8A8A"/>
                </a:solidFill>
                <a:latin typeface="Calibri"/>
                <a:cs typeface="Calibri"/>
              </a:rPr>
              <a:t>your </a:t>
            </a:r>
            <a:r>
              <a:rPr sz="3200" spc="-25" dirty="0">
                <a:solidFill>
                  <a:srgbClr val="8A8A8A"/>
                </a:solidFill>
                <a:latin typeface="Calibri"/>
                <a:cs typeface="Calibri"/>
              </a:rPr>
              <a:t>division’s </a:t>
            </a:r>
            <a:r>
              <a:rPr sz="3200" spc="-5" dirty="0">
                <a:solidFill>
                  <a:srgbClr val="8A8A8A"/>
                </a:solidFill>
                <a:latin typeface="Calibri"/>
                <a:cs typeface="Calibri"/>
              </a:rPr>
              <a:t>Human  </a:t>
            </a:r>
            <a:r>
              <a:rPr sz="3200" spc="-15" dirty="0">
                <a:solidFill>
                  <a:srgbClr val="8A8A8A"/>
                </a:solidFill>
                <a:latin typeface="Calibri"/>
                <a:cs typeface="Calibri"/>
              </a:rPr>
              <a:t>Resources </a:t>
            </a:r>
            <a:r>
              <a:rPr sz="3200" spc="-5" dirty="0">
                <a:solidFill>
                  <a:srgbClr val="8A8A8A"/>
                </a:solidFill>
                <a:latin typeface="Calibri"/>
                <a:cs typeface="Calibri"/>
              </a:rPr>
              <a:t>Business</a:t>
            </a:r>
            <a:r>
              <a:rPr sz="3200" spc="-20" dirty="0">
                <a:solidFill>
                  <a:srgbClr val="8A8A8A"/>
                </a:solidFill>
                <a:latin typeface="Calibri"/>
                <a:cs typeface="Calibri"/>
              </a:rPr>
              <a:t> </a:t>
            </a:r>
            <a:r>
              <a:rPr sz="3200" spc="-55" dirty="0">
                <a:solidFill>
                  <a:srgbClr val="8A8A8A"/>
                </a:solidFill>
                <a:latin typeface="Calibri"/>
                <a:cs typeface="Calibri"/>
              </a:rPr>
              <a:t>Partner.</a:t>
            </a:r>
            <a:endParaRPr sz="3200">
              <a:latin typeface="Calibri"/>
              <a:cs typeface="Calibri"/>
            </a:endParaRPr>
          </a:p>
        </p:txBody>
      </p:sp>
      <p:sp>
        <p:nvSpPr>
          <p:cNvPr id="3" name="object 3"/>
          <p:cNvSpPr/>
          <p:nvPr/>
        </p:nvSpPr>
        <p:spPr>
          <a:xfrm>
            <a:off x="4283964" y="0"/>
            <a:ext cx="5338571" cy="3256788"/>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240"/>
              </a:lnSpc>
            </a:pPr>
            <a:fld id="{81D60167-4931-47E6-BA6A-407CBD079E47}" type="slidenum">
              <a:rPr dirty="0"/>
              <a:t>32</a:t>
            </a:fld>
            <a:endParaRPr dirty="0"/>
          </a:p>
        </p:txBody>
      </p:sp>
    </p:spTree>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340" y="6445949"/>
            <a:ext cx="122555" cy="197485"/>
          </a:xfrm>
          <a:prstGeom prst="rect">
            <a:avLst/>
          </a:prstGeom>
        </p:spPr>
        <p:txBody>
          <a:bodyPr vert="horz" wrap="square" lIns="0" tIns="0" rIns="0" bIns="0" rtlCol="0">
            <a:spAutoFit/>
          </a:bodyPr>
          <a:lstStyle/>
          <a:p>
            <a:pPr marL="12700">
              <a:lnSpc>
                <a:spcPct val="100000"/>
              </a:lnSpc>
            </a:pPr>
            <a:r>
              <a:rPr sz="1200" dirty="0">
                <a:solidFill>
                  <a:srgbClr val="8A8A8A"/>
                </a:solidFill>
                <a:latin typeface="Verdana"/>
                <a:cs typeface="Verdana"/>
              </a:rPr>
              <a:t>4</a:t>
            </a:r>
            <a:endParaRPr sz="1200">
              <a:latin typeface="Verdana"/>
              <a:cs typeface="Verdana"/>
            </a:endParaRPr>
          </a:p>
        </p:txBody>
      </p:sp>
      <p:sp>
        <p:nvSpPr>
          <p:cNvPr id="3" name="object 3"/>
          <p:cNvSpPr txBox="1">
            <a:spLocks noGrp="1"/>
          </p:cNvSpPr>
          <p:nvPr>
            <p:ph type="title"/>
          </p:nvPr>
        </p:nvSpPr>
        <p:spPr>
          <a:xfrm>
            <a:off x="2349924" y="196088"/>
            <a:ext cx="5222875" cy="616585"/>
          </a:xfrm>
          <a:prstGeom prst="rect">
            <a:avLst/>
          </a:prstGeom>
        </p:spPr>
        <p:txBody>
          <a:bodyPr vert="horz" wrap="square" lIns="0" tIns="0" rIns="0" bIns="0" rtlCol="0">
            <a:spAutoFit/>
          </a:bodyPr>
          <a:lstStyle/>
          <a:p>
            <a:pPr marL="12700">
              <a:lnSpc>
                <a:spcPct val="100000"/>
              </a:lnSpc>
            </a:pPr>
            <a:r>
              <a:rPr sz="3800" spc="-45" dirty="0"/>
              <a:t>Performance Review</a:t>
            </a:r>
            <a:r>
              <a:rPr sz="3800" spc="-225" dirty="0"/>
              <a:t> </a:t>
            </a:r>
            <a:r>
              <a:rPr sz="3800" spc="-35" dirty="0"/>
              <a:t>Forms</a:t>
            </a:r>
            <a:endParaRPr sz="3800"/>
          </a:p>
        </p:txBody>
      </p:sp>
      <p:sp>
        <p:nvSpPr>
          <p:cNvPr id="4" name="object 4"/>
          <p:cNvSpPr txBox="1"/>
          <p:nvPr/>
        </p:nvSpPr>
        <p:spPr>
          <a:xfrm>
            <a:off x="2349924" y="1353780"/>
            <a:ext cx="8986520" cy="5121275"/>
          </a:xfrm>
          <a:prstGeom prst="rect">
            <a:avLst/>
          </a:prstGeom>
        </p:spPr>
        <p:txBody>
          <a:bodyPr vert="horz" wrap="square" lIns="0" tIns="0" rIns="0" bIns="0" rtlCol="0">
            <a:spAutoFit/>
          </a:bodyPr>
          <a:lstStyle/>
          <a:p>
            <a:pPr marL="241300" indent="-228600">
              <a:lnSpc>
                <a:spcPts val="2700"/>
              </a:lnSpc>
              <a:buFont typeface="Arial"/>
              <a:buChar char="•"/>
              <a:tabLst>
                <a:tab pos="241300" algn="l"/>
              </a:tabLst>
            </a:pPr>
            <a:r>
              <a:rPr sz="2400" spc="-10" dirty="0">
                <a:latin typeface="Calibri"/>
                <a:cs typeface="Calibri"/>
              </a:rPr>
              <a:t>There </a:t>
            </a:r>
            <a:r>
              <a:rPr sz="2400" spc="-15" dirty="0">
                <a:latin typeface="Calibri"/>
                <a:cs typeface="Calibri"/>
              </a:rPr>
              <a:t>are </a:t>
            </a:r>
            <a:r>
              <a:rPr sz="2400" spc="-10" dirty="0">
                <a:latin typeface="Calibri"/>
                <a:cs typeface="Calibri"/>
              </a:rPr>
              <a:t>two options </a:t>
            </a:r>
            <a:r>
              <a:rPr sz="2400" spc="-20" dirty="0">
                <a:latin typeface="Calibri"/>
                <a:cs typeface="Calibri"/>
              </a:rPr>
              <a:t>for </a:t>
            </a:r>
            <a:r>
              <a:rPr sz="2400" dirty="0">
                <a:latin typeface="Calibri"/>
                <a:cs typeface="Calibri"/>
              </a:rPr>
              <a:t>the </a:t>
            </a:r>
            <a:r>
              <a:rPr sz="2400" spc="-10" dirty="0">
                <a:latin typeface="Calibri"/>
                <a:cs typeface="Calibri"/>
              </a:rPr>
              <a:t>performance review</a:t>
            </a:r>
            <a:r>
              <a:rPr sz="2400" spc="55" dirty="0">
                <a:latin typeface="Calibri"/>
                <a:cs typeface="Calibri"/>
              </a:rPr>
              <a:t> </a:t>
            </a:r>
            <a:r>
              <a:rPr sz="2400" spc="-15" dirty="0">
                <a:latin typeface="Calibri"/>
                <a:cs typeface="Calibri"/>
              </a:rPr>
              <a:t>form</a:t>
            </a:r>
            <a:endParaRPr sz="2400" dirty="0">
              <a:latin typeface="Calibri"/>
              <a:cs typeface="Calibri"/>
            </a:endParaRPr>
          </a:p>
          <a:p>
            <a:pPr marL="698500" lvl="1" indent="-228600">
              <a:lnSpc>
                <a:spcPts val="2515"/>
              </a:lnSpc>
              <a:buFont typeface="Arial"/>
              <a:buChar char="•"/>
              <a:tabLst>
                <a:tab pos="698500" algn="l"/>
              </a:tabLst>
            </a:pPr>
            <a:r>
              <a:rPr sz="2400" spc="-5" dirty="0">
                <a:latin typeface="Calibri"/>
                <a:cs typeface="Calibri"/>
              </a:rPr>
              <a:t>Annual </a:t>
            </a:r>
            <a:r>
              <a:rPr sz="2400" spc="-10" dirty="0">
                <a:latin typeface="Calibri"/>
                <a:cs typeface="Calibri"/>
              </a:rPr>
              <a:t>Performance Review</a:t>
            </a:r>
            <a:r>
              <a:rPr sz="2400" spc="-100" dirty="0">
                <a:latin typeface="Calibri"/>
                <a:cs typeface="Calibri"/>
              </a:rPr>
              <a:t> </a:t>
            </a:r>
            <a:r>
              <a:rPr sz="2400" spc="-15" dirty="0">
                <a:latin typeface="Calibri"/>
                <a:cs typeface="Calibri"/>
              </a:rPr>
              <a:t>Form</a:t>
            </a:r>
            <a:endParaRPr sz="2400" dirty="0">
              <a:latin typeface="Calibri"/>
              <a:cs typeface="Calibri"/>
            </a:endParaRPr>
          </a:p>
          <a:p>
            <a:pPr marL="698500" lvl="1" indent="-228600">
              <a:lnSpc>
                <a:spcPts val="2695"/>
              </a:lnSpc>
              <a:buFont typeface="Arial"/>
              <a:buChar char="•"/>
              <a:tabLst>
                <a:tab pos="698500" algn="l"/>
              </a:tabLst>
            </a:pPr>
            <a:r>
              <a:rPr sz="2400" spc="-10" dirty="0">
                <a:latin typeface="Calibri"/>
                <a:cs typeface="Calibri"/>
              </a:rPr>
              <a:t>Abbreviated </a:t>
            </a:r>
            <a:r>
              <a:rPr sz="2400" spc="-5" dirty="0">
                <a:latin typeface="Calibri"/>
                <a:cs typeface="Calibri"/>
              </a:rPr>
              <a:t>Annual </a:t>
            </a:r>
            <a:r>
              <a:rPr sz="2400" spc="-10" dirty="0">
                <a:latin typeface="Calibri"/>
                <a:cs typeface="Calibri"/>
              </a:rPr>
              <a:t>Review</a:t>
            </a:r>
            <a:r>
              <a:rPr sz="2400" spc="-75" dirty="0">
                <a:latin typeface="Calibri"/>
                <a:cs typeface="Calibri"/>
              </a:rPr>
              <a:t> </a:t>
            </a:r>
            <a:r>
              <a:rPr sz="2400" spc="-15" dirty="0">
                <a:latin typeface="Calibri"/>
                <a:cs typeface="Calibri"/>
              </a:rPr>
              <a:t>Form</a:t>
            </a:r>
            <a:endParaRPr sz="2400" dirty="0">
              <a:latin typeface="Calibri"/>
              <a:cs typeface="Calibri"/>
            </a:endParaRPr>
          </a:p>
          <a:p>
            <a:pPr lvl="1">
              <a:lnSpc>
                <a:spcPct val="100000"/>
              </a:lnSpc>
              <a:spcBef>
                <a:spcPts val="5"/>
              </a:spcBef>
              <a:buFont typeface="Arial"/>
              <a:buChar char="•"/>
            </a:pPr>
            <a:endParaRPr sz="2300" dirty="0">
              <a:latin typeface="Times New Roman"/>
              <a:cs typeface="Times New Roman"/>
            </a:endParaRPr>
          </a:p>
          <a:p>
            <a:pPr marL="309880" indent="-297180">
              <a:lnSpc>
                <a:spcPct val="100000"/>
              </a:lnSpc>
              <a:buFont typeface="Arial"/>
              <a:buChar char="•"/>
              <a:tabLst>
                <a:tab pos="309245" algn="l"/>
                <a:tab pos="309880" algn="l"/>
              </a:tabLst>
            </a:pPr>
            <a:r>
              <a:rPr sz="2400" dirty="0">
                <a:latin typeface="Calibri"/>
                <a:cs typeface="Calibri"/>
              </a:rPr>
              <a:t>Supervisor </a:t>
            </a:r>
            <a:r>
              <a:rPr sz="2400" spc="-5" dirty="0">
                <a:latin typeface="Calibri"/>
                <a:cs typeface="Calibri"/>
              </a:rPr>
              <a:t>chooses </a:t>
            </a:r>
            <a:r>
              <a:rPr sz="2400" dirty="0">
                <a:latin typeface="Calibri"/>
                <a:cs typeface="Calibri"/>
              </a:rPr>
              <a:t>which </a:t>
            </a:r>
            <a:r>
              <a:rPr sz="2400" spc="-15" dirty="0">
                <a:latin typeface="Calibri"/>
                <a:cs typeface="Calibri"/>
              </a:rPr>
              <a:t>form </a:t>
            </a:r>
            <a:r>
              <a:rPr sz="2400" dirty="0">
                <a:latin typeface="Calibri"/>
                <a:cs typeface="Calibri"/>
              </a:rPr>
              <a:t>will </a:t>
            </a:r>
            <a:r>
              <a:rPr sz="2400" spc="-5" dirty="0">
                <a:latin typeface="Calibri"/>
                <a:cs typeface="Calibri"/>
              </a:rPr>
              <a:t>be</a:t>
            </a:r>
            <a:r>
              <a:rPr sz="2400" spc="-85" dirty="0">
                <a:latin typeface="Calibri"/>
                <a:cs typeface="Calibri"/>
              </a:rPr>
              <a:t> </a:t>
            </a:r>
            <a:r>
              <a:rPr sz="2400" spc="-5" dirty="0">
                <a:latin typeface="Calibri"/>
                <a:cs typeface="Calibri"/>
              </a:rPr>
              <a:t>used</a:t>
            </a:r>
            <a:endParaRPr sz="2400" dirty="0">
              <a:latin typeface="Calibri"/>
              <a:cs typeface="Calibri"/>
            </a:endParaRPr>
          </a:p>
          <a:p>
            <a:pPr>
              <a:lnSpc>
                <a:spcPct val="100000"/>
              </a:lnSpc>
              <a:spcBef>
                <a:spcPts val="45"/>
              </a:spcBef>
              <a:buFont typeface="Arial"/>
              <a:buChar char="•"/>
            </a:pPr>
            <a:endParaRPr sz="2700" dirty="0">
              <a:latin typeface="Times New Roman"/>
              <a:cs typeface="Times New Roman"/>
            </a:endParaRPr>
          </a:p>
          <a:p>
            <a:pPr marL="241300" indent="-228600">
              <a:lnSpc>
                <a:spcPts val="2700"/>
              </a:lnSpc>
              <a:spcBef>
                <a:spcPts val="5"/>
              </a:spcBef>
              <a:buFont typeface="Arial"/>
              <a:buChar char="•"/>
              <a:tabLst>
                <a:tab pos="241300" algn="l"/>
              </a:tabLst>
            </a:pPr>
            <a:r>
              <a:rPr sz="2400" spc="-5" dirty="0">
                <a:latin typeface="Calibri"/>
                <a:cs typeface="Calibri"/>
              </a:rPr>
              <a:t>Both </a:t>
            </a:r>
            <a:r>
              <a:rPr sz="2400" spc="-15" dirty="0">
                <a:latin typeface="Calibri"/>
                <a:cs typeface="Calibri"/>
              </a:rPr>
              <a:t>forms cover </a:t>
            </a:r>
            <a:r>
              <a:rPr sz="2400" spc="-5" dirty="0">
                <a:latin typeface="Calibri"/>
                <a:cs typeface="Calibri"/>
              </a:rPr>
              <a:t>the same</a:t>
            </a:r>
            <a:r>
              <a:rPr sz="2400" spc="-30" dirty="0">
                <a:latin typeface="Calibri"/>
                <a:cs typeface="Calibri"/>
              </a:rPr>
              <a:t> </a:t>
            </a:r>
            <a:r>
              <a:rPr sz="2400" spc="-10" dirty="0">
                <a:latin typeface="Calibri"/>
                <a:cs typeface="Calibri"/>
              </a:rPr>
              <a:t>categories</a:t>
            </a:r>
            <a:endParaRPr sz="2400" dirty="0">
              <a:latin typeface="Calibri"/>
              <a:cs typeface="Calibri"/>
            </a:endParaRPr>
          </a:p>
          <a:p>
            <a:pPr marL="698500" lvl="1" indent="-228600">
              <a:lnSpc>
                <a:spcPts val="2515"/>
              </a:lnSpc>
              <a:buFont typeface="Arial"/>
              <a:buChar char="•"/>
              <a:tabLst>
                <a:tab pos="698500" algn="l"/>
              </a:tabLst>
            </a:pPr>
            <a:r>
              <a:rPr sz="2400" spc="-5" dirty="0">
                <a:latin typeface="Calibri"/>
                <a:cs typeface="Calibri"/>
              </a:rPr>
              <a:t>Institutional</a:t>
            </a:r>
            <a:r>
              <a:rPr sz="2400" spc="-95" dirty="0">
                <a:latin typeface="Calibri"/>
                <a:cs typeface="Calibri"/>
              </a:rPr>
              <a:t> </a:t>
            </a:r>
            <a:r>
              <a:rPr sz="2400" spc="-25" dirty="0">
                <a:latin typeface="Calibri"/>
                <a:cs typeface="Calibri"/>
              </a:rPr>
              <a:t>Values</a:t>
            </a:r>
            <a:endParaRPr sz="2400" dirty="0">
              <a:latin typeface="Calibri"/>
              <a:cs typeface="Calibri"/>
            </a:endParaRPr>
          </a:p>
          <a:p>
            <a:pPr marL="698500" lvl="1" indent="-228600">
              <a:lnSpc>
                <a:spcPts val="2515"/>
              </a:lnSpc>
              <a:buFont typeface="Arial"/>
              <a:buChar char="•"/>
              <a:tabLst>
                <a:tab pos="698500" algn="l"/>
              </a:tabLst>
            </a:pPr>
            <a:r>
              <a:rPr sz="2400" spc="-15" dirty="0">
                <a:latin typeface="Calibri"/>
                <a:cs typeface="Calibri"/>
              </a:rPr>
              <a:t>Core</a:t>
            </a:r>
            <a:r>
              <a:rPr sz="2400" spc="-70" dirty="0">
                <a:latin typeface="Calibri"/>
                <a:cs typeface="Calibri"/>
              </a:rPr>
              <a:t> </a:t>
            </a:r>
            <a:r>
              <a:rPr sz="2400" spc="-5" dirty="0">
                <a:latin typeface="Calibri"/>
                <a:cs typeface="Calibri"/>
              </a:rPr>
              <a:t>Competencies</a:t>
            </a:r>
            <a:endParaRPr sz="2400" dirty="0">
              <a:latin typeface="Calibri"/>
              <a:cs typeface="Calibri"/>
            </a:endParaRPr>
          </a:p>
          <a:p>
            <a:pPr marL="698500" lvl="1" indent="-228600">
              <a:lnSpc>
                <a:spcPts val="2520"/>
              </a:lnSpc>
              <a:buFont typeface="Arial"/>
              <a:buChar char="•"/>
              <a:tabLst>
                <a:tab pos="698500" algn="l"/>
              </a:tabLst>
            </a:pPr>
            <a:r>
              <a:rPr sz="2400" spc="-15" dirty="0">
                <a:latin typeface="Calibri"/>
                <a:cs typeface="Calibri"/>
              </a:rPr>
              <a:t>Organization </a:t>
            </a:r>
            <a:r>
              <a:rPr sz="2400" spc="-5" dirty="0">
                <a:latin typeface="Calibri"/>
                <a:cs typeface="Calibri"/>
              </a:rPr>
              <a:t>and Individual</a:t>
            </a:r>
            <a:r>
              <a:rPr sz="2400" spc="-45" dirty="0">
                <a:latin typeface="Calibri"/>
                <a:cs typeface="Calibri"/>
              </a:rPr>
              <a:t> </a:t>
            </a:r>
            <a:r>
              <a:rPr sz="2400" spc="-5" dirty="0">
                <a:latin typeface="Calibri"/>
                <a:cs typeface="Calibri"/>
              </a:rPr>
              <a:t>Goals</a:t>
            </a:r>
            <a:endParaRPr sz="2400" dirty="0">
              <a:latin typeface="Calibri"/>
              <a:cs typeface="Calibri"/>
            </a:endParaRPr>
          </a:p>
          <a:p>
            <a:pPr marL="698500" lvl="1" indent="-228600">
              <a:lnSpc>
                <a:spcPts val="2515"/>
              </a:lnSpc>
              <a:buFont typeface="Arial"/>
              <a:buChar char="•"/>
              <a:tabLst>
                <a:tab pos="698500" algn="l"/>
              </a:tabLst>
            </a:pPr>
            <a:r>
              <a:rPr sz="2400" spc="-5" dirty="0">
                <a:latin typeface="Calibri"/>
                <a:cs typeface="Calibri"/>
              </a:rPr>
              <a:t>Job</a:t>
            </a:r>
            <a:r>
              <a:rPr sz="2400" spc="-80" dirty="0">
                <a:latin typeface="Calibri"/>
                <a:cs typeface="Calibri"/>
              </a:rPr>
              <a:t> </a:t>
            </a:r>
            <a:r>
              <a:rPr sz="2400" spc="-5" dirty="0">
                <a:latin typeface="Calibri"/>
                <a:cs typeface="Calibri"/>
              </a:rPr>
              <a:t>Responsibilities</a:t>
            </a:r>
            <a:endParaRPr sz="2400" dirty="0">
              <a:latin typeface="Calibri"/>
              <a:cs typeface="Calibri"/>
            </a:endParaRPr>
          </a:p>
          <a:p>
            <a:pPr marL="698500" lvl="1" indent="-228600">
              <a:lnSpc>
                <a:spcPts val="2695"/>
              </a:lnSpc>
              <a:buFont typeface="Arial"/>
              <a:buChar char="•"/>
              <a:tabLst>
                <a:tab pos="698500" algn="l"/>
              </a:tabLst>
            </a:pPr>
            <a:r>
              <a:rPr sz="2400" spc="-15" dirty="0">
                <a:latin typeface="Calibri"/>
                <a:cs typeface="Calibri"/>
              </a:rPr>
              <a:t>Overall </a:t>
            </a:r>
            <a:r>
              <a:rPr sz="2400" spc="-10" dirty="0">
                <a:latin typeface="Calibri"/>
                <a:cs typeface="Calibri"/>
              </a:rPr>
              <a:t>Performance</a:t>
            </a:r>
            <a:r>
              <a:rPr sz="2400" spc="-45" dirty="0">
                <a:latin typeface="Calibri"/>
                <a:cs typeface="Calibri"/>
              </a:rPr>
              <a:t> </a:t>
            </a:r>
            <a:r>
              <a:rPr sz="2400" spc="-10" dirty="0">
                <a:latin typeface="Calibri"/>
                <a:cs typeface="Calibri"/>
              </a:rPr>
              <a:t>Rating</a:t>
            </a:r>
            <a:endParaRPr sz="2400" dirty="0">
              <a:latin typeface="Calibri"/>
              <a:cs typeface="Calibri"/>
            </a:endParaRPr>
          </a:p>
          <a:p>
            <a:pPr lvl="1">
              <a:lnSpc>
                <a:spcPct val="100000"/>
              </a:lnSpc>
              <a:spcBef>
                <a:spcPts val="50"/>
              </a:spcBef>
              <a:buFont typeface="Arial"/>
              <a:buChar char="•"/>
            </a:pPr>
            <a:endParaRPr sz="3450" dirty="0">
              <a:latin typeface="Times New Roman"/>
              <a:cs typeface="Times New Roman"/>
            </a:endParaRPr>
          </a:p>
          <a:p>
            <a:pPr marL="241300" marR="5080" indent="-228600">
              <a:lnSpc>
                <a:spcPct val="70000"/>
              </a:lnSpc>
              <a:buFont typeface="Arial"/>
              <a:buChar char="•"/>
              <a:tabLst>
                <a:tab pos="241300" algn="l"/>
              </a:tabLst>
            </a:pPr>
            <a:r>
              <a:rPr sz="2400" spc="-5" dirty="0">
                <a:latin typeface="Calibri"/>
                <a:cs typeface="Calibri"/>
              </a:rPr>
              <a:t>Both </a:t>
            </a:r>
            <a:r>
              <a:rPr sz="2400" spc="-15" dirty="0">
                <a:latin typeface="Calibri"/>
                <a:cs typeface="Calibri"/>
              </a:rPr>
              <a:t>forms are </a:t>
            </a:r>
            <a:r>
              <a:rPr sz="2400" spc="-10" dirty="0">
                <a:latin typeface="Calibri"/>
                <a:cs typeface="Calibri"/>
              </a:rPr>
              <a:t>available </a:t>
            </a:r>
            <a:r>
              <a:rPr sz="2400" spc="-5" dirty="0">
                <a:latin typeface="Calibri"/>
                <a:cs typeface="Calibri"/>
              </a:rPr>
              <a:t>on the </a:t>
            </a:r>
            <a:r>
              <a:rPr sz="2400" u="heavy" spc="-10" dirty="0">
                <a:solidFill>
                  <a:srgbClr val="0563C1"/>
                </a:solidFill>
                <a:latin typeface="Calibri"/>
                <a:cs typeface="Calibri"/>
                <a:hlinkClick r:id="rId2"/>
              </a:rPr>
              <a:t>Performance </a:t>
            </a:r>
            <a:r>
              <a:rPr sz="2400" u="heavy" spc="-5" dirty="0">
                <a:solidFill>
                  <a:srgbClr val="0563C1"/>
                </a:solidFill>
                <a:latin typeface="Calibri"/>
                <a:cs typeface="Calibri"/>
                <a:hlinkClick r:id="rId2"/>
              </a:rPr>
              <a:t>Management </a:t>
            </a:r>
            <a:r>
              <a:rPr sz="2400" u="heavy" spc="-10" dirty="0">
                <a:solidFill>
                  <a:srgbClr val="0563C1"/>
                </a:solidFill>
                <a:latin typeface="Calibri"/>
                <a:cs typeface="Calibri"/>
                <a:hlinkClick r:id="rId2"/>
              </a:rPr>
              <a:t>page </a:t>
            </a:r>
            <a:r>
              <a:rPr sz="2400" spc="-5" dirty="0">
                <a:latin typeface="Calibri"/>
                <a:cs typeface="Calibri"/>
              </a:rPr>
              <a:t>of </a:t>
            </a:r>
            <a:r>
              <a:rPr sz="2400" dirty="0">
                <a:latin typeface="Calibri"/>
                <a:cs typeface="Calibri"/>
              </a:rPr>
              <a:t>the  </a:t>
            </a:r>
            <a:r>
              <a:rPr sz="2400" spc="-5" dirty="0">
                <a:latin typeface="Calibri"/>
                <a:cs typeface="Calibri"/>
              </a:rPr>
              <a:t>Human </a:t>
            </a:r>
            <a:r>
              <a:rPr sz="2400" spc="-10" dirty="0">
                <a:latin typeface="Calibri"/>
                <a:cs typeface="Calibri"/>
              </a:rPr>
              <a:t>Resources web</a:t>
            </a:r>
            <a:r>
              <a:rPr sz="2400" spc="-75" dirty="0">
                <a:latin typeface="Calibri"/>
                <a:cs typeface="Calibri"/>
              </a:rPr>
              <a:t> </a:t>
            </a:r>
            <a:r>
              <a:rPr sz="2400" spc="-10" dirty="0">
                <a:latin typeface="Calibri"/>
                <a:cs typeface="Calibri"/>
              </a:rPr>
              <a:t>site</a:t>
            </a:r>
            <a:endParaRPr sz="2400" dirty="0">
              <a:latin typeface="Calibri"/>
              <a:cs typeface="Calibri"/>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194" y="397478"/>
            <a:ext cx="8459470" cy="583558"/>
          </a:xfrm>
          <a:prstGeom prst="rect">
            <a:avLst/>
          </a:prstGeom>
        </p:spPr>
        <p:txBody>
          <a:bodyPr vert="horz" wrap="square" lIns="0" tIns="0" rIns="0" bIns="0" rtlCol="0">
            <a:spAutoFit/>
          </a:bodyPr>
          <a:lstStyle/>
          <a:p>
            <a:pPr marL="12700" marR="5080">
              <a:lnSpc>
                <a:spcPts val="4750"/>
              </a:lnSpc>
            </a:pPr>
            <a:r>
              <a:rPr sz="3600" spc="-45" dirty="0"/>
              <a:t>What </a:t>
            </a:r>
            <a:r>
              <a:rPr sz="3600" spc="-10" dirty="0"/>
              <a:t>is </a:t>
            </a:r>
            <a:r>
              <a:rPr sz="3600" spc="-65" dirty="0"/>
              <a:t>different </a:t>
            </a:r>
            <a:r>
              <a:rPr sz="3600" spc="-20" dirty="0"/>
              <a:t>with the</a:t>
            </a:r>
            <a:r>
              <a:rPr sz="3600" spc="-290" dirty="0"/>
              <a:t> </a:t>
            </a:r>
            <a:r>
              <a:rPr sz="3600" spc="-50" dirty="0"/>
              <a:t>Abbreviated  </a:t>
            </a:r>
            <a:r>
              <a:rPr sz="3600" spc="-45" dirty="0"/>
              <a:t>Form?</a:t>
            </a:r>
          </a:p>
        </p:txBody>
      </p:sp>
      <p:sp>
        <p:nvSpPr>
          <p:cNvPr id="4" name="object 4"/>
          <p:cNvSpPr txBox="1"/>
          <p:nvPr/>
        </p:nvSpPr>
        <p:spPr>
          <a:xfrm>
            <a:off x="11157711" y="6463728"/>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A8A8A"/>
                </a:solidFill>
                <a:latin typeface="Calibri"/>
                <a:cs typeface="Calibri"/>
              </a:rPr>
              <a:t>5</a:t>
            </a:fld>
            <a:endParaRPr sz="1200">
              <a:latin typeface="Calibri"/>
              <a:cs typeface="Calibri"/>
            </a:endParaRPr>
          </a:p>
        </p:txBody>
      </p:sp>
      <p:sp>
        <p:nvSpPr>
          <p:cNvPr id="3" name="object 3"/>
          <p:cNvSpPr txBox="1"/>
          <p:nvPr/>
        </p:nvSpPr>
        <p:spPr>
          <a:xfrm>
            <a:off x="2648533" y="1143000"/>
            <a:ext cx="8324267" cy="4284314"/>
          </a:xfrm>
          <a:prstGeom prst="rect">
            <a:avLst/>
          </a:prstGeom>
        </p:spPr>
        <p:txBody>
          <a:bodyPr vert="horz" wrap="square" lIns="0" tIns="0" rIns="0" bIns="0" rtlCol="0">
            <a:spAutoFit/>
          </a:bodyPr>
          <a:lstStyle/>
          <a:p>
            <a:pPr marL="698500" marR="820419" lvl="1" indent="-228600">
              <a:lnSpc>
                <a:spcPts val="3070"/>
              </a:lnSpc>
              <a:spcBef>
                <a:spcPts val="994"/>
              </a:spcBef>
              <a:buFont typeface="Arial"/>
              <a:buChar char="•"/>
              <a:tabLst>
                <a:tab pos="241300" algn="l"/>
              </a:tabLst>
            </a:pPr>
            <a:r>
              <a:rPr lang="en-US" sz="2400" spc="-10" dirty="0">
                <a:cs typeface="Calibri"/>
              </a:rPr>
              <a:t>Employee </a:t>
            </a:r>
            <a:r>
              <a:rPr lang="en-US" sz="2400" spc="-5" dirty="0">
                <a:cs typeface="Calibri"/>
              </a:rPr>
              <a:t>and </a:t>
            </a:r>
            <a:r>
              <a:rPr lang="en-US" sz="2400" dirty="0">
                <a:cs typeface="Calibri"/>
              </a:rPr>
              <a:t>supervisor </a:t>
            </a:r>
            <a:r>
              <a:rPr lang="en-US" sz="2400" spc="-10" dirty="0">
                <a:cs typeface="Calibri"/>
              </a:rPr>
              <a:t>provide </a:t>
            </a:r>
            <a:r>
              <a:rPr lang="en-US" sz="2400" spc="-15" dirty="0">
                <a:cs typeface="Calibri"/>
              </a:rPr>
              <a:t>ratings </a:t>
            </a:r>
            <a:r>
              <a:rPr lang="en-US" sz="2400" spc="-25" dirty="0">
                <a:cs typeface="Calibri"/>
              </a:rPr>
              <a:t>for </a:t>
            </a:r>
            <a:r>
              <a:rPr lang="en-US" sz="2400" dirty="0">
                <a:cs typeface="Calibri"/>
              </a:rPr>
              <a:t>each  </a:t>
            </a:r>
            <a:r>
              <a:rPr lang="en-US" sz="2400" spc="-15" dirty="0">
                <a:cs typeface="Calibri"/>
              </a:rPr>
              <a:t>category</a:t>
            </a:r>
          </a:p>
          <a:p>
            <a:pPr marL="698500" marR="820419" lvl="1" indent="-228600">
              <a:lnSpc>
                <a:spcPts val="3070"/>
              </a:lnSpc>
              <a:spcBef>
                <a:spcPts val="994"/>
              </a:spcBef>
              <a:buFont typeface="Arial"/>
              <a:buChar char="•"/>
              <a:tabLst>
                <a:tab pos="241300" algn="l"/>
              </a:tabLst>
            </a:pPr>
            <a:r>
              <a:rPr lang="en-US" sz="2400" spc="-15" dirty="0">
                <a:latin typeface="Calibri"/>
                <a:cs typeface="Calibri"/>
              </a:rPr>
              <a:t>But there is only one section to describe and explain performance</a:t>
            </a:r>
            <a:endParaRPr sz="2400" dirty="0">
              <a:latin typeface="Calibri"/>
              <a:cs typeface="Calibri"/>
            </a:endParaRPr>
          </a:p>
          <a:p>
            <a:pPr marL="698500" lvl="1" indent="-228600">
              <a:lnSpc>
                <a:spcPts val="3760"/>
              </a:lnSpc>
              <a:spcBef>
                <a:spcPts val="260"/>
              </a:spcBef>
              <a:buFont typeface="Arial"/>
              <a:buChar char="•"/>
              <a:tabLst>
                <a:tab pos="241300" algn="l"/>
              </a:tabLst>
            </a:pPr>
            <a:r>
              <a:rPr sz="2400" dirty="0">
                <a:latin typeface="Calibri"/>
                <a:cs typeface="Calibri"/>
              </a:rPr>
              <a:t>One </a:t>
            </a:r>
            <a:r>
              <a:rPr sz="2400" spc="-5" dirty="0">
                <a:latin typeface="Calibri"/>
                <a:cs typeface="Calibri"/>
              </a:rPr>
              <a:t>section </a:t>
            </a:r>
            <a:r>
              <a:rPr sz="2400" spc="-25" dirty="0">
                <a:latin typeface="Calibri"/>
                <a:cs typeface="Calibri"/>
              </a:rPr>
              <a:t>to</a:t>
            </a:r>
            <a:r>
              <a:rPr sz="2400" spc="-50" dirty="0">
                <a:latin typeface="Calibri"/>
                <a:cs typeface="Calibri"/>
              </a:rPr>
              <a:t> </a:t>
            </a:r>
            <a:r>
              <a:rPr sz="2400" spc="-15" dirty="0">
                <a:latin typeface="Calibri"/>
                <a:cs typeface="Calibri"/>
              </a:rPr>
              <a:t>cover</a:t>
            </a:r>
            <a:endParaRPr sz="2400" dirty="0">
              <a:latin typeface="Calibri"/>
              <a:cs typeface="Calibri"/>
            </a:endParaRPr>
          </a:p>
          <a:p>
            <a:pPr marL="1155700" lvl="2" indent="-228600">
              <a:lnSpc>
                <a:spcPts val="3195"/>
              </a:lnSpc>
              <a:buFont typeface="Arial"/>
              <a:buChar char="•"/>
              <a:tabLst>
                <a:tab pos="698500" algn="l"/>
              </a:tabLst>
            </a:pPr>
            <a:r>
              <a:rPr sz="2400" spc="-10" dirty="0">
                <a:latin typeface="Calibri"/>
                <a:cs typeface="Calibri"/>
              </a:rPr>
              <a:t>Institutional</a:t>
            </a:r>
            <a:r>
              <a:rPr sz="2400" spc="-30" dirty="0">
                <a:latin typeface="Calibri"/>
                <a:cs typeface="Calibri"/>
              </a:rPr>
              <a:t> </a:t>
            </a:r>
            <a:r>
              <a:rPr sz="2400" spc="-35" dirty="0">
                <a:latin typeface="Calibri"/>
                <a:cs typeface="Calibri"/>
              </a:rPr>
              <a:t>Values</a:t>
            </a:r>
            <a:endParaRPr sz="2400" dirty="0">
              <a:latin typeface="Calibri"/>
              <a:cs typeface="Calibri"/>
            </a:endParaRPr>
          </a:p>
          <a:p>
            <a:pPr marL="1155700" lvl="2" indent="-228600">
              <a:lnSpc>
                <a:spcPts val="3190"/>
              </a:lnSpc>
              <a:buFont typeface="Arial"/>
              <a:buChar char="•"/>
              <a:tabLst>
                <a:tab pos="698500" algn="l"/>
              </a:tabLst>
            </a:pPr>
            <a:r>
              <a:rPr sz="2400" spc="-15" dirty="0">
                <a:latin typeface="Calibri"/>
                <a:cs typeface="Calibri"/>
              </a:rPr>
              <a:t>Core</a:t>
            </a:r>
            <a:r>
              <a:rPr sz="2400" spc="-65" dirty="0">
                <a:latin typeface="Calibri"/>
                <a:cs typeface="Calibri"/>
              </a:rPr>
              <a:t> </a:t>
            </a:r>
            <a:r>
              <a:rPr sz="2400" spc="-10" dirty="0">
                <a:latin typeface="Calibri"/>
                <a:cs typeface="Calibri"/>
              </a:rPr>
              <a:t>Competencies</a:t>
            </a:r>
            <a:endParaRPr sz="2400" dirty="0">
              <a:latin typeface="Calibri"/>
              <a:cs typeface="Calibri"/>
            </a:endParaRPr>
          </a:p>
          <a:p>
            <a:pPr marL="1155700" lvl="2" indent="-228600">
              <a:lnSpc>
                <a:spcPts val="3185"/>
              </a:lnSpc>
              <a:buFont typeface="Arial"/>
              <a:buChar char="•"/>
              <a:tabLst>
                <a:tab pos="698500" algn="l"/>
              </a:tabLst>
            </a:pPr>
            <a:r>
              <a:rPr sz="2400" spc="-5" dirty="0">
                <a:latin typeface="Calibri"/>
                <a:cs typeface="Calibri"/>
              </a:rPr>
              <a:t>Job</a:t>
            </a:r>
            <a:r>
              <a:rPr sz="2400" spc="-80" dirty="0">
                <a:latin typeface="Calibri"/>
                <a:cs typeface="Calibri"/>
              </a:rPr>
              <a:t> </a:t>
            </a:r>
            <a:r>
              <a:rPr sz="2400" spc="-10" dirty="0">
                <a:latin typeface="Calibri"/>
                <a:cs typeface="Calibri"/>
              </a:rPr>
              <a:t>Responsibilities</a:t>
            </a:r>
            <a:endParaRPr sz="2400" dirty="0">
              <a:latin typeface="Calibri"/>
              <a:cs typeface="Calibri"/>
            </a:endParaRPr>
          </a:p>
          <a:p>
            <a:pPr marL="1155700" lvl="2" indent="-228600">
              <a:lnSpc>
                <a:spcPts val="3185"/>
              </a:lnSpc>
              <a:buFont typeface="Arial"/>
              <a:buChar char="•"/>
              <a:tabLst>
                <a:tab pos="698500" algn="l"/>
              </a:tabLst>
            </a:pPr>
            <a:r>
              <a:rPr sz="2400" spc="-10" dirty="0">
                <a:latin typeface="Calibri"/>
                <a:cs typeface="Calibri"/>
              </a:rPr>
              <a:t>Goals</a:t>
            </a:r>
            <a:endParaRPr sz="2400" dirty="0">
              <a:latin typeface="Calibri"/>
              <a:cs typeface="Calibri"/>
            </a:endParaRPr>
          </a:p>
          <a:p>
            <a:pPr marL="1155700" lvl="2" indent="-228600">
              <a:lnSpc>
                <a:spcPts val="3275"/>
              </a:lnSpc>
              <a:buFont typeface="Arial"/>
              <a:buChar char="•"/>
              <a:tabLst>
                <a:tab pos="698500" algn="l"/>
              </a:tabLst>
            </a:pPr>
            <a:r>
              <a:rPr sz="2400" spc="-20" dirty="0">
                <a:latin typeface="Calibri"/>
                <a:cs typeface="Calibri"/>
              </a:rPr>
              <a:t>Overall</a:t>
            </a:r>
            <a:r>
              <a:rPr sz="2400" spc="-85" dirty="0">
                <a:latin typeface="Calibri"/>
                <a:cs typeface="Calibri"/>
              </a:rPr>
              <a:t> </a:t>
            </a:r>
            <a:r>
              <a:rPr sz="2400" spc="-10" dirty="0">
                <a:latin typeface="Calibri"/>
                <a:cs typeface="Calibri"/>
              </a:rPr>
              <a:t>comments</a:t>
            </a:r>
            <a:endParaRPr sz="2400" dirty="0">
              <a:latin typeface="Calibri"/>
              <a:cs typeface="Calibri"/>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88824" y="321278"/>
            <a:ext cx="6343015" cy="711835"/>
          </a:xfrm>
          <a:prstGeom prst="rect">
            <a:avLst/>
          </a:prstGeom>
        </p:spPr>
        <p:txBody>
          <a:bodyPr vert="horz" wrap="square" lIns="0" tIns="0" rIns="0" bIns="0" rtlCol="0">
            <a:spAutoFit/>
          </a:bodyPr>
          <a:lstStyle/>
          <a:p>
            <a:pPr marL="12700">
              <a:lnSpc>
                <a:spcPct val="100000"/>
              </a:lnSpc>
            </a:pPr>
            <a:r>
              <a:rPr spc="-55" dirty="0"/>
              <a:t>Performance </a:t>
            </a:r>
            <a:r>
              <a:rPr spc="-45" dirty="0"/>
              <a:t>Review</a:t>
            </a:r>
            <a:r>
              <a:rPr spc="-215" dirty="0"/>
              <a:t> </a:t>
            </a:r>
            <a:r>
              <a:rPr spc="-50" dirty="0"/>
              <a:t>Process</a:t>
            </a:r>
          </a:p>
        </p:txBody>
      </p:sp>
      <p:sp>
        <p:nvSpPr>
          <p:cNvPr id="4" name="object 4"/>
          <p:cNvSpPr txBox="1"/>
          <p:nvPr/>
        </p:nvSpPr>
        <p:spPr>
          <a:xfrm>
            <a:off x="11157711" y="6463728"/>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A8A8A"/>
                </a:solidFill>
                <a:latin typeface="Calibri"/>
                <a:cs typeface="Calibri"/>
              </a:rPr>
              <a:t>6</a:t>
            </a:fld>
            <a:endParaRPr sz="1200">
              <a:latin typeface="Calibri"/>
              <a:cs typeface="Calibri"/>
            </a:endParaRPr>
          </a:p>
        </p:txBody>
      </p:sp>
      <p:sp>
        <p:nvSpPr>
          <p:cNvPr id="3" name="object 3"/>
          <p:cNvSpPr txBox="1"/>
          <p:nvPr/>
        </p:nvSpPr>
        <p:spPr>
          <a:xfrm>
            <a:off x="2442111" y="1805304"/>
            <a:ext cx="8592820" cy="4323080"/>
          </a:xfrm>
          <a:prstGeom prst="rect">
            <a:avLst/>
          </a:prstGeom>
        </p:spPr>
        <p:txBody>
          <a:bodyPr vert="horz" wrap="square" lIns="0" tIns="0" rIns="0" bIns="0" rtlCol="0">
            <a:spAutoFit/>
          </a:bodyPr>
          <a:lstStyle/>
          <a:p>
            <a:pPr marL="12700">
              <a:lnSpc>
                <a:spcPct val="100000"/>
              </a:lnSpc>
            </a:pPr>
            <a:r>
              <a:rPr sz="2800" spc="-5" dirty="0">
                <a:latin typeface="Calibri"/>
                <a:cs typeface="Calibri"/>
              </a:rPr>
              <a:t>The</a:t>
            </a:r>
            <a:r>
              <a:rPr sz="2800" spc="-60" dirty="0">
                <a:latin typeface="Calibri"/>
                <a:cs typeface="Calibri"/>
              </a:rPr>
              <a:t> </a:t>
            </a:r>
            <a:r>
              <a:rPr sz="2800" spc="-15" dirty="0">
                <a:latin typeface="Calibri"/>
                <a:cs typeface="Calibri"/>
              </a:rPr>
              <a:t>process</a:t>
            </a:r>
            <a:endParaRPr sz="2800" dirty="0">
              <a:latin typeface="Calibri"/>
              <a:cs typeface="Calibri"/>
            </a:endParaRPr>
          </a:p>
          <a:p>
            <a:pPr marL="698500" indent="-228600">
              <a:lnSpc>
                <a:spcPct val="100000"/>
              </a:lnSpc>
              <a:spcBef>
                <a:spcPts val="320"/>
              </a:spcBef>
              <a:buFont typeface="Arial"/>
              <a:buChar char="•"/>
              <a:tabLst>
                <a:tab pos="697865" algn="l"/>
                <a:tab pos="698500" algn="l"/>
              </a:tabLst>
            </a:pPr>
            <a:r>
              <a:rPr sz="2000" dirty="0">
                <a:latin typeface="Calibri"/>
                <a:cs typeface="Calibri"/>
              </a:rPr>
              <a:t>Supervisor </a:t>
            </a:r>
            <a:r>
              <a:rPr sz="2000" spc="-15" dirty="0">
                <a:latin typeface="Calibri"/>
                <a:cs typeface="Calibri"/>
              </a:rPr>
              <a:t>reviews </a:t>
            </a:r>
            <a:r>
              <a:rPr sz="2000" dirty="0">
                <a:latin typeface="Calibri"/>
                <a:cs typeface="Calibri"/>
              </a:rPr>
              <a:t>and </a:t>
            </a:r>
            <a:r>
              <a:rPr sz="2000" spc="-5" dirty="0">
                <a:latin typeface="Calibri"/>
                <a:cs typeface="Calibri"/>
              </a:rPr>
              <a:t>discusses </a:t>
            </a:r>
            <a:r>
              <a:rPr sz="2000" spc="-10" dirty="0">
                <a:latin typeface="Calibri"/>
                <a:cs typeface="Calibri"/>
              </a:rPr>
              <a:t>ratings </a:t>
            </a:r>
            <a:r>
              <a:rPr sz="2000" spc="-15" dirty="0">
                <a:latin typeface="Calibri"/>
                <a:cs typeface="Calibri"/>
              </a:rPr>
              <a:t>for </a:t>
            </a:r>
            <a:r>
              <a:rPr sz="2000" spc="-5" dirty="0">
                <a:latin typeface="Calibri"/>
                <a:cs typeface="Calibri"/>
              </a:rPr>
              <a:t>their </a:t>
            </a:r>
            <a:r>
              <a:rPr sz="2000" spc="-10" dirty="0">
                <a:latin typeface="Calibri"/>
                <a:cs typeface="Calibri"/>
              </a:rPr>
              <a:t>team </a:t>
            </a:r>
            <a:r>
              <a:rPr sz="2000" spc="-5" dirty="0">
                <a:latin typeface="Calibri"/>
                <a:cs typeface="Calibri"/>
              </a:rPr>
              <a:t>with their</a:t>
            </a:r>
            <a:r>
              <a:rPr sz="2000" spc="160" dirty="0">
                <a:latin typeface="Calibri"/>
                <a:cs typeface="Calibri"/>
              </a:rPr>
              <a:t> </a:t>
            </a:r>
            <a:r>
              <a:rPr lang="en-US" sz="2000" dirty="0">
                <a:latin typeface="Calibri"/>
                <a:cs typeface="Calibri"/>
              </a:rPr>
              <a:t>leader</a:t>
            </a:r>
            <a:endParaRPr sz="2000" dirty="0">
              <a:latin typeface="Calibri"/>
              <a:cs typeface="Calibri"/>
            </a:endParaRPr>
          </a:p>
          <a:p>
            <a:pPr marL="698500" indent="-228600">
              <a:lnSpc>
                <a:spcPct val="100000"/>
              </a:lnSpc>
              <a:spcBef>
                <a:spcPts val="250"/>
              </a:spcBef>
              <a:buFont typeface="Arial"/>
              <a:buChar char="•"/>
              <a:tabLst>
                <a:tab pos="697865" algn="l"/>
                <a:tab pos="698500" algn="l"/>
              </a:tabLst>
            </a:pPr>
            <a:r>
              <a:rPr sz="2000" dirty="0">
                <a:latin typeface="Calibri"/>
                <a:cs typeface="Calibri"/>
              </a:rPr>
              <a:t>Supervisor </a:t>
            </a:r>
            <a:r>
              <a:rPr sz="2000" spc="-5" dirty="0">
                <a:latin typeface="Calibri"/>
                <a:cs typeface="Calibri"/>
              </a:rPr>
              <a:t>schedules </a:t>
            </a:r>
            <a:r>
              <a:rPr sz="2000" dirty="0">
                <a:latin typeface="Calibri"/>
                <a:cs typeface="Calibri"/>
              </a:rPr>
              <a:t>the </a:t>
            </a:r>
            <a:r>
              <a:rPr sz="2000" spc="-15" dirty="0">
                <a:latin typeface="Calibri"/>
                <a:cs typeface="Calibri"/>
              </a:rPr>
              <a:t>review </a:t>
            </a:r>
            <a:r>
              <a:rPr sz="2000" spc="-5" dirty="0">
                <a:latin typeface="Calibri"/>
                <a:cs typeface="Calibri"/>
              </a:rPr>
              <a:t>meeting with their</a:t>
            </a:r>
            <a:r>
              <a:rPr sz="2000" spc="80" dirty="0">
                <a:latin typeface="Calibri"/>
                <a:cs typeface="Calibri"/>
              </a:rPr>
              <a:t> </a:t>
            </a:r>
            <a:r>
              <a:rPr sz="2000" spc="-5" dirty="0">
                <a:latin typeface="Calibri"/>
                <a:cs typeface="Calibri"/>
              </a:rPr>
              <a:t>employee(s)</a:t>
            </a:r>
            <a:endParaRPr sz="2000" dirty="0">
              <a:latin typeface="Calibri"/>
              <a:cs typeface="Calibri"/>
            </a:endParaRPr>
          </a:p>
          <a:p>
            <a:pPr marL="698500" marR="5080" indent="-228600">
              <a:lnSpc>
                <a:spcPts val="2160"/>
              </a:lnSpc>
              <a:spcBef>
                <a:spcPts val="535"/>
              </a:spcBef>
              <a:buFont typeface="Arial"/>
              <a:buChar char="•"/>
              <a:tabLst>
                <a:tab pos="697865" algn="l"/>
                <a:tab pos="698500" algn="l"/>
              </a:tabLst>
            </a:pPr>
            <a:r>
              <a:rPr sz="2000" spc="-5" dirty="0">
                <a:latin typeface="Calibri"/>
                <a:cs typeface="Calibri"/>
              </a:rPr>
              <a:t>Employee </a:t>
            </a:r>
            <a:r>
              <a:rPr sz="2000" dirty="0">
                <a:latin typeface="Calibri"/>
                <a:cs typeface="Calibri"/>
              </a:rPr>
              <a:t>and supervisor </a:t>
            </a:r>
            <a:r>
              <a:rPr sz="2000" spc="-15" dirty="0">
                <a:latin typeface="Calibri"/>
                <a:cs typeface="Calibri"/>
              </a:rPr>
              <a:t>exchange </a:t>
            </a:r>
            <a:r>
              <a:rPr sz="2000" spc="-10" dirty="0">
                <a:latin typeface="Calibri"/>
                <a:cs typeface="Calibri"/>
              </a:rPr>
              <a:t>completed </a:t>
            </a:r>
            <a:r>
              <a:rPr sz="2000" spc="-15" dirty="0">
                <a:latin typeface="Calibri"/>
                <a:cs typeface="Calibri"/>
              </a:rPr>
              <a:t>review </a:t>
            </a:r>
            <a:r>
              <a:rPr sz="2000" spc="-10" dirty="0">
                <a:latin typeface="Calibri"/>
                <a:cs typeface="Calibri"/>
              </a:rPr>
              <a:t>forms </a:t>
            </a:r>
            <a:r>
              <a:rPr sz="2000" dirty="0">
                <a:latin typeface="Calibri"/>
                <a:cs typeface="Calibri"/>
              </a:rPr>
              <a:t>24 </a:t>
            </a:r>
            <a:r>
              <a:rPr sz="2000" spc="-10" dirty="0">
                <a:latin typeface="Calibri"/>
                <a:cs typeface="Calibri"/>
              </a:rPr>
              <a:t>hours </a:t>
            </a:r>
            <a:r>
              <a:rPr sz="2000" spc="-15" dirty="0">
                <a:latin typeface="Calibri"/>
                <a:cs typeface="Calibri"/>
              </a:rPr>
              <a:t>before  review</a:t>
            </a:r>
            <a:r>
              <a:rPr sz="2000" spc="-50" dirty="0">
                <a:latin typeface="Calibri"/>
                <a:cs typeface="Calibri"/>
              </a:rPr>
              <a:t> </a:t>
            </a:r>
            <a:r>
              <a:rPr sz="2000" spc="-5" dirty="0">
                <a:latin typeface="Calibri"/>
                <a:cs typeface="Calibri"/>
              </a:rPr>
              <a:t>meeting</a:t>
            </a:r>
            <a:endParaRPr sz="2000" dirty="0">
              <a:latin typeface="Calibri"/>
              <a:cs typeface="Calibri"/>
            </a:endParaRPr>
          </a:p>
          <a:p>
            <a:pPr marL="698500" indent="-228600">
              <a:lnSpc>
                <a:spcPct val="100000"/>
              </a:lnSpc>
              <a:spcBef>
                <a:spcPts val="229"/>
              </a:spcBef>
              <a:buFont typeface="Arial"/>
              <a:buChar char="•"/>
              <a:tabLst>
                <a:tab pos="697865" algn="l"/>
                <a:tab pos="698500" algn="l"/>
              </a:tabLst>
            </a:pPr>
            <a:r>
              <a:rPr sz="2000" dirty="0">
                <a:latin typeface="Calibri"/>
                <a:cs typeface="Calibri"/>
              </a:rPr>
              <a:t>Annual </a:t>
            </a:r>
            <a:r>
              <a:rPr sz="2000" spc="-15" dirty="0">
                <a:latin typeface="Calibri"/>
                <a:cs typeface="Calibri"/>
              </a:rPr>
              <a:t>review </a:t>
            </a:r>
            <a:r>
              <a:rPr sz="2000" spc="-5" dirty="0">
                <a:latin typeface="Calibri"/>
                <a:cs typeface="Calibri"/>
              </a:rPr>
              <a:t>meeting is held</a:t>
            </a:r>
            <a:endParaRPr sz="2000" dirty="0">
              <a:latin typeface="Calibri"/>
              <a:cs typeface="Calibri"/>
            </a:endParaRPr>
          </a:p>
          <a:p>
            <a:pPr marL="698500" marR="8890" indent="-228600">
              <a:lnSpc>
                <a:spcPts val="2160"/>
              </a:lnSpc>
              <a:spcBef>
                <a:spcPts val="520"/>
              </a:spcBef>
              <a:buFont typeface="Arial"/>
              <a:buChar char="•"/>
              <a:tabLst>
                <a:tab pos="697865" algn="l"/>
                <a:tab pos="698500" algn="l"/>
              </a:tabLst>
            </a:pPr>
            <a:r>
              <a:rPr sz="2000" dirty="0">
                <a:latin typeface="Calibri"/>
                <a:cs typeface="Calibri"/>
              </a:rPr>
              <a:t>Supervisor </a:t>
            </a:r>
            <a:r>
              <a:rPr sz="2000" spc="-5" dirty="0">
                <a:latin typeface="Calibri"/>
                <a:cs typeface="Calibri"/>
              </a:rPr>
              <a:t>combines employee </a:t>
            </a:r>
            <a:r>
              <a:rPr sz="2000" dirty="0">
                <a:latin typeface="Calibri"/>
                <a:cs typeface="Calibri"/>
              </a:rPr>
              <a:t>and supervisor </a:t>
            </a:r>
            <a:r>
              <a:rPr sz="2000" spc="-5" dirty="0">
                <a:latin typeface="Calibri"/>
                <a:cs typeface="Calibri"/>
              </a:rPr>
              <a:t>comments </a:t>
            </a:r>
            <a:r>
              <a:rPr sz="2000" dirty="0">
                <a:latin typeface="Calibri"/>
                <a:cs typeface="Calibri"/>
              </a:rPr>
              <a:t>and </a:t>
            </a:r>
            <a:r>
              <a:rPr sz="2000" spc="-10" dirty="0">
                <a:latin typeface="Calibri"/>
                <a:cs typeface="Calibri"/>
              </a:rPr>
              <a:t>ratings </a:t>
            </a:r>
            <a:r>
              <a:rPr sz="2000" spc="-15" dirty="0">
                <a:latin typeface="Calibri"/>
                <a:cs typeface="Calibri"/>
              </a:rPr>
              <a:t>onto </a:t>
            </a:r>
            <a:r>
              <a:rPr sz="2000" dirty="0">
                <a:latin typeface="Calibri"/>
                <a:cs typeface="Calibri"/>
              </a:rPr>
              <a:t>a  </a:t>
            </a:r>
            <a:r>
              <a:rPr sz="2000" spc="-5" dirty="0">
                <a:latin typeface="Calibri"/>
                <a:cs typeface="Calibri"/>
              </a:rPr>
              <a:t>single</a:t>
            </a:r>
            <a:r>
              <a:rPr sz="2000" spc="-65" dirty="0">
                <a:latin typeface="Calibri"/>
                <a:cs typeface="Calibri"/>
              </a:rPr>
              <a:t> </a:t>
            </a:r>
            <a:r>
              <a:rPr sz="2000" spc="-15" dirty="0">
                <a:latin typeface="Calibri"/>
                <a:cs typeface="Calibri"/>
              </a:rPr>
              <a:t>form</a:t>
            </a:r>
            <a:endParaRPr sz="2000" dirty="0">
              <a:latin typeface="Calibri"/>
              <a:cs typeface="Calibri"/>
            </a:endParaRPr>
          </a:p>
          <a:p>
            <a:pPr marL="1155700" lvl="1" indent="-228600">
              <a:lnSpc>
                <a:spcPct val="100000"/>
              </a:lnSpc>
              <a:spcBef>
                <a:spcPts val="229"/>
              </a:spcBef>
              <a:buFont typeface="Arial"/>
              <a:buChar char="•"/>
              <a:tabLst>
                <a:tab pos="1155065" algn="l"/>
                <a:tab pos="1155700" algn="l"/>
              </a:tabLst>
            </a:pPr>
            <a:r>
              <a:rPr sz="2000" spc="-10" dirty="0">
                <a:latin typeface="Calibri"/>
                <a:cs typeface="Calibri"/>
              </a:rPr>
              <a:t>Provides </a:t>
            </a:r>
            <a:r>
              <a:rPr sz="2000" spc="-5" dirty="0">
                <a:latin typeface="Calibri"/>
                <a:cs typeface="Calibri"/>
              </a:rPr>
              <a:t>combined </a:t>
            </a:r>
            <a:r>
              <a:rPr sz="2000" spc="-15" dirty="0">
                <a:latin typeface="Calibri"/>
                <a:cs typeface="Calibri"/>
              </a:rPr>
              <a:t>review to</a:t>
            </a:r>
            <a:r>
              <a:rPr sz="2000" spc="10" dirty="0">
                <a:latin typeface="Calibri"/>
                <a:cs typeface="Calibri"/>
              </a:rPr>
              <a:t> </a:t>
            </a:r>
            <a:r>
              <a:rPr sz="2000" spc="-5" dirty="0">
                <a:latin typeface="Calibri"/>
                <a:cs typeface="Calibri"/>
              </a:rPr>
              <a:t>employee</a:t>
            </a:r>
            <a:endParaRPr sz="2000" dirty="0">
              <a:latin typeface="Calibri"/>
              <a:cs typeface="Calibri"/>
            </a:endParaRPr>
          </a:p>
          <a:p>
            <a:pPr marL="1155700" lvl="1" indent="-228600">
              <a:lnSpc>
                <a:spcPct val="100000"/>
              </a:lnSpc>
              <a:spcBef>
                <a:spcPts val="260"/>
              </a:spcBef>
              <a:buFont typeface="Arial"/>
              <a:buChar char="•"/>
              <a:tabLst>
                <a:tab pos="1155065" algn="l"/>
                <a:tab pos="1155700" algn="l"/>
              </a:tabLst>
            </a:pPr>
            <a:r>
              <a:rPr sz="2000" spc="-5" dirty="0">
                <a:latin typeface="Calibri"/>
                <a:cs typeface="Calibri"/>
              </a:rPr>
              <a:t>Employee </a:t>
            </a:r>
            <a:r>
              <a:rPr sz="2000" dirty="0">
                <a:latin typeface="Calibri"/>
                <a:cs typeface="Calibri"/>
              </a:rPr>
              <a:t>adds </a:t>
            </a:r>
            <a:r>
              <a:rPr sz="2000" spc="-5" dirty="0">
                <a:latin typeface="Calibri"/>
                <a:cs typeface="Calibri"/>
              </a:rPr>
              <a:t>comments </a:t>
            </a:r>
            <a:r>
              <a:rPr sz="2000" dirty="0">
                <a:latin typeface="Calibri"/>
                <a:cs typeface="Calibri"/>
              </a:rPr>
              <a:t>as</a:t>
            </a:r>
            <a:r>
              <a:rPr sz="2000" spc="-75" dirty="0">
                <a:latin typeface="Calibri"/>
                <a:cs typeface="Calibri"/>
              </a:rPr>
              <a:t> </a:t>
            </a:r>
            <a:r>
              <a:rPr sz="2000" spc="-5" dirty="0">
                <a:latin typeface="Calibri"/>
                <a:cs typeface="Calibri"/>
              </a:rPr>
              <a:t>needed</a:t>
            </a:r>
            <a:endParaRPr sz="2000" dirty="0">
              <a:latin typeface="Calibri"/>
              <a:cs typeface="Calibri"/>
            </a:endParaRPr>
          </a:p>
          <a:p>
            <a:pPr marL="1155700" lvl="1" indent="-228600">
              <a:lnSpc>
                <a:spcPct val="100000"/>
              </a:lnSpc>
              <a:spcBef>
                <a:spcPts val="245"/>
              </a:spcBef>
              <a:buFont typeface="Arial"/>
              <a:buChar char="•"/>
              <a:tabLst>
                <a:tab pos="1155065" algn="l"/>
                <a:tab pos="1155700" algn="l"/>
              </a:tabLst>
            </a:pPr>
            <a:r>
              <a:rPr sz="2000" spc="-5" dirty="0">
                <a:latin typeface="Calibri"/>
                <a:cs typeface="Calibri"/>
              </a:rPr>
              <a:t>Employee </a:t>
            </a:r>
            <a:r>
              <a:rPr sz="2000" dirty="0">
                <a:latin typeface="Calibri"/>
                <a:cs typeface="Calibri"/>
              </a:rPr>
              <a:t>and supervisor </a:t>
            </a:r>
            <a:r>
              <a:rPr sz="2000" spc="-5" dirty="0">
                <a:latin typeface="Calibri"/>
                <a:cs typeface="Calibri"/>
              </a:rPr>
              <a:t>sign </a:t>
            </a:r>
            <a:r>
              <a:rPr sz="2000" dirty="0">
                <a:latin typeface="Calibri"/>
                <a:cs typeface="Calibri"/>
              </a:rPr>
              <a:t>final</a:t>
            </a:r>
            <a:r>
              <a:rPr sz="2000" spc="-70" dirty="0">
                <a:latin typeface="Calibri"/>
                <a:cs typeface="Calibri"/>
              </a:rPr>
              <a:t> </a:t>
            </a:r>
            <a:r>
              <a:rPr sz="2000" spc="-15" dirty="0">
                <a:latin typeface="Calibri"/>
                <a:cs typeface="Calibri"/>
              </a:rPr>
              <a:t>form</a:t>
            </a:r>
            <a:endParaRPr sz="2000" dirty="0">
              <a:latin typeface="Calibri"/>
              <a:cs typeface="Calibri"/>
            </a:endParaRPr>
          </a:p>
          <a:p>
            <a:pPr marL="698500" marR="554355" indent="-228600">
              <a:lnSpc>
                <a:spcPts val="2160"/>
              </a:lnSpc>
              <a:spcBef>
                <a:spcPts val="530"/>
              </a:spcBef>
              <a:buFont typeface="Arial"/>
              <a:buChar char="•"/>
              <a:tabLst>
                <a:tab pos="697865" algn="l"/>
                <a:tab pos="698500" algn="l"/>
              </a:tabLst>
            </a:pPr>
            <a:r>
              <a:rPr sz="2000" dirty="0">
                <a:latin typeface="Calibri"/>
                <a:cs typeface="Calibri"/>
              </a:rPr>
              <a:t>Supervisor </a:t>
            </a:r>
            <a:r>
              <a:rPr sz="2000" spc="-10" dirty="0">
                <a:latin typeface="Calibri"/>
                <a:cs typeface="Calibri"/>
              </a:rPr>
              <a:t>provides </a:t>
            </a:r>
            <a:r>
              <a:rPr sz="2000" spc="-5" dirty="0">
                <a:latin typeface="Calibri"/>
                <a:cs typeface="Calibri"/>
              </a:rPr>
              <a:t>copy of </a:t>
            </a:r>
            <a:r>
              <a:rPr sz="2000" dirty="0">
                <a:latin typeface="Calibri"/>
                <a:cs typeface="Calibri"/>
              </a:rPr>
              <a:t>final </a:t>
            </a:r>
            <a:r>
              <a:rPr sz="2000" spc="-15" dirty="0">
                <a:latin typeface="Calibri"/>
                <a:cs typeface="Calibri"/>
              </a:rPr>
              <a:t>version to </a:t>
            </a:r>
            <a:r>
              <a:rPr sz="2000" spc="-5" dirty="0">
                <a:latin typeface="Calibri"/>
                <a:cs typeface="Calibri"/>
              </a:rPr>
              <a:t>employee, sends original </a:t>
            </a:r>
            <a:r>
              <a:rPr sz="2000" spc="-15" dirty="0">
                <a:latin typeface="Calibri"/>
                <a:cs typeface="Calibri"/>
              </a:rPr>
              <a:t>to  </a:t>
            </a:r>
            <a:r>
              <a:rPr sz="2000" spc="-5" dirty="0">
                <a:latin typeface="Calibri"/>
                <a:cs typeface="Calibri"/>
              </a:rPr>
              <a:t>department</a:t>
            </a:r>
            <a:r>
              <a:rPr sz="2000" spc="-75" dirty="0">
                <a:latin typeface="Calibri"/>
                <a:cs typeface="Calibri"/>
              </a:rPr>
              <a:t> </a:t>
            </a:r>
            <a:r>
              <a:rPr sz="2000" dirty="0">
                <a:latin typeface="Calibri"/>
                <a:cs typeface="Calibri"/>
              </a:rPr>
              <a:t>head</a:t>
            </a: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81535" y="623030"/>
            <a:ext cx="6343015" cy="711835"/>
          </a:xfrm>
          <a:prstGeom prst="rect">
            <a:avLst/>
          </a:prstGeom>
        </p:spPr>
        <p:txBody>
          <a:bodyPr vert="horz" wrap="square" lIns="0" tIns="0" rIns="0" bIns="0" rtlCol="0">
            <a:spAutoFit/>
          </a:bodyPr>
          <a:lstStyle/>
          <a:p>
            <a:pPr marL="12700">
              <a:lnSpc>
                <a:spcPct val="100000"/>
              </a:lnSpc>
            </a:pPr>
            <a:r>
              <a:rPr spc="-55" dirty="0"/>
              <a:t>Performance </a:t>
            </a:r>
            <a:r>
              <a:rPr spc="-45" dirty="0"/>
              <a:t>Review</a:t>
            </a:r>
            <a:r>
              <a:rPr spc="-215" dirty="0"/>
              <a:t> </a:t>
            </a:r>
            <a:r>
              <a:rPr spc="-50" dirty="0"/>
              <a:t>Process</a:t>
            </a:r>
          </a:p>
        </p:txBody>
      </p:sp>
      <p:sp>
        <p:nvSpPr>
          <p:cNvPr id="4" name="object 4"/>
          <p:cNvSpPr txBox="1"/>
          <p:nvPr/>
        </p:nvSpPr>
        <p:spPr>
          <a:xfrm>
            <a:off x="11157711" y="6463728"/>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A8A8A"/>
                </a:solidFill>
                <a:latin typeface="Calibri"/>
                <a:cs typeface="Calibri"/>
              </a:rPr>
              <a:t>7</a:t>
            </a:fld>
            <a:endParaRPr sz="1200">
              <a:latin typeface="Calibri"/>
              <a:cs typeface="Calibri"/>
            </a:endParaRPr>
          </a:p>
        </p:txBody>
      </p:sp>
      <p:sp>
        <p:nvSpPr>
          <p:cNvPr id="3" name="object 3"/>
          <p:cNvSpPr txBox="1"/>
          <p:nvPr/>
        </p:nvSpPr>
        <p:spPr>
          <a:xfrm>
            <a:off x="2301434" y="1805304"/>
            <a:ext cx="8885555" cy="3105978"/>
          </a:xfrm>
          <a:prstGeom prst="rect">
            <a:avLst/>
          </a:prstGeom>
        </p:spPr>
        <p:txBody>
          <a:bodyPr vert="horz" wrap="square" lIns="0" tIns="0" rIns="0" bIns="0" rtlCol="0">
            <a:spAutoFit/>
          </a:bodyPr>
          <a:lstStyle/>
          <a:p>
            <a:pPr marL="12700">
              <a:lnSpc>
                <a:spcPct val="100000"/>
              </a:lnSpc>
            </a:pPr>
            <a:r>
              <a:rPr sz="2800" spc="-5" dirty="0">
                <a:latin typeface="Calibri"/>
                <a:cs typeface="Calibri"/>
              </a:rPr>
              <a:t>The </a:t>
            </a:r>
            <a:r>
              <a:rPr sz="2800" spc="-15" dirty="0">
                <a:latin typeface="Calibri"/>
                <a:cs typeface="Calibri"/>
              </a:rPr>
              <a:t>process </a:t>
            </a:r>
            <a:r>
              <a:rPr sz="2800" spc="-5" dirty="0">
                <a:latin typeface="Calibri"/>
                <a:cs typeface="Calibri"/>
              </a:rPr>
              <a:t>– </a:t>
            </a:r>
            <a:r>
              <a:rPr sz="2800" spc="-10" dirty="0">
                <a:latin typeface="Calibri"/>
                <a:cs typeface="Calibri"/>
              </a:rPr>
              <a:t>final</a:t>
            </a:r>
            <a:r>
              <a:rPr sz="2800" spc="35" dirty="0">
                <a:latin typeface="Calibri"/>
                <a:cs typeface="Calibri"/>
              </a:rPr>
              <a:t> </a:t>
            </a:r>
            <a:r>
              <a:rPr sz="2800" spc="-20" dirty="0">
                <a:latin typeface="Calibri"/>
                <a:cs typeface="Calibri"/>
              </a:rPr>
              <a:t>steps</a:t>
            </a:r>
            <a:endParaRPr sz="2800" dirty="0">
              <a:latin typeface="Calibri"/>
              <a:cs typeface="Calibri"/>
            </a:endParaRPr>
          </a:p>
          <a:p>
            <a:pPr>
              <a:lnSpc>
                <a:spcPct val="100000"/>
              </a:lnSpc>
              <a:spcBef>
                <a:spcPts val="30"/>
              </a:spcBef>
            </a:pPr>
            <a:endParaRPr sz="2600" dirty="0">
              <a:latin typeface="Times New Roman"/>
              <a:cs typeface="Times New Roman"/>
            </a:endParaRPr>
          </a:p>
          <a:p>
            <a:pPr marL="698500" marR="5080" indent="-228600">
              <a:lnSpc>
                <a:spcPts val="2590"/>
              </a:lnSpc>
              <a:buFont typeface="Arial"/>
              <a:buChar char="•"/>
              <a:tabLst>
                <a:tab pos="698500" algn="l"/>
              </a:tabLst>
            </a:pPr>
            <a:r>
              <a:rPr sz="2400" spc="-5" dirty="0">
                <a:latin typeface="Calibri"/>
                <a:cs typeface="Calibri"/>
              </a:rPr>
              <a:t>Department </a:t>
            </a:r>
            <a:r>
              <a:rPr sz="2400" dirty="0">
                <a:latin typeface="Calibri"/>
                <a:cs typeface="Calibri"/>
              </a:rPr>
              <a:t>head </a:t>
            </a:r>
            <a:r>
              <a:rPr sz="2400" spc="-5" dirty="0">
                <a:latin typeface="Calibri"/>
                <a:cs typeface="Calibri"/>
              </a:rPr>
              <a:t>sends </a:t>
            </a:r>
            <a:r>
              <a:rPr sz="2400" dirty="0">
                <a:latin typeface="Calibri"/>
                <a:cs typeface="Calibri"/>
              </a:rPr>
              <a:t>all </a:t>
            </a:r>
            <a:r>
              <a:rPr sz="2400" spc="-15" dirty="0">
                <a:latin typeface="Calibri"/>
                <a:cs typeface="Calibri"/>
              </a:rPr>
              <a:t>reviews </a:t>
            </a:r>
            <a:r>
              <a:rPr sz="2400" spc="-20" dirty="0">
                <a:latin typeface="Calibri"/>
                <a:cs typeface="Calibri"/>
              </a:rPr>
              <a:t>for </a:t>
            </a:r>
            <a:r>
              <a:rPr sz="2400" spc="-5" dirty="0">
                <a:latin typeface="Calibri"/>
                <a:cs typeface="Calibri"/>
              </a:rPr>
              <a:t>department </a:t>
            </a:r>
            <a:r>
              <a:rPr sz="2400" spc="-15" dirty="0">
                <a:latin typeface="Calibri"/>
                <a:cs typeface="Calibri"/>
              </a:rPr>
              <a:t>to </a:t>
            </a:r>
            <a:r>
              <a:rPr sz="2400" dirty="0">
                <a:latin typeface="Calibri"/>
                <a:cs typeface="Calibri"/>
              </a:rPr>
              <a:t>the Dean </a:t>
            </a:r>
            <a:r>
              <a:rPr sz="2400" spc="-5" dirty="0">
                <a:latin typeface="Calibri"/>
                <a:cs typeface="Calibri"/>
              </a:rPr>
              <a:t>or  division</a:t>
            </a:r>
            <a:r>
              <a:rPr sz="2400" spc="-75" dirty="0">
                <a:latin typeface="Calibri"/>
                <a:cs typeface="Calibri"/>
              </a:rPr>
              <a:t> </a:t>
            </a:r>
            <a:r>
              <a:rPr sz="2400" dirty="0">
                <a:latin typeface="Calibri"/>
                <a:cs typeface="Calibri"/>
              </a:rPr>
              <a:t>leader</a:t>
            </a:r>
          </a:p>
          <a:p>
            <a:pPr>
              <a:lnSpc>
                <a:spcPct val="100000"/>
              </a:lnSpc>
              <a:spcBef>
                <a:spcPts val="40"/>
              </a:spcBef>
              <a:buFont typeface="Arial"/>
              <a:buChar char="•"/>
            </a:pPr>
            <a:endParaRPr sz="2800" dirty="0">
              <a:latin typeface="Times New Roman"/>
              <a:cs typeface="Times New Roman"/>
            </a:endParaRPr>
          </a:p>
          <a:p>
            <a:pPr marL="698500" indent="-228600">
              <a:lnSpc>
                <a:spcPct val="100000"/>
              </a:lnSpc>
              <a:buFont typeface="Arial"/>
              <a:buChar char="•"/>
              <a:tabLst>
                <a:tab pos="698500" algn="l"/>
              </a:tabLst>
            </a:pPr>
            <a:r>
              <a:rPr sz="2400" dirty="0">
                <a:latin typeface="Calibri"/>
                <a:cs typeface="Calibri"/>
              </a:rPr>
              <a:t>Dean </a:t>
            </a:r>
            <a:r>
              <a:rPr sz="2400" spc="-5" dirty="0">
                <a:latin typeface="Calibri"/>
                <a:cs typeface="Calibri"/>
              </a:rPr>
              <a:t>or division </a:t>
            </a:r>
            <a:r>
              <a:rPr sz="2400" dirty="0">
                <a:latin typeface="Calibri"/>
                <a:cs typeface="Calibri"/>
              </a:rPr>
              <a:t>leader </a:t>
            </a:r>
            <a:r>
              <a:rPr sz="2400" spc="-5" dirty="0">
                <a:latin typeface="Calibri"/>
                <a:cs typeface="Calibri"/>
              </a:rPr>
              <a:t>sends </a:t>
            </a:r>
            <a:r>
              <a:rPr sz="2400" dirty="0">
                <a:latin typeface="Calibri"/>
                <a:cs typeface="Calibri"/>
              </a:rPr>
              <a:t>all </a:t>
            </a:r>
            <a:r>
              <a:rPr sz="2400" spc="-15" dirty="0">
                <a:latin typeface="Calibri"/>
                <a:cs typeface="Calibri"/>
              </a:rPr>
              <a:t>reviews to </a:t>
            </a:r>
            <a:r>
              <a:rPr sz="2400" dirty="0">
                <a:latin typeface="Calibri"/>
                <a:cs typeface="Calibri"/>
              </a:rPr>
              <a:t>their </a:t>
            </a:r>
            <a:r>
              <a:rPr lang="en-US" sz="2400" spc="-10" dirty="0">
                <a:latin typeface="Calibri"/>
                <a:cs typeface="Calibri"/>
              </a:rPr>
              <a:t>E</a:t>
            </a:r>
            <a:r>
              <a:rPr sz="2400" spc="-10" dirty="0">
                <a:latin typeface="Calibri"/>
                <a:cs typeface="Calibri"/>
              </a:rPr>
              <a:t>C</a:t>
            </a:r>
            <a:r>
              <a:rPr sz="2400" spc="-55" dirty="0">
                <a:latin typeface="Calibri"/>
                <a:cs typeface="Calibri"/>
              </a:rPr>
              <a:t> </a:t>
            </a:r>
            <a:r>
              <a:rPr sz="2400" dirty="0">
                <a:latin typeface="Calibri"/>
                <a:cs typeface="Calibri"/>
              </a:rPr>
              <a:t>member</a:t>
            </a:r>
          </a:p>
          <a:p>
            <a:pPr>
              <a:lnSpc>
                <a:spcPct val="100000"/>
              </a:lnSpc>
              <a:spcBef>
                <a:spcPts val="20"/>
              </a:spcBef>
              <a:buFont typeface="Arial"/>
              <a:buChar char="•"/>
            </a:pPr>
            <a:endParaRPr sz="2850" dirty="0">
              <a:latin typeface="Times New Roman"/>
              <a:cs typeface="Times New Roman"/>
            </a:endParaRPr>
          </a:p>
          <a:p>
            <a:pPr marL="698500" indent="-228600">
              <a:lnSpc>
                <a:spcPct val="100000"/>
              </a:lnSpc>
              <a:buFont typeface="Arial"/>
              <a:buChar char="•"/>
              <a:tabLst>
                <a:tab pos="698500" algn="l"/>
              </a:tabLst>
            </a:pPr>
            <a:r>
              <a:rPr lang="en-US" sz="2400" spc="-10" dirty="0">
                <a:latin typeface="Calibri"/>
                <a:cs typeface="Calibri"/>
              </a:rPr>
              <a:t>EC</a:t>
            </a:r>
            <a:r>
              <a:rPr sz="2400" spc="-10" dirty="0">
                <a:latin typeface="Calibri"/>
                <a:cs typeface="Calibri"/>
              </a:rPr>
              <a:t> </a:t>
            </a:r>
            <a:r>
              <a:rPr sz="2400" dirty="0">
                <a:latin typeface="Calibri"/>
                <a:cs typeface="Calibri"/>
              </a:rPr>
              <a:t>member </a:t>
            </a:r>
            <a:r>
              <a:rPr sz="2400" spc="-5" dirty="0">
                <a:latin typeface="Calibri"/>
                <a:cs typeface="Calibri"/>
              </a:rPr>
              <a:t>sends </a:t>
            </a:r>
            <a:r>
              <a:rPr sz="2400" dirty="0">
                <a:latin typeface="Calibri"/>
                <a:cs typeface="Calibri"/>
              </a:rPr>
              <a:t>all </a:t>
            </a:r>
            <a:r>
              <a:rPr sz="2400" spc="-15" dirty="0">
                <a:latin typeface="Calibri"/>
                <a:cs typeface="Calibri"/>
              </a:rPr>
              <a:t>reviews to </a:t>
            </a:r>
            <a:r>
              <a:rPr sz="2400" spc="-5" dirty="0">
                <a:latin typeface="Calibri"/>
                <a:cs typeface="Calibri"/>
              </a:rPr>
              <a:t>Human</a:t>
            </a:r>
            <a:r>
              <a:rPr sz="2400" spc="-45" dirty="0">
                <a:latin typeface="Calibri"/>
                <a:cs typeface="Calibri"/>
              </a:rPr>
              <a:t> </a:t>
            </a:r>
            <a:r>
              <a:rPr sz="2400" spc="-10" dirty="0">
                <a:latin typeface="Calibri"/>
                <a:cs typeface="Calibri"/>
              </a:rPr>
              <a:t>Resources</a:t>
            </a:r>
            <a:endParaRPr sz="2400" dirty="0">
              <a:latin typeface="Calibri"/>
              <a:cs typeface="Calibri"/>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43619" y="12994"/>
            <a:ext cx="4796790" cy="670560"/>
          </a:xfrm>
          <a:prstGeom prst="rect">
            <a:avLst/>
          </a:prstGeom>
        </p:spPr>
        <p:txBody>
          <a:bodyPr vert="horz" wrap="square" lIns="0" tIns="0" rIns="0" bIns="0" rtlCol="0">
            <a:spAutoFit/>
          </a:bodyPr>
          <a:lstStyle/>
          <a:p>
            <a:pPr marL="12700">
              <a:lnSpc>
                <a:spcPct val="100000"/>
              </a:lnSpc>
              <a:tabLst>
                <a:tab pos="1946275" algn="l"/>
              </a:tabLst>
            </a:pPr>
            <a:r>
              <a:rPr spc="-45" dirty="0"/>
              <a:t>Xavier’s	</a:t>
            </a:r>
            <a:r>
              <a:rPr spc="-55" dirty="0"/>
              <a:t>5-Point</a:t>
            </a:r>
            <a:r>
              <a:rPr spc="-145" dirty="0"/>
              <a:t> </a:t>
            </a:r>
            <a:r>
              <a:rPr spc="-30" dirty="0"/>
              <a:t>Scale</a:t>
            </a:r>
          </a:p>
        </p:txBody>
      </p:sp>
      <p:sp>
        <p:nvSpPr>
          <p:cNvPr id="4" name="object 4"/>
          <p:cNvSpPr txBox="1"/>
          <p:nvPr/>
        </p:nvSpPr>
        <p:spPr>
          <a:xfrm>
            <a:off x="11157711" y="6463728"/>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A8A8A"/>
                </a:solidFill>
                <a:latin typeface="Calibri"/>
                <a:cs typeface="Calibri"/>
              </a:rPr>
              <a:t>8</a:t>
            </a:fld>
            <a:endParaRPr sz="1200">
              <a:latin typeface="Calibri"/>
              <a:cs typeface="Calibri"/>
            </a:endParaRPr>
          </a:p>
        </p:txBody>
      </p:sp>
      <p:sp>
        <p:nvSpPr>
          <p:cNvPr id="3" name="object 3"/>
          <p:cNvSpPr txBox="1"/>
          <p:nvPr/>
        </p:nvSpPr>
        <p:spPr>
          <a:xfrm>
            <a:off x="3482928" y="796521"/>
            <a:ext cx="7663180" cy="5318125"/>
          </a:xfrm>
          <a:prstGeom prst="rect">
            <a:avLst/>
          </a:prstGeom>
        </p:spPr>
        <p:txBody>
          <a:bodyPr vert="horz" wrap="square" lIns="0" tIns="0" rIns="0" bIns="0" rtlCol="0">
            <a:spAutoFit/>
          </a:bodyPr>
          <a:lstStyle/>
          <a:p>
            <a:pPr marL="12700">
              <a:lnSpc>
                <a:spcPct val="100000"/>
              </a:lnSpc>
            </a:pPr>
            <a:r>
              <a:rPr sz="2400" b="1" dirty="0">
                <a:latin typeface="Calibri"/>
                <a:cs typeface="Calibri"/>
              </a:rPr>
              <a:t>1 =</a:t>
            </a:r>
            <a:r>
              <a:rPr sz="2400" b="1" spc="-85" dirty="0">
                <a:latin typeface="Calibri"/>
                <a:cs typeface="Calibri"/>
              </a:rPr>
              <a:t> </a:t>
            </a:r>
            <a:r>
              <a:rPr sz="2400" b="1" spc="-10" dirty="0">
                <a:latin typeface="Calibri"/>
                <a:cs typeface="Calibri"/>
              </a:rPr>
              <a:t>Unsatisfactory</a:t>
            </a:r>
            <a:endParaRPr sz="2400">
              <a:latin typeface="Calibri"/>
              <a:cs typeface="Calibri"/>
            </a:endParaRPr>
          </a:p>
          <a:p>
            <a:pPr marL="698500" marR="5080" indent="-228600">
              <a:lnSpc>
                <a:spcPts val="2160"/>
              </a:lnSpc>
              <a:spcBef>
                <a:spcPts val="565"/>
              </a:spcBef>
              <a:buFont typeface="Arial"/>
              <a:buChar char="•"/>
              <a:tabLst>
                <a:tab pos="697865" algn="l"/>
                <a:tab pos="698500" algn="l"/>
              </a:tabLst>
            </a:pPr>
            <a:r>
              <a:rPr sz="2000" dirty="0">
                <a:latin typeface="Calibri"/>
                <a:cs typeface="Calibri"/>
              </a:rPr>
              <a:t>An </a:t>
            </a:r>
            <a:r>
              <a:rPr sz="2000" spc="-15" dirty="0">
                <a:latin typeface="Calibri"/>
                <a:cs typeface="Calibri"/>
              </a:rPr>
              <a:t>overall </a:t>
            </a:r>
            <a:r>
              <a:rPr sz="2000" spc="-10" dirty="0">
                <a:latin typeface="Calibri"/>
                <a:cs typeface="Calibri"/>
              </a:rPr>
              <a:t>rating </a:t>
            </a:r>
            <a:r>
              <a:rPr sz="2000" spc="-5" dirty="0">
                <a:latin typeface="Calibri"/>
                <a:cs typeface="Calibri"/>
              </a:rPr>
              <a:t>of </a:t>
            </a:r>
            <a:r>
              <a:rPr sz="2000" dirty="0">
                <a:latin typeface="Calibri"/>
                <a:cs typeface="Calibri"/>
              </a:rPr>
              <a:t>1 means </a:t>
            </a:r>
            <a:r>
              <a:rPr sz="2000" spc="-5" dirty="0">
                <a:latin typeface="Calibri"/>
                <a:cs typeface="Calibri"/>
              </a:rPr>
              <a:t>significant </a:t>
            </a:r>
            <a:r>
              <a:rPr sz="2000" spc="-15" dirty="0">
                <a:latin typeface="Calibri"/>
                <a:cs typeface="Calibri"/>
              </a:rPr>
              <a:t>improvement </a:t>
            </a:r>
            <a:r>
              <a:rPr sz="2000" spc="-5" dirty="0">
                <a:latin typeface="Calibri"/>
                <a:cs typeface="Calibri"/>
              </a:rPr>
              <a:t>is needed </a:t>
            </a:r>
            <a:r>
              <a:rPr sz="2000" dirty="0">
                <a:latin typeface="Calibri"/>
                <a:cs typeface="Calibri"/>
              </a:rPr>
              <a:t>and  the </a:t>
            </a:r>
            <a:r>
              <a:rPr sz="2000" spc="-5" dirty="0">
                <a:latin typeface="Calibri"/>
                <a:cs typeface="Calibri"/>
              </a:rPr>
              <a:t>employee will </a:t>
            </a:r>
            <a:r>
              <a:rPr sz="2000" dirty="0">
                <a:latin typeface="Calibri"/>
                <a:cs typeface="Calibri"/>
              </a:rPr>
              <a:t>be placed </a:t>
            </a:r>
            <a:r>
              <a:rPr sz="2000" spc="-5" dirty="0">
                <a:latin typeface="Calibri"/>
                <a:cs typeface="Calibri"/>
              </a:rPr>
              <a:t>on </a:t>
            </a:r>
            <a:r>
              <a:rPr sz="2000" dirty="0">
                <a:latin typeface="Calibri"/>
                <a:cs typeface="Calibri"/>
              </a:rPr>
              <a:t>a </a:t>
            </a:r>
            <a:r>
              <a:rPr sz="2000" spc="-5" dirty="0">
                <a:latin typeface="Calibri"/>
                <a:cs typeface="Calibri"/>
              </a:rPr>
              <a:t>PIP (performance </a:t>
            </a:r>
            <a:r>
              <a:rPr sz="2000" spc="-15" dirty="0">
                <a:latin typeface="Calibri"/>
                <a:cs typeface="Calibri"/>
              </a:rPr>
              <a:t>improvement  </a:t>
            </a:r>
            <a:r>
              <a:rPr sz="2000" dirty="0">
                <a:latin typeface="Calibri"/>
                <a:cs typeface="Calibri"/>
              </a:rPr>
              <a:t>plan)</a:t>
            </a:r>
            <a:endParaRPr sz="2000">
              <a:latin typeface="Calibri"/>
              <a:cs typeface="Calibri"/>
            </a:endParaRPr>
          </a:p>
          <a:p>
            <a:pPr marL="12700">
              <a:lnSpc>
                <a:spcPct val="100000"/>
              </a:lnSpc>
              <a:spcBef>
                <a:spcPts val="645"/>
              </a:spcBef>
            </a:pPr>
            <a:r>
              <a:rPr sz="2400" b="1" dirty="0">
                <a:latin typeface="Calibri"/>
                <a:cs typeface="Calibri"/>
              </a:rPr>
              <a:t>2 = </a:t>
            </a:r>
            <a:r>
              <a:rPr sz="2400" b="1" spc="-5" dirty="0">
                <a:latin typeface="Calibri"/>
                <a:cs typeface="Calibri"/>
              </a:rPr>
              <a:t>Needs</a:t>
            </a:r>
            <a:r>
              <a:rPr sz="2400" b="1" spc="-95" dirty="0">
                <a:latin typeface="Calibri"/>
                <a:cs typeface="Calibri"/>
              </a:rPr>
              <a:t> </a:t>
            </a:r>
            <a:r>
              <a:rPr sz="2400" b="1" spc="-10" dirty="0">
                <a:latin typeface="Calibri"/>
                <a:cs typeface="Calibri"/>
              </a:rPr>
              <a:t>Improvement</a:t>
            </a:r>
            <a:endParaRPr sz="2400">
              <a:latin typeface="Calibri"/>
              <a:cs typeface="Calibri"/>
            </a:endParaRPr>
          </a:p>
          <a:p>
            <a:pPr marL="698500" marR="601345" indent="-228600">
              <a:lnSpc>
                <a:spcPts val="2160"/>
              </a:lnSpc>
              <a:spcBef>
                <a:spcPts val="560"/>
              </a:spcBef>
              <a:buFont typeface="Arial"/>
              <a:buChar char="•"/>
              <a:tabLst>
                <a:tab pos="697865" algn="l"/>
                <a:tab pos="698500" algn="l"/>
              </a:tabLst>
            </a:pPr>
            <a:r>
              <a:rPr sz="2000" dirty="0">
                <a:latin typeface="Calibri"/>
                <a:cs typeface="Calibri"/>
              </a:rPr>
              <a:t>A </a:t>
            </a:r>
            <a:r>
              <a:rPr sz="2000" spc="-5" dirty="0">
                <a:latin typeface="Calibri"/>
                <a:cs typeface="Calibri"/>
              </a:rPr>
              <a:t>PIP (performance </a:t>
            </a:r>
            <a:r>
              <a:rPr sz="2000" spc="-15" dirty="0">
                <a:latin typeface="Calibri"/>
                <a:cs typeface="Calibri"/>
              </a:rPr>
              <a:t>improvement </a:t>
            </a:r>
            <a:r>
              <a:rPr sz="2000" dirty="0">
                <a:latin typeface="Calibri"/>
                <a:cs typeface="Calibri"/>
              </a:rPr>
              <a:t>plan) </a:t>
            </a:r>
            <a:r>
              <a:rPr sz="2000" spc="-15" dirty="0">
                <a:latin typeface="Calibri"/>
                <a:cs typeface="Calibri"/>
              </a:rPr>
              <a:t>may </a:t>
            </a:r>
            <a:r>
              <a:rPr sz="2000" dirty="0">
                <a:latin typeface="Calibri"/>
                <a:cs typeface="Calibri"/>
              </a:rPr>
              <a:t>be </a:t>
            </a:r>
            <a:r>
              <a:rPr sz="2000" spc="-5" dirty="0">
                <a:latin typeface="Calibri"/>
                <a:cs typeface="Calibri"/>
              </a:rPr>
              <a:t>needed </a:t>
            </a:r>
            <a:r>
              <a:rPr sz="2000" spc="-15" dirty="0">
                <a:latin typeface="Calibri"/>
                <a:cs typeface="Calibri"/>
              </a:rPr>
              <a:t>for </a:t>
            </a:r>
            <a:r>
              <a:rPr sz="2000" dirty="0">
                <a:latin typeface="Calibri"/>
                <a:cs typeface="Calibri"/>
              </a:rPr>
              <a:t>an  </a:t>
            </a:r>
            <a:r>
              <a:rPr sz="2000" spc="-15" dirty="0">
                <a:latin typeface="Calibri"/>
                <a:cs typeface="Calibri"/>
              </a:rPr>
              <a:t>overall </a:t>
            </a:r>
            <a:r>
              <a:rPr sz="2000" spc="-10" dirty="0">
                <a:latin typeface="Calibri"/>
                <a:cs typeface="Calibri"/>
              </a:rPr>
              <a:t>rating </a:t>
            </a:r>
            <a:r>
              <a:rPr sz="2000" spc="-5" dirty="0">
                <a:latin typeface="Calibri"/>
                <a:cs typeface="Calibri"/>
              </a:rPr>
              <a:t>of</a:t>
            </a:r>
            <a:r>
              <a:rPr sz="2000" spc="-40" dirty="0">
                <a:latin typeface="Calibri"/>
                <a:cs typeface="Calibri"/>
              </a:rPr>
              <a:t> </a:t>
            </a:r>
            <a:r>
              <a:rPr sz="2000" dirty="0">
                <a:latin typeface="Calibri"/>
                <a:cs typeface="Calibri"/>
              </a:rPr>
              <a:t>2</a:t>
            </a:r>
            <a:endParaRPr sz="2000">
              <a:latin typeface="Calibri"/>
              <a:cs typeface="Calibri"/>
            </a:endParaRPr>
          </a:p>
          <a:p>
            <a:pPr marL="12700">
              <a:lnSpc>
                <a:spcPct val="100000"/>
              </a:lnSpc>
              <a:spcBef>
                <a:spcPts val="645"/>
              </a:spcBef>
            </a:pPr>
            <a:r>
              <a:rPr sz="2400" b="1" dirty="0">
                <a:latin typeface="Calibri"/>
                <a:cs typeface="Calibri"/>
              </a:rPr>
              <a:t>3 = </a:t>
            </a:r>
            <a:r>
              <a:rPr sz="2400" b="1" spc="-5" dirty="0">
                <a:latin typeface="Calibri"/>
                <a:cs typeface="Calibri"/>
              </a:rPr>
              <a:t>Meets</a:t>
            </a:r>
            <a:r>
              <a:rPr sz="2400" b="1" spc="-45" dirty="0">
                <a:latin typeface="Calibri"/>
                <a:cs typeface="Calibri"/>
              </a:rPr>
              <a:t> </a:t>
            </a:r>
            <a:r>
              <a:rPr sz="2400" b="1" spc="-10" dirty="0">
                <a:latin typeface="Calibri"/>
                <a:cs typeface="Calibri"/>
              </a:rPr>
              <a:t>Expectations</a:t>
            </a:r>
            <a:endParaRPr sz="2400">
              <a:latin typeface="Calibri"/>
              <a:cs typeface="Calibri"/>
            </a:endParaRPr>
          </a:p>
          <a:p>
            <a:pPr marL="698500" marR="157480" indent="-228600">
              <a:lnSpc>
                <a:spcPts val="2160"/>
              </a:lnSpc>
              <a:spcBef>
                <a:spcPts val="560"/>
              </a:spcBef>
              <a:buFont typeface="Arial"/>
              <a:buChar char="•"/>
              <a:tabLst>
                <a:tab pos="697865" algn="l"/>
                <a:tab pos="698500" algn="l"/>
              </a:tabLst>
            </a:pPr>
            <a:r>
              <a:rPr sz="2000" spc="-5" dirty="0">
                <a:latin typeface="Calibri"/>
                <a:cs typeface="Calibri"/>
              </a:rPr>
              <a:t>Where </a:t>
            </a:r>
            <a:r>
              <a:rPr sz="2000" dirty="0">
                <a:latin typeface="Calibri"/>
                <a:cs typeface="Calibri"/>
              </a:rPr>
              <a:t>the </a:t>
            </a:r>
            <a:r>
              <a:rPr sz="2000" spc="-5" dirty="0">
                <a:latin typeface="Calibri"/>
                <a:cs typeface="Calibri"/>
              </a:rPr>
              <a:t>majority of employees </a:t>
            </a:r>
            <a:r>
              <a:rPr sz="2000" spc="-10" dirty="0">
                <a:latin typeface="Calibri"/>
                <a:cs typeface="Calibri"/>
              </a:rPr>
              <a:t>fall, </a:t>
            </a:r>
            <a:r>
              <a:rPr sz="2000" dirty="0">
                <a:latin typeface="Calibri"/>
                <a:cs typeface="Calibri"/>
              </a:rPr>
              <a:t>both </a:t>
            </a:r>
            <a:r>
              <a:rPr sz="2000" spc="-5" dirty="0">
                <a:latin typeface="Calibri"/>
                <a:cs typeface="Calibri"/>
              </a:rPr>
              <a:t>in </a:t>
            </a:r>
            <a:r>
              <a:rPr sz="2000" spc="-15" dirty="0">
                <a:latin typeface="Calibri"/>
                <a:cs typeface="Calibri"/>
              </a:rPr>
              <a:t>overall </a:t>
            </a:r>
            <a:r>
              <a:rPr sz="2000" spc="-10" dirty="0">
                <a:latin typeface="Calibri"/>
                <a:cs typeface="Calibri"/>
              </a:rPr>
              <a:t>rating </a:t>
            </a:r>
            <a:r>
              <a:rPr sz="2000" dirty="0">
                <a:latin typeface="Calibri"/>
                <a:cs typeface="Calibri"/>
              </a:rPr>
              <a:t>and </a:t>
            </a:r>
            <a:r>
              <a:rPr sz="2000" spc="-5" dirty="0">
                <a:latin typeface="Calibri"/>
                <a:cs typeface="Calibri"/>
              </a:rPr>
              <a:t>in  </a:t>
            </a:r>
            <a:r>
              <a:rPr sz="2000" spc="-10" dirty="0">
                <a:latin typeface="Calibri"/>
                <a:cs typeface="Calibri"/>
              </a:rPr>
              <a:t>most</a:t>
            </a:r>
            <a:r>
              <a:rPr sz="2000" spc="-75" dirty="0">
                <a:latin typeface="Calibri"/>
                <a:cs typeface="Calibri"/>
              </a:rPr>
              <a:t> </a:t>
            </a:r>
            <a:r>
              <a:rPr sz="2000" spc="-10" dirty="0">
                <a:latin typeface="Calibri"/>
                <a:cs typeface="Calibri"/>
              </a:rPr>
              <a:t>categories</a:t>
            </a:r>
            <a:endParaRPr sz="2000">
              <a:latin typeface="Calibri"/>
              <a:cs typeface="Calibri"/>
            </a:endParaRPr>
          </a:p>
          <a:p>
            <a:pPr marL="12700">
              <a:lnSpc>
                <a:spcPct val="100000"/>
              </a:lnSpc>
              <a:spcBef>
                <a:spcPts val="645"/>
              </a:spcBef>
            </a:pPr>
            <a:r>
              <a:rPr sz="2400" b="1" dirty="0">
                <a:latin typeface="Calibri"/>
                <a:cs typeface="Calibri"/>
              </a:rPr>
              <a:t>4 = </a:t>
            </a:r>
            <a:r>
              <a:rPr sz="2400" b="1" spc="-10" dirty="0">
                <a:latin typeface="Calibri"/>
                <a:cs typeface="Calibri"/>
              </a:rPr>
              <a:t>Exceeds</a:t>
            </a:r>
            <a:r>
              <a:rPr sz="2400" b="1" spc="-60" dirty="0">
                <a:latin typeface="Calibri"/>
                <a:cs typeface="Calibri"/>
              </a:rPr>
              <a:t> </a:t>
            </a:r>
            <a:r>
              <a:rPr sz="2400" b="1" spc="-10" dirty="0">
                <a:latin typeface="Calibri"/>
                <a:cs typeface="Calibri"/>
              </a:rPr>
              <a:t>Expectations</a:t>
            </a:r>
            <a:endParaRPr sz="2400">
              <a:latin typeface="Calibri"/>
              <a:cs typeface="Calibri"/>
            </a:endParaRPr>
          </a:p>
          <a:p>
            <a:pPr marL="698500" indent="-228600">
              <a:lnSpc>
                <a:spcPct val="100000"/>
              </a:lnSpc>
              <a:spcBef>
                <a:spcPts val="290"/>
              </a:spcBef>
              <a:buFont typeface="Arial"/>
              <a:buChar char="•"/>
              <a:tabLst>
                <a:tab pos="697865" algn="l"/>
                <a:tab pos="698500" algn="l"/>
              </a:tabLst>
            </a:pPr>
            <a:r>
              <a:rPr sz="2000" spc="-10" dirty="0">
                <a:latin typeface="Calibri"/>
                <a:cs typeface="Calibri"/>
              </a:rPr>
              <a:t>Reserved </a:t>
            </a:r>
            <a:r>
              <a:rPr sz="2000" spc="-15" dirty="0">
                <a:latin typeface="Calibri"/>
                <a:cs typeface="Calibri"/>
              </a:rPr>
              <a:t>for </a:t>
            </a:r>
            <a:r>
              <a:rPr sz="2000" spc="-5" dirty="0">
                <a:latin typeface="Calibri"/>
                <a:cs typeface="Calibri"/>
              </a:rPr>
              <a:t>those </a:t>
            </a:r>
            <a:r>
              <a:rPr sz="2000" dirty="0">
                <a:latin typeface="Calibri"/>
                <a:cs typeface="Calibri"/>
              </a:rPr>
              <a:t>who </a:t>
            </a:r>
            <a:r>
              <a:rPr sz="2000" b="1" u="heavy" spc="-10" dirty="0">
                <a:latin typeface="Calibri"/>
                <a:cs typeface="Calibri"/>
              </a:rPr>
              <a:t>consistently </a:t>
            </a:r>
            <a:r>
              <a:rPr sz="2000" spc="-20" dirty="0">
                <a:latin typeface="Calibri"/>
                <a:cs typeface="Calibri"/>
              </a:rPr>
              <a:t>exceed</a:t>
            </a:r>
            <a:r>
              <a:rPr sz="2000" spc="35" dirty="0">
                <a:latin typeface="Calibri"/>
                <a:cs typeface="Calibri"/>
              </a:rPr>
              <a:t> </a:t>
            </a:r>
            <a:r>
              <a:rPr sz="2000" spc="-10" dirty="0">
                <a:latin typeface="Calibri"/>
                <a:cs typeface="Calibri"/>
              </a:rPr>
              <a:t>expectations</a:t>
            </a:r>
            <a:endParaRPr sz="2000">
              <a:latin typeface="Calibri"/>
              <a:cs typeface="Calibri"/>
            </a:endParaRPr>
          </a:p>
          <a:p>
            <a:pPr marL="12700">
              <a:lnSpc>
                <a:spcPct val="100000"/>
              </a:lnSpc>
              <a:spcBef>
                <a:spcPts val="675"/>
              </a:spcBef>
            </a:pPr>
            <a:r>
              <a:rPr sz="2400" b="1" dirty="0">
                <a:latin typeface="Calibri"/>
                <a:cs typeface="Calibri"/>
              </a:rPr>
              <a:t>5 =</a:t>
            </a:r>
            <a:r>
              <a:rPr sz="2400" b="1" spc="-85" dirty="0">
                <a:latin typeface="Calibri"/>
                <a:cs typeface="Calibri"/>
              </a:rPr>
              <a:t> </a:t>
            </a:r>
            <a:r>
              <a:rPr sz="2400" b="1" spc="-10" dirty="0">
                <a:latin typeface="Calibri"/>
                <a:cs typeface="Calibri"/>
              </a:rPr>
              <a:t>Exceptional</a:t>
            </a:r>
            <a:endParaRPr sz="2400">
              <a:latin typeface="Calibri"/>
              <a:cs typeface="Calibri"/>
            </a:endParaRPr>
          </a:p>
          <a:p>
            <a:pPr marL="698500" indent="-228600">
              <a:lnSpc>
                <a:spcPct val="100000"/>
              </a:lnSpc>
              <a:spcBef>
                <a:spcPts val="285"/>
              </a:spcBef>
              <a:buFont typeface="Arial"/>
              <a:buChar char="•"/>
              <a:tabLst>
                <a:tab pos="697865" algn="l"/>
                <a:tab pos="698500" algn="l"/>
              </a:tabLst>
            </a:pPr>
            <a:r>
              <a:rPr sz="2000" spc="-10" dirty="0">
                <a:latin typeface="Calibri"/>
                <a:cs typeface="Calibri"/>
              </a:rPr>
              <a:t>Reserved </a:t>
            </a:r>
            <a:r>
              <a:rPr sz="2000" spc="-15" dirty="0">
                <a:latin typeface="Calibri"/>
                <a:cs typeface="Calibri"/>
              </a:rPr>
              <a:t>for </a:t>
            </a:r>
            <a:r>
              <a:rPr sz="2000" spc="-5" dirty="0">
                <a:latin typeface="Calibri"/>
                <a:cs typeface="Calibri"/>
              </a:rPr>
              <a:t>performance that is </a:t>
            </a:r>
            <a:r>
              <a:rPr sz="2000" b="1" u="heavy" spc="-15" dirty="0">
                <a:latin typeface="Calibri"/>
                <a:cs typeface="Calibri"/>
              </a:rPr>
              <a:t>excellent </a:t>
            </a:r>
            <a:r>
              <a:rPr sz="2000" spc="-5" dirty="0">
                <a:latin typeface="Calibri"/>
                <a:cs typeface="Calibri"/>
              </a:rPr>
              <a:t>or</a:t>
            </a:r>
            <a:r>
              <a:rPr sz="2000" spc="35" dirty="0">
                <a:latin typeface="Calibri"/>
                <a:cs typeface="Calibri"/>
              </a:rPr>
              <a:t> </a:t>
            </a:r>
            <a:r>
              <a:rPr sz="2000" b="1" u="heavy" spc="-10" dirty="0">
                <a:latin typeface="Calibri"/>
                <a:cs typeface="Calibri"/>
              </a:rPr>
              <a:t>extraordinary</a:t>
            </a:r>
            <a:endParaRPr sz="2000">
              <a:latin typeface="Calibri"/>
              <a:cs typeface="Calibri"/>
            </a:endParaRPr>
          </a:p>
          <a:p>
            <a:pPr marL="698500" indent="-228600">
              <a:lnSpc>
                <a:spcPct val="100000"/>
              </a:lnSpc>
              <a:spcBef>
                <a:spcPts val="245"/>
              </a:spcBef>
              <a:buFont typeface="Arial"/>
              <a:buChar char="•"/>
              <a:tabLst>
                <a:tab pos="697865" algn="l"/>
                <a:tab pos="698500" algn="l"/>
              </a:tabLst>
            </a:pPr>
            <a:r>
              <a:rPr sz="2000" spc="-5" dirty="0">
                <a:latin typeface="Calibri"/>
                <a:cs typeface="Calibri"/>
              </a:rPr>
              <a:t>It does </a:t>
            </a:r>
            <a:r>
              <a:rPr sz="2000" dirty="0">
                <a:latin typeface="Calibri"/>
                <a:cs typeface="Calibri"/>
              </a:rPr>
              <a:t>not </a:t>
            </a:r>
            <a:r>
              <a:rPr sz="2000" spc="-5" dirty="0">
                <a:latin typeface="Calibri"/>
                <a:cs typeface="Calibri"/>
              </a:rPr>
              <a:t>mean </a:t>
            </a:r>
            <a:r>
              <a:rPr sz="2000" spc="-10" dirty="0">
                <a:latin typeface="Calibri"/>
                <a:cs typeface="Calibri"/>
              </a:rPr>
              <a:t>just </a:t>
            </a:r>
            <a:r>
              <a:rPr sz="2000" spc="-5" dirty="0">
                <a:latin typeface="Calibri"/>
                <a:cs typeface="Calibri"/>
              </a:rPr>
              <a:t>‘very good’</a:t>
            </a:r>
            <a:r>
              <a:rPr sz="2000" spc="-50" dirty="0">
                <a:latin typeface="Calibri"/>
                <a:cs typeface="Calibri"/>
              </a:rPr>
              <a:t> </a:t>
            </a:r>
            <a:r>
              <a:rPr sz="2000" spc="-5" dirty="0">
                <a:latin typeface="Calibri"/>
                <a:cs typeface="Calibri"/>
              </a:rPr>
              <a:t>performance</a:t>
            </a:r>
            <a:endParaRPr sz="2000">
              <a:latin typeface="Calibri"/>
              <a:cs typeface="Calibri"/>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51093" y="623030"/>
            <a:ext cx="4672965" cy="711835"/>
          </a:xfrm>
          <a:prstGeom prst="rect">
            <a:avLst/>
          </a:prstGeom>
        </p:spPr>
        <p:txBody>
          <a:bodyPr vert="horz" wrap="square" lIns="0" tIns="0" rIns="0" bIns="0" rtlCol="0">
            <a:spAutoFit/>
          </a:bodyPr>
          <a:lstStyle/>
          <a:p>
            <a:pPr marL="12700">
              <a:lnSpc>
                <a:spcPct val="100000"/>
              </a:lnSpc>
            </a:pPr>
            <a:r>
              <a:rPr spc="-45" dirty="0"/>
              <a:t>Xavier’s </a:t>
            </a:r>
            <a:r>
              <a:rPr spc="-50" dirty="0"/>
              <a:t>5-Point</a:t>
            </a:r>
            <a:r>
              <a:rPr spc="-175" dirty="0"/>
              <a:t> </a:t>
            </a:r>
            <a:r>
              <a:rPr spc="-30" dirty="0"/>
              <a:t>Scale</a:t>
            </a:r>
          </a:p>
        </p:txBody>
      </p:sp>
      <p:sp>
        <p:nvSpPr>
          <p:cNvPr id="4" name="object 4"/>
          <p:cNvSpPr txBox="1"/>
          <p:nvPr/>
        </p:nvSpPr>
        <p:spPr>
          <a:xfrm>
            <a:off x="11157711" y="6463728"/>
            <a:ext cx="128270" cy="177800"/>
          </a:xfrm>
          <a:prstGeom prst="rect">
            <a:avLst/>
          </a:prstGeom>
        </p:spPr>
        <p:txBody>
          <a:bodyPr vert="horz" wrap="square" lIns="0" tIns="0" rIns="0" bIns="0" rtlCol="0">
            <a:spAutoFit/>
          </a:bodyPr>
          <a:lstStyle/>
          <a:p>
            <a:pPr marL="25400">
              <a:lnSpc>
                <a:spcPts val="1240"/>
              </a:lnSpc>
            </a:pPr>
            <a:fld id="{81D60167-4931-47E6-BA6A-407CBD079E47}" type="slidenum">
              <a:rPr sz="1200" dirty="0">
                <a:solidFill>
                  <a:srgbClr val="8A8A8A"/>
                </a:solidFill>
                <a:latin typeface="Calibri"/>
                <a:cs typeface="Calibri"/>
              </a:rPr>
              <a:t>9</a:t>
            </a:fld>
            <a:endParaRPr sz="1200">
              <a:latin typeface="Calibri"/>
              <a:cs typeface="Calibri"/>
            </a:endParaRPr>
          </a:p>
        </p:txBody>
      </p:sp>
      <p:sp>
        <p:nvSpPr>
          <p:cNvPr id="3" name="object 3"/>
          <p:cNvSpPr txBox="1"/>
          <p:nvPr/>
        </p:nvSpPr>
        <p:spPr>
          <a:xfrm>
            <a:off x="2568722" y="1797177"/>
            <a:ext cx="6244590" cy="3032760"/>
          </a:xfrm>
          <a:prstGeom prst="rect">
            <a:avLst/>
          </a:prstGeom>
        </p:spPr>
        <p:txBody>
          <a:bodyPr vert="horz" wrap="square" lIns="0" tIns="0" rIns="0" bIns="0" rtlCol="0">
            <a:spAutoFit/>
          </a:bodyPr>
          <a:lstStyle/>
          <a:p>
            <a:pPr marL="241300" indent="-228600">
              <a:lnSpc>
                <a:spcPct val="100000"/>
              </a:lnSpc>
              <a:buFont typeface="Arial"/>
              <a:buChar char="•"/>
              <a:tabLst>
                <a:tab pos="241300" algn="l"/>
              </a:tabLst>
            </a:pPr>
            <a:r>
              <a:rPr sz="3200" spc="-5" dirty="0">
                <a:latin typeface="Calibri"/>
                <a:cs typeface="Calibri"/>
              </a:rPr>
              <a:t>Applies</a:t>
            </a:r>
            <a:r>
              <a:rPr sz="3200" spc="-65" dirty="0">
                <a:latin typeface="Calibri"/>
                <a:cs typeface="Calibri"/>
              </a:rPr>
              <a:t> </a:t>
            </a:r>
            <a:r>
              <a:rPr sz="3200" spc="-25" dirty="0">
                <a:latin typeface="Calibri"/>
                <a:cs typeface="Calibri"/>
              </a:rPr>
              <a:t>to</a:t>
            </a:r>
            <a:endParaRPr sz="3200">
              <a:latin typeface="Calibri"/>
              <a:cs typeface="Calibri"/>
            </a:endParaRPr>
          </a:p>
          <a:p>
            <a:pPr marL="698500" lvl="1" indent="-228600">
              <a:lnSpc>
                <a:spcPct val="100000"/>
              </a:lnSpc>
              <a:spcBef>
                <a:spcPts val="105"/>
              </a:spcBef>
              <a:buFont typeface="Arial"/>
              <a:buChar char="•"/>
              <a:tabLst>
                <a:tab pos="698500" algn="l"/>
              </a:tabLst>
            </a:pPr>
            <a:r>
              <a:rPr sz="3200" spc="-10" dirty="0">
                <a:latin typeface="Calibri"/>
                <a:cs typeface="Calibri"/>
              </a:rPr>
              <a:t>Institutional</a:t>
            </a:r>
            <a:r>
              <a:rPr sz="3200" spc="25" dirty="0">
                <a:latin typeface="Calibri"/>
                <a:cs typeface="Calibri"/>
              </a:rPr>
              <a:t> </a:t>
            </a:r>
            <a:r>
              <a:rPr sz="3200" spc="-35" dirty="0">
                <a:latin typeface="Calibri"/>
                <a:cs typeface="Calibri"/>
              </a:rPr>
              <a:t>Values</a:t>
            </a:r>
            <a:endParaRPr sz="3200">
              <a:latin typeface="Calibri"/>
              <a:cs typeface="Calibri"/>
            </a:endParaRPr>
          </a:p>
          <a:p>
            <a:pPr marL="698500" lvl="1" indent="-228600">
              <a:lnSpc>
                <a:spcPct val="100000"/>
              </a:lnSpc>
              <a:spcBef>
                <a:spcPts val="114"/>
              </a:spcBef>
              <a:buFont typeface="Arial"/>
              <a:buChar char="•"/>
              <a:tabLst>
                <a:tab pos="698500" algn="l"/>
              </a:tabLst>
            </a:pPr>
            <a:r>
              <a:rPr sz="3200" spc="-10" dirty="0">
                <a:latin typeface="Calibri"/>
                <a:cs typeface="Calibri"/>
              </a:rPr>
              <a:t>Core</a:t>
            </a:r>
            <a:r>
              <a:rPr sz="3200" spc="-55" dirty="0">
                <a:latin typeface="Calibri"/>
                <a:cs typeface="Calibri"/>
              </a:rPr>
              <a:t> </a:t>
            </a:r>
            <a:r>
              <a:rPr sz="3200" spc="-10" dirty="0">
                <a:latin typeface="Calibri"/>
                <a:cs typeface="Calibri"/>
              </a:rPr>
              <a:t>Competencies</a:t>
            </a:r>
            <a:endParaRPr sz="3200">
              <a:latin typeface="Calibri"/>
              <a:cs typeface="Calibri"/>
            </a:endParaRPr>
          </a:p>
          <a:p>
            <a:pPr marL="698500" lvl="1" indent="-228600">
              <a:lnSpc>
                <a:spcPct val="100000"/>
              </a:lnSpc>
              <a:spcBef>
                <a:spcPts val="114"/>
              </a:spcBef>
              <a:buFont typeface="Arial"/>
              <a:buChar char="•"/>
              <a:tabLst>
                <a:tab pos="698500" algn="l"/>
              </a:tabLst>
            </a:pPr>
            <a:r>
              <a:rPr sz="3200" spc="-20" dirty="0">
                <a:latin typeface="Calibri"/>
                <a:cs typeface="Calibri"/>
              </a:rPr>
              <a:t>Organization </a:t>
            </a:r>
            <a:r>
              <a:rPr sz="3200" spc="-5" dirty="0">
                <a:latin typeface="Calibri"/>
                <a:cs typeface="Calibri"/>
              </a:rPr>
              <a:t>and Individual</a:t>
            </a:r>
            <a:r>
              <a:rPr sz="3200" spc="100" dirty="0">
                <a:latin typeface="Calibri"/>
                <a:cs typeface="Calibri"/>
              </a:rPr>
              <a:t> </a:t>
            </a:r>
            <a:r>
              <a:rPr sz="3200" spc="-5" dirty="0">
                <a:latin typeface="Calibri"/>
                <a:cs typeface="Calibri"/>
              </a:rPr>
              <a:t>Goals</a:t>
            </a:r>
            <a:endParaRPr sz="3200">
              <a:latin typeface="Calibri"/>
              <a:cs typeface="Calibri"/>
            </a:endParaRPr>
          </a:p>
          <a:p>
            <a:pPr marL="698500" lvl="1" indent="-228600">
              <a:lnSpc>
                <a:spcPct val="100000"/>
              </a:lnSpc>
              <a:spcBef>
                <a:spcPts val="105"/>
              </a:spcBef>
              <a:buFont typeface="Arial"/>
              <a:buChar char="•"/>
              <a:tabLst>
                <a:tab pos="698500" algn="l"/>
              </a:tabLst>
            </a:pPr>
            <a:r>
              <a:rPr sz="3200" dirty="0">
                <a:latin typeface="Calibri"/>
                <a:cs typeface="Calibri"/>
              </a:rPr>
              <a:t>Job</a:t>
            </a:r>
            <a:r>
              <a:rPr sz="3200" spc="-40" dirty="0">
                <a:latin typeface="Calibri"/>
                <a:cs typeface="Calibri"/>
              </a:rPr>
              <a:t> </a:t>
            </a:r>
            <a:r>
              <a:rPr sz="3200" spc="-10" dirty="0">
                <a:latin typeface="Calibri"/>
                <a:cs typeface="Calibri"/>
              </a:rPr>
              <a:t>Responsibilities</a:t>
            </a:r>
            <a:endParaRPr sz="3200">
              <a:latin typeface="Calibri"/>
              <a:cs typeface="Calibri"/>
            </a:endParaRPr>
          </a:p>
          <a:p>
            <a:pPr marL="698500" lvl="1" indent="-228600">
              <a:lnSpc>
                <a:spcPct val="100000"/>
              </a:lnSpc>
              <a:spcBef>
                <a:spcPts val="120"/>
              </a:spcBef>
              <a:buFont typeface="Arial"/>
              <a:buChar char="•"/>
              <a:tabLst>
                <a:tab pos="698500" algn="l"/>
              </a:tabLst>
            </a:pPr>
            <a:r>
              <a:rPr sz="3200" spc="-15" dirty="0">
                <a:latin typeface="Calibri"/>
                <a:cs typeface="Calibri"/>
              </a:rPr>
              <a:t>Overall Performance</a:t>
            </a:r>
            <a:r>
              <a:rPr sz="3200" spc="-60" dirty="0">
                <a:latin typeface="Calibri"/>
                <a:cs typeface="Calibri"/>
              </a:rPr>
              <a:t> </a:t>
            </a:r>
            <a:r>
              <a:rPr sz="3200" spc="-10" dirty="0">
                <a:latin typeface="Calibri"/>
                <a:cs typeface="Calibri"/>
              </a:rPr>
              <a:t>Rating</a:t>
            </a:r>
            <a:endParaRPr sz="3200">
              <a:latin typeface="Calibri"/>
              <a:cs typeface="Calibri"/>
            </a:endParaRPr>
          </a:p>
        </p:txBody>
      </p:sp>
    </p:spTree>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3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4418</TotalTime>
  <Words>1356</Words>
  <Application>Microsoft Office PowerPoint</Application>
  <PresentationFormat>Widescreen</PresentationFormat>
  <Paragraphs>256</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Calibri Light</vt:lpstr>
      <vt:lpstr>Comic Sans MS</vt:lpstr>
      <vt:lpstr>Times New Roman</vt:lpstr>
      <vt:lpstr>Verdana</vt:lpstr>
      <vt:lpstr>Office Theme</vt:lpstr>
      <vt:lpstr>Performance Review Process  for Supervisors</vt:lpstr>
      <vt:lpstr>Where do I find Performance Review  Information?</vt:lpstr>
      <vt:lpstr>Why do we complete performance reviews?</vt:lpstr>
      <vt:lpstr>Performance Review Forms</vt:lpstr>
      <vt:lpstr>What is different with the Abbreviated  Form?</vt:lpstr>
      <vt:lpstr>Performance Review Process</vt:lpstr>
      <vt:lpstr>Performance Review Process</vt:lpstr>
      <vt:lpstr>Xavier’s 5-Point Scale</vt:lpstr>
      <vt:lpstr>Xavier’s 5-Point Scale</vt:lpstr>
      <vt:lpstr>Ongoing feedback and dialogue</vt:lpstr>
      <vt:lpstr>On-going Feedback</vt:lpstr>
      <vt:lpstr>PowerPoint Presentation</vt:lpstr>
      <vt:lpstr>Prepare, prepare, prepare</vt:lpstr>
      <vt:lpstr>Gather information throughout the year</vt:lpstr>
      <vt:lpstr>Understand core duties</vt:lpstr>
      <vt:lpstr>Evaluate performance, not people</vt:lpstr>
      <vt:lpstr>Describe behaviors or outcomes</vt:lpstr>
      <vt:lpstr>Describe behaviors or outcomes</vt:lpstr>
      <vt:lpstr>Describe behaviors or outcomes</vt:lpstr>
      <vt:lpstr>Final thoughts on preparation</vt:lpstr>
      <vt:lpstr>After  Meeting</vt:lpstr>
      <vt:lpstr>Performance Review Meeting</vt:lpstr>
      <vt:lpstr>Performance Review Meeting</vt:lpstr>
      <vt:lpstr>Performance Review Meeting</vt:lpstr>
      <vt:lpstr>Performance Review Meeting</vt:lpstr>
      <vt:lpstr>Performance Review Meeting Some other thoughts – after the review discussion is completed</vt:lpstr>
      <vt:lpstr>Set an appointment  to discuss and document</vt:lpstr>
      <vt:lpstr>After  Meeting</vt:lpstr>
      <vt:lpstr>After the Meeting</vt:lpstr>
      <vt:lpstr>Performance Review Timeframe</vt:lpstr>
      <vt:lpstr>Dates for Supervisors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Review Process   2018</dc:title>
  <dc:creator>Windows User</dc:creator>
  <cp:lastModifiedBy>Bolen, Stephanie</cp:lastModifiedBy>
  <cp:revision>14</cp:revision>
  <cp:lastPrinted>2025-03-17T16:21:24Z</cp:lastPrinted>
  <dcterms:created xsi:type="dcterms:W3CDTF">2025-03-03T10:10:39Z</dcterms:created>
  <dcterms:modified xsi:type="dcterms:W3CDTF">2025-03-21T16:01:25Z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2023-04-24T00:00:00Z</vt:filetime>
  </property>
  <property fmtid="{D5CDD505-2E9C-101B-9397-08002B2CF9AE}" pid="3" name="Creator">
    <vt:lpwstr>Acrobat PDFMaker 15 for PowerPoint</vt:lpwstr>
  </property>
  <property fmtid="{D5CDD505-2E9C-101B-9397-08002B2CF9AE}" pid="4" name="LastSaved">
    <vt:filetime>2025-03-03T00:00:00Z</vt:filetime>
  </property>
</Properties>
</file>