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365" autoAdjust="0"/>
    <p:restoredTop sz="94660"/>
  </p:normalViewPr>
  <p:slideViewPr>
    <p:cSldViewPr>
      <p:cViewPr varScale="1">
        <p:scale>
          <a:sx n="103" d="100"/>
          <a:sy n="103" d="100"/>
        </p:scale>
        <p:origin x="114" y="22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806646" y="1712645"/>
            <a:ext cx="6578706" cy="13500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A8A8A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A8A8A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A8A8A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A8A8A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A8A8A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15279" y="697198"/>
            <a:ext cx="4761440" cy="584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40385" y="1856613"/>
            <a:ext cx="10311229" cy="28365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079988" y="6463728"/>
            <a:ext cx="206375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A8A8A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mailto:hr@Xavier.edu" TargetMode="Externa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xavier.edu/hr/guides-policies/performance-management/inde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xavier.edu/hr/performance-management/inde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8000" y="2209800"/>
            <a:ext cx="8556264" cy="720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99130" marR="5080" indent="-3187065" algn="ctr">
              <a:lnSpc>
                <a:spcPts val="5830"/>
              </a:lnSpc>
            </a:pPr>
            <a:r>
              <a:rPr sz="4800" spc="-70" dirty="0">
                <a:solidFill>
                  <a:srgbClr val="001541"/>
                </a:solidFill>
              </a:rPr>
              <a:t>Performance </a:t>
            </a:r>
            <a:r>
              <a:rPr sz="4800" spc="-65" dirty="0">
                <a:solidFill>
                  <a:srgbClr val="001541"/>
                </a:solidFill>
              </a:rPr>
              <a:t>Review</a:t>
            </a:r>
            <a:r>
              <a:rPr sz="4800" spc="-204" dirty="0">
                <a:solidFill>
                  <a:srgbClr val="001541"/>
                </a:solidFill>
              </a:rPr>
              <a:t> </a:t>
            </a:r>
            <a:r>
              <a:rPr sz="4800" spc="-65" dirty="0">
                <a:solidFill>
                  <a:srgbClr val="001541"/>
                </a:solidFill>
              </a:rPr>
              <a:t>Process</a:t>
            </a:r>
            <a:endParaRPr sz="4800" dirty="0"/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866C3F98-B164-447A-9852-AE11DA83FE04}"/>
              </a:ext>
            </a:extLst>
          </p:cNvPr>
          <p:cNvSpPr txBox="1">
            <a:spLocks/>
          </p:cNvSpPr>
          <p:nvPr/>
        </p:nvSpPr>
        <p:spPr>
          <a:xfrm>
            <a:off x="2667000" y="3068837"/>
            <a:ext cx="8556264" cy="720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sz="3600" b="0" i="0">
                <a:solidFill>
                  <a:schemeClr val="tx1"/>
                </a:solidFill>
                <a:latin typeface="Calibri Light"/>
                <a:ea typeface="+mj-ea"/>
                <a:cs typeface="Calibri Light"/>
              </a:defRPr>
            </a:lvl1pPr>
          </a:lstStyle>
          <a:p>
            <a:pPr marL="3199130" marR="5080" indent="-3187065" algn="ctr">
              <a:lnSpc>
                <a:spcPts val="5830"/>
              </a:lnSpc>
            </a:pPr>
            <a:r>
              <a:rPr lang="en-US" sz="4800" kern="0" spc="-65" dirty="0">
                <a:solidFill>
                  <a:srgbClr val="001541"/>
                </a:solidFill>
              </a:rPr>
              <a:t>for Non-</a:t>
            </a:r>
            <a:r>
              <a:rPr lang="en-US" sz="4800" kern="0" spc="-50" dirty="0">
                <a:solidFill>
                  <a:srgbClr val="001541"/>
                </a:solidFill>
              </a:rPr>
              <a:t>Supervisors</a:t>
            </a:r>
            <a:endParaRPr lang="en-US" sz="4800" kern="0" dirty="0"/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51093" y="623030"/>
            <a:ext cx="4672965" cy="711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spc="-45" dirty="0"/>
              <a:t>Xavier’s </a:t>
            </a:r>
            <a:r>
              <a:rPr sz="4400" spc="-50" dirty="0"/>
              <a:t>5-Point</a:t>
            </a:r>
            <a:r>
              <a:rPr sz="4400" spc="-175" dirty="0"/>
              <a:t> </a:t>
            </a:r>
            <a:r>
              <a:rPr sz="4400" spc="-30" dirty="0"/>
              <a:t>Scale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11092688" y="6463728"/>
            <a:ext cx="18097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dirty="0">
                <a:solidFill>
                  <a:srgbClr val="8A8A8A"/>
                </a:solidFill>
                <a:latin typeface="Calibri"/>
                <a:cs typeface="Calibri"/>
              </a:rPr>
              <a:t>10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68722" y="1797177"/>
            <a:ext cx="6244590" cy="35112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3200" spc="-5" dirty="0">
                <a:latin typeface="Calibri"/>
                <a:cs typeface="Calibri"/>
              </a:rPr>
              <a:t>Applies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to</a:t>
            </a:r>
            <a:r>
              <a:rPr lang="en-US" sz="3200" spc="-25" dirty="0">
                <a:latin typeface="Calibri"/>
                <a:cs typeface="Calibri"/>
              </a:rPr>
              <a:t>:</a:t>
            </a: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endParaRPr sz="3200" dirty="0">
              <a:latin typeface="Calibri"/>
              <a:cs typeface="Calibri"/>
            </a:endParaRPr>
          </a:p>
          <a:p>
            <a:pPr marL="698500" lvl="1" indent="-2286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698500" algn="l"/>
              </a:tabLst>
            </a:pPr>
            <a:r>
              <a:rPr sz="3200" spc="-10" dirty="0">
                <a:latin typeface="Calibri"/>
                <a:cs typeface="Calibri"/>
              </a:rPr>
              <a:t>Institutional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-35" dirty="0">
                <a:latin typeface="Calibri"/>
                <a:cs typeface="Calibri"/>
              </a:rPr>
              <a:t>Values</a:t>
            </a:r>
            <a:endParaRPr sz="3200" dirty="0">
              <a:latin typeface="Calibri"/>
              <a:cs typeface="Calibri"/>
            </a:endParaRPr>
          </a:p>
          <a:p>
            <a:pPr marL="698500" lvl="1" indent="-228600">
              <a:lnSpc>
                <a:spcPct val="100000"/>
              </a:lnSpc>
              <a:spcBef>
                <a:spcPts val="114"/>
              </a:spcBef>
              <a:buFont typeface="Arial"/>
              <a:buChar char="•"/>
              <a:tabLst>
                <a:tab pos="698500" algn="l"/>
              </a:tabLst>
            </a:pPr>
            <a:r>
              <a:rPr sz="3200" spc="-10" dirty="0">
                <a:latin typeface="Calibri"/>
                <a:cs typeface="Calibri"/>
              </a:rPr>
              <a:t>Core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Competencies</a:t>
            </a:r>
            <a:endParaRPr sz="3200" dirty="0">
              <a:latin typeface="Calibri"/>
              <a:cs typeface="Calibri"/>
            </a:endParaRPr>
          </a:p>
          <a:p>
            <a:pPr marL="698500" lvl="1" indent="-228600">
              <a:lnSpc>
                <a:spcPct val="100000"/>
              </a:lnSpc>
              <a:spcBef>
                <a:spcPts val="114"/>
              </a:spcBef>
              <a:buFont typeface="Arial"/>
              <a:buChar char="•"/>
              <a:tabLst>
                <a:tab pos="698500" algn="l"/>
              </a:tabLst>
            </a:pPr>
            <a:r>
              <a:rPr sz="3200" spc="-20" dirty="0">
                <a:latin typeface="Calibri"/>
                <a:cs typeface="Calibri"/>
              </a:rPr>
              <a:t>Organization </a:t>
            </a:r>
            <a:r>
              <a:rPr sz="3200" spc="-5" dirty="0">
                <a:latin typeface="Calibri"/>
                <a:cs typeface="Calibri"/>
              </a:rPr>
              <a:t>and Individual</a:t>
            </a:r>
            <a:r>
              <a:rPr sz="3200" spc="1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Goals</a:t>
            </a:r>
            <a:endParaRPr sz="3200" dirty="0">
              <a:latin typeface="Calibri"/>
              <a:cs typeface="Calibri"/>
            </a:endParaRPr>
          </a:p>
          <a:p>
            <a:pPr marL="698500" lvl="1" indent="-2286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698500" algn="l"/>
              </a:tabLst>
            </a:pPr>
            <a:r>
              <a:rPr sz="3200" dirty="0">
                <a:latin typeface="Calibri"/>
                <a:cs typeface="Calibri"/>
              </a:rPr>
              <a:t>Job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Responsibilities</a:t>
            </a:r>
            <a:endParaRPr sz="3200" dirty="0">
              <a:latin typeface="Calibri"/>
              <a:cs typeface="Calibri"/>
            </a:endParaRPr>
          </a:p>
          <a:p>
            <a:pPr marL="698500" lvl="1" indent="-228600">
              <a:lnSpc>
                <a:spcPct val="100000"/>
              </a:lnSpc>
              <a:spcBef>
                <a:spcPts val="120"/>
              </a:spcBef>
              <a:buFont typeface="Arial"/>
              <a:buChar char="•"/>
              <a:tabLst>
                <a:tab pos="698500" algn="l"/>
              </a:tabLst>
            </a:pPr>
            <a:r>
              <a:rPr sz="3200" spc="-15" dirty="0">
                <a:latin typeface="Calibri"/>
                <a:cs typeface="Calibri"/>
              </a:rPr>
              <a:t>Overall Performance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Rating</a:t>
            </a:r>
            <a:endParaRPr sz="3200" dirty="0">
              <a:latin typeface="Calibri"/>
              <a:cs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69491" y="867153"/>
            <a:ext cx="9631680" cy="5471160"/>
          </a:xfrm>
          <a:custGeom>
            <a:avLst/>
            <a:gdLst/>
            <a:ahLst/>
            <a:cxnLst/>
            <a:rect l="l" t="t" r="r" b="b"/>
            <a:pathLst>
              <a:path w="9631680" h="5471160">
                <a:moveTo>
                  <a:pt x="6896112" y="0"/>
                </a:moveTo>
                <a:lnTo>
                  <a:pt x="6896112" y="1367789"/>
                </a:lnTo>
                <a:lnTo>
                  <a:pt x="0" y="1367789"/>
                </a:lnTo>
                <a:lnTo>
                  <a:pt x="0" y="4103370"/>
                </a:lnTo>
                <a:lnTo>
                  <a:pt x="6896112" y="4103370"/>
                </a:lnTo>
                <a:lnTo>
                  <a:pt x="6896112" y="5471160"/>
                </a:lnTo>
                <a:lnTo>
                  <a:pt x="9631680" y="2735592"/>
                </a:lnTo>
                <a:lnTo>
                  <a:pt x="6896112" y="0"/>
                </a:lnTo>
                <a:close/>
              </a:path>
            </a:pathLst>
          </a:custGeom>
          <a:solidFill>
            <a:srgbClr val="D2DE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58368" y="2508510"/>
            <a:ext cx="3398520" cy="2188845"/>
          </a:xfrm>
          <a:custGeom>
            <a:avLst/>
            <a:gdLst/>
            <a:ahLst/>
            <a:cxnLst/>
            <a:rect l="l" t="t" r="r" b="b"/>
            <a:pathLst>
              <a:path w="3398520" h="2188845">
                <a:moveTo>
                  <a:pt x="3033776" y="0"/>
                </a:moveTo>
                <a:lnTo>
                  <a:pt x="364744" y="0"/>
                </a:lnTo>
                <a:lnTo>
                  <a:pt x="315252" y="3329"/>
                </a:lnTo>
                <a:lnTo>
                  <a:pt x="267783" y="13028"/>
                </a:lnTo>
                <a:lnTo>
                  <a:pt x="222772" y="28662"/>
                </a:lnTo>
                <a:lnTo>
                  <a:pt x="180654" y="49797"/>
                </a:lnTo>
                <a:lnTo>
                  <a:pt x="141863" y="75997"/>
                </a:lnTo>
                <a:lnTo>
                  <a:pt x="106833" y="106829"/>
                </a:lnTo>
                <a:lnTo>
                  <a:pt x="76001" y="141857"/>
                </a:lnTo>
                <a:lnTo>
                  <a:pt x="49799" y="180648"/>
                </a:lnTo>
                <a:lnTo>
                  <a:pt x="28664" y="222767"/>
                </a:lnTo>
                <a:lnTo>
                  <a:pt x="13029" y="267778"/>
                </a:lnTo>
                <a:lnTo>
                  <a:pt x="3329" y="315249"/>
                </a:lnTo>
                <a:lnTo>
                  <a:pt x="0" y="364744"/>
                </a:lnTo>
                <a:lnTo>
                  <a:pt x="0" y="1823707"/>
                </a:lnTo>
                <a:lnTo>
                  <a:pt x="3329" y="1873202"/>
                </a:lnTo>
                <a:lnTo>
                  <a:pt x="13029" y="1920673"/>
                </a:lnTo>
                <a:lnTo>
                  <a:pt x="28664" y="1965686"/>
                </a:lnTo>
                <a:lnTo>
                  <a:pt x="49799" y="2007806"/>
                </a:lnTo>
                <a:lnTo>
                  <a:pt x="76001" y="2046598"/>
                </a:lnTo>
                <a:lnTo>
                  <a:pt x="106833" y="2081628"/>
                </a:lnTo>
                <a:lnTo>
                  <a:pt x="141863" y="2112461"/>
                </a:lnTo>
                <a:lnTo>
                  <a:pt x="180654" y="2138663"/>
                </a:lnTo>
                <a:lnTo>
                  <a:pt x="222772" y="2159799"/>
                </a:lnTo>
                <a:lnTo>
                  <a:pt x="267783" y="2175434"/>
                </a:lnTo>
                <a:lnTo>
                  <a:pt x="315252" y="2185134"/>
                </a:lnTo>
                <a:lnTo>
                  <a:pt x="364744" y="2188464"/>
                </a:lnTo>
                <a:lnTo>
                  <a:pt x="3033776" y="2188464"/>
                </a:lnTo>
                <a:lnTo>
                  <a:pt x="3083267" y="2185134"/>
                </a:lnTo>
                <a:lnTo>
                  <a:pt x="3130736" y="2175434"/>
                </a:lnTo>
                <a:lnTo>
                  <a:pt x="3175747" y="2159799"/>
                </a:lnTo>
                <a:lnTo>
                  <a:pt x="3217865" y="2138663"/>
                </a:lnTo>
                <a:lnTo>
                  <a:pt x="3256656" y="2112461"/>
                </a:lnTo>
                <a:lnTo>
                  <a:pt x="3291686" y="2081628"/>
                </a:lnTo>
                <a:lnTo>
                  <a:pt x="3322518" y="2046598"/>
                </a:lnTo>
                <a:lnTo>
                  <a:pt x="3348720" y="2007806"/>
                </a:lnTo>
                <a:lnTo>
                  <a:pt x="3369855" y="1965686"/>
                </a:lnTo>
                <a:lnTo>
                  <a:pt x="3385490" y="1920673"/>
                </a:lnTo>
                <a:lnTo>
                  <a:pt x="3395190" y="1873202"/>
                </a:lnTo>
                <a:lnTo>
                  <a:pt x="3398520" y="1823707"/>
                </a:lnTo>
                <a:lnTo>
                  <a:pt x="3398520" y="364744"/>
                </a:lnTo>
                <a:lnTo>
                  <a:pt x="3395190" y="315249"/>
                </a:lnTo>
                <a:lnTo>
                  <a:pt x="3385490" y="267778"/>
                </a:lnTo>
                <a:lnTo>
                  <a:pt x="3369855" y="222767"/>
                </a:lnTo>
                <a:lnTo>
                  <a:pt x="3348720" y="180648"/>
                </a:lnTo>
                <a:lnTo>
                  <a:pt x="3322518" y="141857"/>
                </a:lnTo>
                <a:lnTo>
                  <a:pt x="3291686" y="106829"/>
                </a:lnTo>
                <a:lnTo>
                  <a:pt x="3256656" y="75997"/>
                </a:lnTo>
                <a:lnTo>
                  <a:pt x="3217865" y="49797"/>
                </a:lnTo>
                <a:lnTo>
                  <a:pt x="3175747" y="28662"/>
                </a:lnTo>
                <a:lnTo>
                  <a:pt x="3130736" y="13028"/>
                </a:lnTo>
                <a:lnTo>
                  <a:pt x="3083267" y="3329"/>
                </a:lnTo>
                <a:lnTo>
                  <a:pt x="3033776" y="0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58368" y="2508510"/>
            <a:ext cx="3398520" cy="2188845"/>
          </a:xfrm>
          <a:custGeom>
            <a:avLst/>
            <a:gdLst/>
            <a:ahLst/>
            <a:cxnLst/>
            <a:rect l="l" t="t" r="r" b="b"/>
            <a:pathLst>
              <a:path w="3398520" h="2188845">
                <a:moveTo>
                  <a:pt x="0" y="364744"/>
                </a:moveTo>
                <a:lnTo>
                  <a:pt x="3329" y="315249"/>
                </a:lnTo>
                <a:lnTo>
                  <a:pt x="13029" y="267778"/>
                </a:lnTo>
                <a:lnTo>
                  <a:pt x="28664" y="222767"/>
                </a:lnTo>
                <a:lnTo>
                  <a:pt x="49799" y="180648"/>
                </a:lnTo>
                <a:lnTo>
                  <a:pt x="76001" y="141857"/>
                </a:lnTo>
                <a:lnTo>
                  <a:pt x="106833" y="106829"/>
                </a:lnTo>
                <a:lnTo>
                  <a:pt x="141863" y="75997"/>
                </a:lnTo>
                <a:lnTo>
                  <a:pt x="180654" y="49797"/>
                </a:lnTo>
                <a:lnTo>
                  <a:pt x="222772" y="28662"/>
                </a:lnTo>
                <a:lnTo>
                  <a:pt x="267783" y="13028"/>
                </a:lnTo>
                <a:lnTo>
                  <a:pt x="315252" y="3329"/>
                </a:lnTo>
                <a:lnTo>
                  <a:pt x="364744" y="0"/>
                </a:lnTo>
                <a:lnTo>
                  <a:pt x="3033776" y="0"/>
                </a:lnTo>
                <a:lnTo>
                  <a:pt x="3083267" y="3329"/>
                </a:lnTo>
                <a:lnTo>
                  <a:pt x="3130736" y="13028"/>
                </a:lnTo>
                <a:lnTo>
                  <a:pt x="3175747" y="28662"/>
                </a:lnTo>
                <a:lnTo>
                  <a:pt x="3217865" y="49797"/>
                </a:lnTo>
                <a:lnTo>
                  <a:pt x="3256656" y="75997"/>
                </a:lnTo>
                <a:lnTo>
                  <a:pt x="3291686" y="106829"/>
                </a:lnTo>
                <a:lnTo>
                  <a:pt x="3322518" y="141857"/>
                </a:lnTo>
                <a:lnTo>
                  <a:pt x="3348720" y="180648"/>
                </a:lnTo>
                <a:lnTo>
                  <a:pt x="3369855" y="222767"/>
                </a:lnTo>
                <a:lnTo>
                  <a:pt x="3385490" y="267778"/>
                </a:lnTo>
                <a:lnTo>
                  <a:pt x="3395190" y="315249"/>
                </a:lnTo>
                <a:lnTo>
                  <a:pt x="3398520" y="364744"/>
                </a:lnTo>
                <a:lnTo>
                  <a:pt x="3398520" y="1823707"/>
                </a:lnTo>
                <a:lnTo>
                  <a:pt x="3395190" y="1873202"/>
                </a:lnTo>
                <a:lnTo>
                  <a:pt x="3385490" y="1920673"/>
                </a:lnTo>
                <a:lnTo>
                  <a:pt x="3369855" y="1965686"/>
                </a:lnTo>
                <a:lnTo>
                  <a:pt x="3348720" y="2007806"/>
                </a:lnTo>
                <a:lnTo>
                  <a:pt x="3322518" y="2046598"/>
                </a:lnTo>
                <a:lnTo>
                  <a:pt x="3291686" y="2081628"/>
                </a:lnTo>
                <a:lnTo>
                  <a:pt x="3256656" y="2112461"/>
                </a:lnTo>
                <a:lnTo>
                  <a:pt x="3217865" y="2138663"/>
                </a:lnTo>
                <a:lnTo>
                  <a:pt x="3175747" y="2159799"/>
                </a:lnTo>
                <a:lnTo>
                  <a:pt x="3130736" y="2175434"/>
                </a:lnTo>
                <a:lnTo>
                  <a:pt x="3083267" y="2185134"/>
                </a:lnTo>
                <a:lnTo>
                  <a:pt x="3033776" y="2188464"/>
                </a:lnTo>
                <a:lnTo>
                  <a:pt x="364744" y="2188464"/>
                </a:lnTo>
                <a:lnTo>
                  <a:pt x="315252" y="2185134"/>
                </a:lnTo>
                <a:lnTo>
                  <a:pt x="267783" y="2175434"/>
                </a:lnTo>
                <a:lnTo>
                  <a:pt x="222772" y="2159799"/>
                </a:lnTo>
                <a:lnTo>
                  <a:pt x="180654" y="2138663"/>
                </a:lnTo>
                <a:lnTo>
                  <a:pt x="141863" y="2112461"/>
                </a:lnTo>
                <a:lnTo>
                  <a:pt x="106833" y="2081628"/>
                </a:lnTo>
                <a:lnTo>
                  <a:pt x="76001" y="2046598"/>
                </a:lnTo>
                <a:lnTo>
                  <a:pt x="49799" y="2007806"/>
                </a:lnTo>
                <a:lnTo>
                  <a:pt x="28664" y="1965686"/>
                </a:lnTo>
                <a:lnTo>
                  <a:pt x="13029" y="1920673"/>
                </a:lnTo>
                <a:lnTo>
                  <a:pt x="3329" y="1873202"/>
                </a:lnTo>
                <a:lnTo>
                  <a:pt x="0" y="1823707"/>
                </a:lnTo>
                <a:lnTo>
                  <a:pt x="0" y="364744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38427" y="2660903"/>
            <a:ext cx="2615183" cy="13624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14400" y="3331464"/>
            <a:ext cx="2924555" cy="13624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284318" y="2902210"/>
            <a:ext cx="2145030" cy="1372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23520">
              <a:lnSpc>
                <a:spcPts val="5280"/>
              </a:lnSpc>
            </a:pPr>
            <a:r>
              <a:rPr sz="4800" b="1" spc="-30" dirty="0">
                <a:solidFill>
                  <a:srgbClr val="FFFF00"/>
                </a:solidFill>
                <a:latin typeface="Calibri"/>
                <a:cs typeface="Calibri"/>
              </a:rPr>
              <a:t>Before  </a:t>
            </a:r>
            <a:r>
              <a:rPr sz="4800" b="1" dirty="0">
                <a:solidFill>
                  <a:srgbClr val="FFFF00"/>
                </a:solidFill>
                <a:latin typeface="Calibri"/>
                <a:cs typeface="Calibri"/>
              </a:rPr>
              <a:t>M</a:t>
            </a:r>
            <a:r>
              <a:rPr sz="4800" b="1" spc="-5" dirty="0">
                <a:solidFill>
                  <a:srgbClr val="FFFF00"/>
                </a:solidFill>
                <a:latin typeface="Calibri"/>
                <a:cs typeface="Calibri"/>
              </a:rPr>
              <a:t>e</a:t>
            </a:r>
            <a:r>
              <a:rPr sz="4800" b="1" spc="-45" dirty="0">
                <a:solidFill>
                  <a:srgbClr val="FFFF00"/>
                </a:solidFill>
                <a:latin typeface="Calibri"/>
                <a:cs typeface="Calibri"/>
              </a:rPr>
              <a:t>e</a:t>
            </a:r>
            <a:r>
              <a:rPr sz="4800" b="1" dirty="0">
                <a:solidFill>
                  <a:srgbClr val="FFFF00"/>
                </a:solidFill>
                <a:latin typeface="Calibri"/>
                <a:cs typeface="Calibri"/>
              </a:rPr>
              <a:t>t</a:t>
            </a:r>
            <a:r>
              <a:rPr sz="4800" b="1" spc="-5" dirty="0">
                <a:solidFill>
                  <a:srgbClr val="FFFF00"/>
                </a:solidFill>
                <a:latin typeface="Calibri"/>
                <a:cs typeface="Calibri"/>
              </a:rPr>
              <a:t>i</a:t>
            </a:r>
            <a:r>
              <a:rPr sz="4800" b="1" dirty="0">
                <a:solidFill>
                  <a:srgbClr val="FFFF00"/>
                </a:solidFill>
                <a:latin typeface="Calibri"/>
                <a:cs typeface="Calibri"/>
              </a:rPr>
              <a:t>ng</a:t>
            </a:r>
            <a:endParaRPr sz="48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386071" y="2529846"/>
            <a:ext cx="3398520" cy="2188845"/>
          </a:xfrm>
          <a:custGeom>
            <a:avLst/>
            <a:gdLst/>
            <a:ahLst/>
            <a:cxnLst/>
            <a:rect l="l" t="t" r="r" b="b"/>
            <a:pathLst>
              <a:path w="3398520" h="2188845">
                <a:moveTo>
                  <a:pt x="3033776" y="0"/>
                </a:moveTo>
                <a:lnTo>
                  <a:pt x="364744" y="0"/>
                </a:lnTo>
                <a:lnTo>
                  <a:pt x="315252" y="3329"/>
                </a:lnTo>
                <a:lnTo>
                  <a:pt x="267783" y="13028"/>
                </a:lnTo>
                <a:lnTo>
                  <a:pt x="222772" y="28662"/>
                </a:lnTo>
                <a:lnTo>
                  <a:pt x="180654" y="49797"/>
                </a:lnTo>
                <a:lnTo>
                  <a:pt x="141863" y="75997"/>
                </a:lnTo>
                <a:lnTo>
                  <a:pt x="106833" y="106829"/>
                </a:lnTo>
                <a:lnTo>
                  <a:pt x="76001" y="141857"/>
                </a:lnTo>
                <a:lnTo>
                  <a:pt x="49799" y="180648"/>
                </a:lnTo>
                <a:lnTo>
                  <a:pt x="28664" y="222767"/>
                </a:lnTo>
                <a:lnTo>
                  <a:pt x="13029" y="267778"/>
                </a:lnTo>
                <a:lnTo>
                  <a:pt x="3329" y="315249"/>
                </a:lnTo>
                <a:lnTo>
                  <a:pt x="0" y="364743"/>
                </a:lnTo>
                <a:lnTo>
                  <a:pt x="0" y="1823707"/>
                </a:lnTo>
                <a:lnTo>
                  <a:pt x="3329" y="1873202"/>
                </a:lnTo>
                <a:lnTo>
                  <a:pt x="13029" y="1920673"/>
                </a:lnTo>
                <a:lnTo>
                  <a:pt x="28664" y="1965686"/>
                </a:lnTo>
                <a:lnTo>
                  <a:pt x="49799" y="2007806"/>
                </a:lnTo>
                <a:lnTo>
                  <a:pt x="76001" y="2046598"/>
                </a:lnTo>
                <a:lnTo>
                  <a:pt x="106833" y="2081628"/>
                </a:lnTo>
                <a:lnTo>
                  <a:pt x="141863" y="2112461"/>
                </a:lnTo>
                <a:lnTo>
                  <a:pt x="180654" y="2138663"/>
                </a:lnTo>
                <a:lnTo>
                  <a:pt x="222772" y="2159799"/>
                </a:lnTo>
                <a:lnTo>
                  <a:pt x="267783" y="2175434"/>
                </a:lnTo>
                <a:lnTo>
                  <a:pt x="315252" y="2185134"/>
                </a:lnTo>
                <a:lnTo>
                  <a:pt x="364744" y="2188463"/>
                </a:lnTo>
                <a:lnTo>
                  <a:pt x="3033776" y="2188463"/>
                </a:lnTo>
                <a:lnTo>
                  <a:pt x="3083267" y="2185134"/>
                </a:lnTo>
                <a:lnTo>
                  <a:pt x="3130736" y="2175434"/>
                </a:lnTo>
                <a:lnTo>
                  <a:pt x="3175747" y="2159799"/>
                </a:lnTo>
                <a:lnTo>
                  <a:pt x="3217865" y="2138663"/>
                </a:lnTo>
                <a:lnTo>
                  <a:pt x="3256656" y="2112461"/>
                </a:lnTo>
                <a:lnTo>
                  <a:pt x="3291686" y="2081628"/>
                </a:lnTo>
                <a:lnTo>
                  <a:pt x="3322518" y="2046598"/>
                </a:lnTo>
                <a:lnTo>
                  <a:pt x="3348720" y="2007806"/>
                </a:lnTo>
                <a:lnTo>
                  <a:pt x="3369855" y="1965686"/>
                </a:lnTo>
                <a:lnTo>
                  <a:pt x="3385490" y="1920673"/>
                </a:lnTo>
                <a:lnTo>
                  <a:pt x="3395190" y="1873202"/>
                </a:lnTo>
                <a:lnTo>
                  <a:pt x="3398520" y="1823707"/>
                </a:lnTo>
                <a:lnTo>
                  <a:pt x="3398520" y="364743"/>
                </a:lnTo>
                <a:lnTo>
                  <a:pt x="3395190" y="315249"/>
                </a:lnTo>
                <a:lnTo>
                  <a:pt x="3385490" y="267778"/>
                </a:lnTo>
                <a:lnTo>
                  <a:pt x="3369855" y="222767"/>
                </a:lnTo>
                <a:lnTo>
                  <a:pt x="3348720" y="180648"/>
                </a:lnTo>
                <a:lnTo>
                  <a:pt x="3322518" y="141857"/>
                </a:lnTo>
                <a:lnTo>
                  <a:pt x="3291686" y="106829"/>
                </a:lnTo>
                <a:lnTo>
                  <a:pt x="3256656" y="75997"/>
                </a:lnTo>
                <a:lnTo>
                  <a:pt x="3217865" y="49797"/>
                </a:lnTo>
                <a:lnTo>
                  <a:pt x="3175747" y="28662"/>
                </a:lnTo>
                <a:lnTo>
                  <a:pt x="3130736" y="13028"/>
                </a:lnTo>
                <a:lnTo>
                  <a:pt x="3083267" y="3329"/>
                </a:lnTo>
                <a:lnTo>
                  <a:pt x="3033776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386071" y="2529846"/>
            <a:ext cx="3398520" cy="2188845"/>
          </a:xfrm>
          <a:custGeom>
            <a:avLst/>
            <a:gdLst/>
            <a:ahLst/>
            <a:cxnLst/>
            <a:rect l="l" t="t" r="r" b="b"/>
            <a:pathLst>
              <a:path w="3398520" h="2188845">
                <a:moveTo>
                  <a:pt x="0" y="364743"/>
                </a:moveTo>
                <a:lnTo>
                  <a:pt x="3329" y="315249"/>
                </a:lnTo>
                <a:lnTo>
                  <a:pt x="13029" y="267778"/>
                </a:lnTo>
                <a:lnTo>
                  <a:pt x="28664" y="222767"/>
                </a:lnTo>
                <a:lnTo>
                  <a:pt x="49799" y="180648"/>
                </a:lnTo>
                <a:lnTo>
                  <a:pt x="76001" y="141857"/>
                </a:lnTo>
                <a:lnTo>
                  <a:pt x="106833" y="106829"/>
                </a:lnTo>
                <a:lnTo>
                  <a:pt x="141863" y="75997"/>
                </a:lnTo>
                <a:lnTo>
                  <a:pt x="180654" y="49797"/>
                </a:lnTo>
                <a:lnTo>
                  <a:pt x="222772" y="28662"/>
                </a:lnTo>
                <a:lnTo>
                  <a:pt x="267783" y="13028"/>
                </a:lnTo>
                <a:lnTo>
                  <a:pt x="315252" y="3329"/>
                </a:lnTo>
                <a:lnTo>
                  <a:pt x="364744" y="0"/>
                </a:lnTo>
                <a:lnTo>
                  <a:pt x="3033776" y="0"/>
                </a:lnTo>
                <a:lnTo>
                  <a:pt x="3083267" y="3329"/>
                </a:lnTo>
                <a:lnTo>
                  <a:pt x="3130736" y="13028"/>
                </a:lnTo>
                <a:lnTo>
                  <a:pt x="3175747" y="28662"/>
                </a:lnTo>
                <a:lnTo>
                  <a:pt x="3217865" y="49797"/>
                </a:lnTo>
                <a:lnTo>
                  <a:pt x="3256656" y="75997"/>
                </a:lnTo>
                <a:lnTo>
                  <a:pt x="3291686" y="106829"/>
                </a:lnTo>
                <a:lnTo>
                  <a:pt x="3322518" y="141857"/>
                </a:lnTo>
                <a:lnTo>
                  <a:pt x="3348720" y="180648"/>
                </a:lnTo>
                <a:lnTo>
                  <a:pt x="3369855" y="222767"/>
                </a:lnTo>
                <a:lnTo>
                  <a:pt x="3385490" y="267778"/>
                </a:lnTo>
                <a:lnTo>
                  <a:pt x="3395190" y="315249"/>
                </a:lnTo>
                <a:lnTo>
                  <a:pt x="3398520" y="364743"/>
                </a:lnTo>
                <a:lnTo>
                  <a:pt x="3398520" y="1823707"/>
                </a:lnTo>
                <a:lnTo>
                  <a:pt x="3395190" y="1873202"/>
                </a:lnTo>
                <a:lnTo>
                  <a:pt x="3385490" y="1920673"/>
                </a:lnTo>
                <a:lnTo>
                  <a:pt x="3369855" y="1965686"/>
                </a:lnTo>
                <a:lnTo>
                  <a:pt x="3348720" y="2007806"/>
                </a:lnTo>
                <a:lnTo>
                  <a:pt x="3322518" y="2046598"/>
                </a:lnTo>
                <a:lnTo>
                  <a:pt x="3291686" y="2081628"/>
                </a:lnTo>
                <a:lnTo>
                  <a:pt x="3256656" y="2112461"/>
                </a:lnTo>
                <a:lnTo>
                  <a:pt x="3217865" y="2138663"/>
                </a:lnTo>
                <a:lnTo>
                  <a:pt x="3175747" y="2159799"/>
                </a:lnTo>
                <a:lnTo>
                  <a:pt x="3130736" y="2175434"/>
                </a:lnTo>
                <a:lnTo>
                  <a:pt x="3083267" y="2185134"/>
                </a:lnTo>
                <a:lnTo>
                  <a:pt x="3033776" y="2188463"/>
                </a:lnTo>
                <a:lnTo>
                  <a:pt x="364744" y="2188463"/>
                </a:lnTo>
                <a:lnTo>
                  <a:pt x="315252" y="2185134"/>
                </a:lnTo>
                <a:lnTo>
                  <a:pt x="267783" y="2175434"/>
                </a:lnTo>
                <a:lnTo>
                  <a:pt x="222772" y="2159799"/>
                </a:lnTo>
                <a:lnTo>
                  <a:pt x="180654" y="2138663"/>
                </a:lnTo>
                <a:lnTo>
                  <a:pt x="141863" y="2112461"/>
                </a:lnTo>
                <a:lnTo>
                  <a:pt x="106833" y="2081628"/>
                </a:lnTo>
                <a:lnTo>
                  <a:pt x="76001" y="2046598"/>
                </a:lnTo>
                <a:lnTo>
                  <a:pt x="49799" y="2007806"/>
                </a:lnTo>
                <a:lnTo>
                  <a:pt x="28664" y="1965686"/>
                </a:lnTo>
                <a:lnTo>
                  <a:pt x="13029" y="1920673"/>
                </a:lnTo>
                <a:lnTo>
                  <a:pt x="3329" y="1873202"/>
                </a:lnTo>
                <a:lnTo>
                  <a:pt x="0" y="1823707"/>
                </a:lnTo>
                <a:lnTo>
                  <a:pt x="0" y="364743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034810" y="2923435"/>
            <a:ext cx="2101850" cy="1372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10185">
              <a:lnSpc>
                <a:spcPts val="5280"/>
              </a:lnSpc>
            </a:pPr>
            <a:r>
              <a:rPr sz="4800" spc="-5" dirty="0">
                <a:solidFill>
                  <a:srgbClr val="DADADA"/>
                </a:solidFill>
                <a:latin typeface="Calibri"/>
                <a:cs typeface="Calibri"/>
              </a:rPr>
              <a:t>During  </a:t>
            </a:r>
            <a:r>
              <a:rPr sz="4800" dirty="0">
                <a:solidFill>
                  <a:srgbClr val="DADADA"/>
                </a:solidFill>
                <a:latin typeface="Calibri"/>
                <a:cs typeface="Calibri"/>
              </a:rPr>
              <a:t>M</a:t>
            </a:r>
            <a:r>
              <a:rPr sz="4800" spc="-5" dirty="0">
                <a:solidFill>
                  <a:srgbClr val="DADADA"/>
                </a:solidFill>
                <a:latin typeface="Calibri"/>
                <a:cs typeface="Calibri"/>
              </a:rPr>
              <a:t>e</a:t>
            </a:r>
            <a:r>
              <a:rPr sz="4800" spc="-25" dirty="0">
                <a:solidFill>
                  <a:srgbClr val="DADADA"/>
                </a:solidFill>
                <a:latin typeface="Calibri"/>
                <a:cs typeface="Calibri"/>
              </a:rPr>
              <a:t>e</a:t>
            </a:r>
            <a:r>
              <a:rPr sz="4800" dirty="0">
                <a:solidFill>
                  <a:srgbClr val="DADADA"/>
                </a:solidFill>
                <a:latin typeface="Calibri"/>
                <a:cs typeface="Calibri"/>
              </a:rPr>
              <a:t>ti</a:t>
            </a:r>
            <a:r>
              <a:rPr sz="4800" spc="-5" dirty="0">
                <a:solidFill>
                  <a:srgbClr val="DADADA"/>
                </a:solidFill>
                <a:latin typeface="Calibri"/>
                <a:cs typeface="Calibri"/>
              </a:rPr>
              <a:t>ng</a:t>
            </a:r>
            <a:endParaRPr sz="48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8113776" y="2508510"/>
            <a:ext cx="3398520" cy="2188845"/>
          </a:xfrm>
          <a:custGeom>
            <a:avLst/>
            <a:gdLst/>
            <a:ahLst/>
            <a:cxnLst/>
            <a:rect l="l" t="t" r="r" b="b"/>
            <a:pathLst>
              <a:path w="3398520" h="2188845">
                <a:moveTo>
                  <a:pt x="3033776" y="0"/>
                </a:moveTo>
                <a:lnTo>
                  <a:pt x="364744" y="0"/>
                </a:lnTo>
                <a:lnTo>
                  <a:pt x="315252" y="3329"/>
                </a:lnTo>
                <a:lnTo>
                  <a:pt x="267783" y="13028"/>
                </a:lnTo>
                <a:lnTo>
                  <a:pt x="222772" y="28662"/>
                </a:lnTo>
                <a:lnTo>
                  <a:pt x="180654" y="49797"/>
                </a:lnTo>
                <a:lnTo>
                  <a:pt x="141863" y="75997"/>
                </a:lnTo>
                <a:lnTo>
                  <a:pt x="106833" y="106829"/>
                </a:lnTo>
                <a:lnTo>
                  <a:pt x="76001" y="141857"/>
                </a:lnTo>
                <a:lnTo>
                  <a:pt x="49799" y="180648"/>
                </a:lnTo>
                <a:lnTo>
                  <a:pt x="28664" y="222767"/>
                </a:lnTo>
                <a:lnTo>
                  <a:pt x="13029" y="267778"/>
                </a:lnTo>
                <a:lnTo>
                  <a:pt x="3329" y="315249"/>
                </a:lnTo>
                <a:lnTo>
                  <a:pt x="0" y="364744"/>
                </a:lnTo>
                <a:lnTo>
                  <a:pt x="0" y="1823707"/>
                </a:lnTo>
                <a:lnTo>
                  <a:pt x="3329" y="1873202"/>
                </a:lnTo>
                <a:lnTo>
                  <a:pt x="13029" y="1920673"/>
                </a:lnTo>
                <a:lnTo>
                  <a:pt x="28664" y="1965686"/>
                </a:lnTo>
                <a:lnTo>
                  <a:pt x="49799" y="2007806"/>
                </a:lnTo>
                <a:lnTo>
                  <a:pt x="76001" y="2046598"/>
                </a:lnTo>
                <a:lnTo>
                  <a:pt x="106833" y="2081628"/>
                </a:lnTo>
                <a:lnTo>
                  <a:pt x="141863" y="2112461"/>
                </a:lnTo>
                <a:lnTo>
                  <a:pt x="180654" y="2138663"/>
                </a:lnTo>
                <a:lnTo>
                  <a:pt x="222772" y="2159799"/>
                </a:lnTo>
                <a:lnTo>
                  <a:pt x="267783" y="2175434"/>
                </a:lnTo>
                <a:lnTo>
                  <a:pt x="315252" y="2185134"/>
                </a:lnTo>
                <a:lnTo>
                  <a:pt x="364744" y="2188464"/>
                </a:lnTo>
                <a:lnTo>
                  <a:pt x="3033776" y="2188464"/>
                </a:lnTo>
                <a:lnTo>
                  <a:pt x="3083267" y="2185134"/>
                </a:lnTo>
                <a:lnTo>
                  <a:pt x="3130736" y="2175434"/>
                </a:lnTo>
                <a:lnTo>
                  <a:pt x="3175747" y="2159799"/>
                </a:lnTo>
                <a:lnTo>
                  <a:pt x="3217865" y="2138663"/>
                </a:lnTo>
                <a:lnTo>
                  <a:pt x="3256656" y="2112461"/>
                </a:lnTo>
                <a:lnTo>
                  <a:pt x="3291686" y="2081628"/>
                </a:lnTo>
                <a:lnTo>
                  <a:pt x="3322518" y="2046598"/>
                </a:lnTo>
                <a:lnTo>
                  <a:pt x="3348720" y="2007806"/>
                </a:lnTo>
                <a:lnTo>
                  <a:pt x="3369855" y="1965686"/>
                </a:lnTo>
                <a:lnTo>
                  <a:pt x="3385490" y="1920673"/>
                </a:lnTo>
                <a:lnTo>
                  <a:pt x="3395190" y="1873202"/>
                </a:lnTo>
                <a:lnTo>
                  <a:pt x="3398520" y="1823707"/>
                </a:lnTo>
                <a:lnTo>
                  <a:pt x="3398520" y="364744"/>
                </a:lnTo>
                <a:lnTo>
                  <a:pt x="3395190" y="315249"/>
                </a:lnTo>
                <a:lnTo>
                  <a:pt x="3385490" y="267778"/>
                </a:lnTo>
                <a:lnTo>
                  <a:pt x="3369855" y="222767"/>
                </a:lnTo>
                <a:lnTo>
                  <a:pt x="3348720" y="180648"/>
                </a:lnTo>
                <a:lnTo>
                  <a:pt x="3322518" y="141857"/>
                </a:lnTo>
                <a:lnTo>
                  <a:pt x="3291686" y="106829"/>
                </a:lnTo>
                <a:lnTo>
                  <a:pt x="3256656" y="75997"/>
                </a:lnTo>
                <a:lnTo>
                  <a:pt x="3217865" y="49797"/>
                </a:lnTo>
                <a:lnTo>
                  <a:pt x="3175747" y="28662"/>
                </a:lnTo>
                <a:lnTo>
                  <a:pt x="3130736" y="13028"/>
                </a:lnTo>
                <a:lnTo>
                  <a:pt x="3083267" y="3329"/>
                </a:lnTo>
                <a:lnTo>
                  <a:pt x="3033776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113776" y="2508510"/>
            <a:ext cx="3398520" cy="2188845"/>
          </a:xfrm>
          <a:custGeom>
            <a:avLst/>
            <a:gdLst/>
            <a:ahLst/>
            <a:cxnLst/>
            <a:rect l="l" t="t" r="r" b="b"/>
            <a:pathLst>
              <a:path w="3398520" h="2188845">
                <a:moveTo>
                  <a:pt x="0" y="364744"/>
                </a:moveTo>
                <a:lnTo>
                  <a:pt x="3329" y="315249"/>
                </a:lnTo>
                <a:lnTo>
                  <a:pt x="13029" y="267778"/>
                </a:lnTo>
                <a:lnTo>
                  <a:pt x="28664" y="222767"/>
                </a:lnTo>
                <a:lnTo>
                  <a:pt x="49799" y="180648"/>
                </a:lnTo>
                <a:lnTo>
                  <a:pt x="76001" y="141857"/>
                </a:lnTo>
                <a:lnTo>
                  <a:pt x="106833" y="106829"/>
                </a:lnTo>
                <a:lnTo>
                  <a:pt x="141863" y="75997"/>
                </a:lnTo>
                <a:lnTo>
                  <a:pt x="180654" y="49797"/>
                </a:lnTo>
                <a:lnTo>
                  <a:pt x="222772" y="28662"/>
                </a:lnTo>
                <a:lnTo>
                  <a:pt x="267783" y="13028"/>
                </a:lnTo>
                <a:lnTo>
                  <a:pt x="315252" y="3329"/>
                </a:lnTo>
                <a:lnTo>
                  <a:pt x="364744" y="0"/>
                </a:lnTo>
                <a:lnTo>
                  <a:pt x="3033776" y="0"/>
                </a:lnTo>
                <a:lnTo>
                  <a:pt x="3083267" y="3329"/>
                </a:lnTo>
                <a:lnTo>
                  <a:pt x="3130736" y="13028"/>
                </a:lnTo>
                <a:lnTo>
                  <a:pt x="3175747" y="28662"/>
                </a:lnTo>
                <a:lnTo>
                  <a:pt x="3217865" y="49797"/>
                </a:lnTo>
                <a:lnTo>
                  <a:pt x="3256656" y="75997"/>
                </a:lnTo>
                <a:lnTo>
                  <a:pt x="3291686" y="106829"/>
                </a:lnTo>
                <a:lnTo>
                  <a:pt x="3322518" y="141857"/>
                </a:lnTo>
                <a:lnTo>
                  <a:pt x="3348720" y="180648"/>
                </a:lnTo>
                <a:lnTo>
                  <a:pt x="3369855" y="222767"/>
                </a:lnTo>
                <a:lnTo>
                  <a:pt x="3385490" y="267778"/>
                </a:lnTo>
                <a:lnTo>
                  <a:pt x="3395190" y="315249"/>
                </a:lnTo>
                <a:lnTo>
                  <a:pt x="3398520" y="364744"/>
                </a:lnTo>
                <a:lnTo>
                  <a:pt x="3398520" y="1823707"/>
                </a:lnTo>
                <a:lnTo>
                  <a:pt x="3395190" y="1873202"/>
                </a:lnTo>
                <a:lnTo>
                  <a:pt x="3385490" y="1920673"/>
                </a:lnTo>
                <a:lnTo>
                  <a:pt x="3369855" y="1965686"/>
                </a:lnTo>
                <a:lnTo>
                  <a:pt x="3348720" y="2007806"/>
                </a:lnTo>
                <a:lnTo>
                  <a:pt x="3322518" y="2046598"/>
                </a:lnTo>
                <a:lnTo>
                  <a:pt x="3291686" y="2081628"/>
                </a:lnTo>
                <a:lnTo>
                  <a:pt x="3256656" y="2112461"/>
                </a:lnTo>
                <a:lnTo>
                  <a:pt x="3217865" y="2138663"/>
                </a:lnTo>
                <a:lnTo>
                  <a:pt x="3175747" y="2159799"/>
                </a:lnTo>
                <a:lnTo>
                  <a:pt x="3130736" y="2175434"/>
                </a:lnTo>
                <a:lnTo>
                  <a:pt x="3083267" y="2185134"/>
                </a:lnTo>
                <a:lnTo>
                  <a:pt x="3033776" y="2188464"/>
                </a:lnTo>
                <a:lnTo>
                  <a:pt x="364744" y="2188464"/>
                </a:lnTo>
                <a:lnTo>
                  <a:pt x="315252" y="2185134"/>
                </a:lnTo>
                <a:lnTo>
                  <a:pt x="267783" y="2175434"/>
                </a:lnTo>
                <a:lnTo>
                  <a:pt x="222772" y="2159799"/>
                </a:lnTo>
                <a:lnTo>
                  <a:pt x="180654" y="2138663"/>
                </a:lnTo>
                <a:lnTo>
                  <a:pt x="141863" y="2112461"/>
                </a:lnTo>
                <a:lnTo>
                  <a:pt x="106833" y="2081628"/>
                </a:lnTo>
                <a:lnTo>
                  <a:pt x="76001" y="2046598"/>
                </a:lnTo>
                <a:lnTo>
                  <a:pt x="49799" y="2007806"/>
                </a:lnTo>
                <a:lnTo>
                  <a:pt x="28664" y="1965686"/>
                </a:lnTo>
                <a:lnTo>
                  <a:pt x="13029" y="1920673"/>
                </a:lnTo>
                <a:lnTo>
                  <a:pt x="3329" y="1873202"/>
                </a:lnTo>
                <a:lnTo>
                  <a:pt x="0" y="1823707"/>
                </a:lnTo>
                <a:lnTo>
                  <a:pt x="0" y="364744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8762475" y="2500577"/>
            <a:ext cx="2101850" cy="1903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411480">
              <a:lnSpc>
                <a:spcPct val="127099"/>
              </a:lnSpc>
            </a:pPr>
            <a:r>
              <a:rPr sz="4800" spc="-15" dirty="0">
                <a:solidFill>
                  <a:srgbClr val="DADADA"/>
                </a:solidFill>
                <a:latin typeface="Calibri"/>
                <a:cs typeface="Calibri"/>
              </a:rPr>
              <a:t>After  </a:t>
            </a:r>
            <a:r>
              <a:rPr sz="4800" dirty="0">
                <a:solidFill>
                  <a:srgbClr val="DADADA"/>
                </a:solidFill>
                <a:latin typeface="Calibri"/>
                <a:cs typeface="Calibri"/>
              </a:rPr>
              <a:t>M</a:t>
            </a:r>
            <a:r>
              <a:rPr sz="4800" spc="-5" dirty="0">
                <a:solidFill>
                  <a:srgbClr val="DADADA"/>
                </a:solidFill>
                <a:latin typeface="Calibri"/>
                <a:cs typeface="Calibri"/>
              </a:rPr>
              <a:t>e</a:t>
            </a:r>
            <a:r>
              <a:rPr sz="4800" spc="-25" dirty="0">
                <a:solidFill>
                  <a:srgbClr val="DADADA"/>
                </a:solidFill>
                <a:latin typeface="Calibri"/>
                <a:cs typeface="Calibri"/>
              </a:rPr>
              <a:t>e</a:t>
            </a:r>
            <a:r>
              <a:rPr sz="4800" dirty="0">
                <a:solidFill>
                  <a:srgbClr val="DADADA"/>
                </a:solidFill>
                <a:latin typeface="Calibri"/>
                <a:cs typeface="Calibri"/>
              </a:rPr>
              <a:t>ti</a:t>
            </a:r>
            <a:r>
              <a:rPr sz="4800" spc="-5" dirty="0">
                <a:solidFill>
                  <a:srgbClr val="DADADA"/>
                </a:solidFill>
                <a:latin typeface="Calibri"/>
                <a:cs typeface="Calibri"/>
              </a:rPr>
              <a:t>ng</a:t>
            </a:r>
            <a:endParaRPr sz="4800">
              <a:latin typeface="Calibri"/>
              <a:cs typeface="Calibri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</p:spTree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68722" y="403574"/>
            <a:ext cx="5109845" cy="711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spc="-35" dirty="0"/>
              <a:t>Planning </a:t>
            </a:r>
            <a:r>
              <a:rPr sz="4400" dirty="0"/>
              <a:t>&amp;</a:t>
            </a:r>
            <a:r>
              <a:rPr sz="4400" spc="-170" dirty="0"/>
              <a:t> </a:t>
            </a:r>
            <a:r>
              <a:rPr sz="4400" spc="-55" dirty="0"/>
              <a:t>Preparation</a:t>
            </a:r>
            <a:endParaRPr sz="4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2568722" y="1805304"/>
            <a:ext cx="7870678" cy="44781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libri"/>
                <a:cs typeface="Calibri"/>
              </a:rPr>
              <a:t>Completing </a:t>
            </a:r>
            <a:r>
              <a:rPr sz="2800" spc="-15" dirty="0">
                <a:latin typeface="Calibri"/>
                <a:cs typeface="Calibri"/>
              </a:rPr>
              <a:t>your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self-assessment</a:t>
            </a:r>
            <a:r>
              <a:rPr lang="en-US" sz="2800" spc="-10" dirty="0">
                <a:latin typeface="Calibri"/>
                <a:cs typeface="Calibri"/>
              </a:rPr>
              <a:t>: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900" dirty="0">
              <a:latin typeface="Times New Roman"/>
              <a:cs typeface="Times New Roman"/>
            </a:endParaRPr>
          </a:p>
          <a:p>
            <a:pPr marL="698500" indent="-228600">
              <a:lnSpc>
                <a:spcPct val="100000"/>
              </a:lnSpc>
              <a:buFont typeface="Arial"/>
              <a:buChar char="•"/>
              <a:tabLst>
                <a:tab pos="698500" algn="l"/>
              </a:tabLst>
            </a:pPr>
            <a:r>
              <a:rPr sz="2400" spc="-5" dirty="0">
                <a:latin typeface="Calibri"/>
                <a:cs typeface="Calibri"/>
              </a:rPr>
              <a:t>Block out </a:t>
            </a:r>
            <a:r>
              <a:rPr sz="2400" dirty="0">
                <a:latin typeface="Calibri"/>
                <a:cs typeface="Calibri"/>
              </a:rPr>
              <a:t>time </a:t>
            </a:r>
            <a:r>
              <a:rPr lang="en-US" sz="2400" dirty="0">
                <a:latin typeface="Calibri"/>
                <a:cs typeface="Calibri"/>
              </a:rPr>
              <a:t>to </a:t>
            </a:r>
            <a:r>
              <a:rPr sz="2400" spc="-10" dirty="0">
                <a:latin typeface="Calibri"/>
                <a:cs typeface="Calibri"/>
              </a:rPr>
              <a:t>write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self-assessment</a:t>
            </a:r>
            <a:r>
              <a:rPr lang="en-US" sz="2400" spc="-5" dirty="0"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"/>
              <a:buChar char="•"/>
            </a:pPr>
            <a:endParaRPr sz="2850" dirty="0">
              <a:latin typeface="Times New Roman"/>
              <a:cs typeface="Times New Roman"/>
            </a:endParaRPr>
          </a:p>
          <a:p>
            <a:pPr marL="698500" indent="-228600">
              <a:lnSpc>
                <a:spcPct val="100000"/>
              </a:lnSpc>
              <a:buFont typeface="Arial"/>
              <a:buChar char="•"/>
              <a:tabLst>
                <a:tab pos="698500" algn="l"/>
              </a:tabLst>
            </a:pPr>
            <a:r>
              <a:rPr sz="2400" spc="-15" dirty="0">
                <a:latin typeface="Calibri"/>
                <a:cs typeface="Calibri"/>
              </a:rPr>
              <a:t>Know </a:t>
            </a:r>
            <a:r>
              <a:rPr lang="en-US" sz="2400" spc="-15" dirty="0">
                <a:latin typeface="Calibri"/>
                <a:cs typeface="Calibri"/>
              </a:rPr>
              <a:t>and be familiar with </a:t>
            </a:r>
            <a:r>
              <a:rPr sz="2400" spc="-10" dirty="0">
                <a:latin typeface="Calibri"/>
                <a:cs typeface="Calibri"/>
              </a:rPr>
              <a:t>your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position</a:t>
            </a:r>
            <a:r>
              <a:rPr lang="en-US" sz="2400" spc="-5" dirty="0"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"/>
              <a:buChar char="•"/>
            </a:pPr>
            <a:endParaRPr sz="2850" dirty="0">
              <a:latin typeface="Times New Roman"/>
              <a:cs typeface="Times New Roman"/>
            </a:endParaRPr>
          </a:p>
          <a:p>
            <a:pPr marL="698500" indent="-228600">
              <a:lnSpc>
                <a:spcPct val="100000"/>
              </a:lnSpc>
              <a:buFont typeface="Arial"/>
              <a:buChar char="•"/>
              <a:tabLst>
                <a:tab pos="698500" algn="l"/>
              </a:tabLst>
            </a:pPr>
            <a:r>
              <a:rPr sz="2400" spc="-25" dirty="0">
                <a:latin typeface="Calibri"/>
                <a:cs typeface="Calibri"/>
              </a:rPr>
              <a:t>Refer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10" dirty="0">
                <a:latin typeface="Calibri"/>
                <a:cs typeface="Calibri"/>
              </a:rPr>
              <a:t>notes, </a:t>
            </a:r>
            <a:r>
              <a:rPr sz="2400" spc="-15" dirty="0">
                <a:latin typeface="Calibri"/>
                <a:cs typeface="Calibri"/>
              </a:rPr>
              <a:t>status </a:t>
            </a:r>
            <a:r>
              <a:rPr sz="2400" spc="-10" dirty="0">
                <a:latin typeface="Calibri"/>
                <a:cs typeface="Calibri"/>
              </a:rPr>
              <a:t>reports,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etc.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2850" dirty="0">
              <a:latin typeface="Times New Roman"/>
              <a:cs typeface="Times New Roman"/>
            </a:endParaRPr>
          </a:p>
          <a:p>
            <a:pPr marL="698500" indent="-2286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698500" algn="l"/>
              </a:tabLst>
            </a:pPr>
            <a:r>
              <a:rPr sz="2400" dirty="0">
                <a:latin typeface="Calibri"/>
                <a:cs typeface="Calibri"/>
              </a:rPr>
              <a:t>Be </a:t>
            </a:r>
            <a:r>
              <a:rPr sz="2400" spc="-10" dirty="0">
                <a:latin typeface="Calibri"/>
                <a:cs typeface="Calibri"/>
              </a:rPr>
              <a:t>thorough, honest </a:t>
            </a:r>
            <a:r>
              <a:rPr sz="2400" spc="-5" dirty="0">
                <a:latin typeface="Calibri"/>
                <a:cs typeface="Calibri"/>
              </a:rPr>
              <a:t>and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specific</a:t>
            </a:r>
            <a:r>
              <a:rPr lang="en-US" sz="2400" spc="-5" dirty="0"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"/>
              <a:buChar char="•"/>
            </a:pPr>
            <a:endParaRPr sz="2850" dirty="0">
              <a:latin typeface="Times New Roman"/>
              <a:cs typeface="Times New Roman"/>
            </a:endParaRPr>
          </a:p>
          <a:p>
            <a:pPr marL="698500" indent="-228600">
              <a:lnSpc>
                <a:spcPct val="100000"/>
              </a:lnSpc>
              <a:buFont typeface="Arial"/>
              <a:buChar char="•"/>
              <a:tabLst>
                <a:tab pos="698500" algn="l"/>
              </a:tabLst>
            </a:pPr>
            <a:r>
              <a:rPr sz="2400" spc="-10" dirty="0">
                <a:latin typeface="Calibri"/>
                <a:cs typeface="Calibri"/>
              </a:rPr>
              <a:t>Showcase your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performance</a:t>
            </a:r>
            <a:r>
              <a:rPr lang="en-US" sz="2400" spc="-10" dirty="0">
                <a:latin typeface="Calibri"/>
                <a:cs typeface="Calibri"/>
              </a:rPr>
              <a:t> and successes.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27276" y="993647"/>
            <a:ext cx="9042400" cy="4693920"/>
          </a:xfrm>
          <a:custGeom>
            <a:avLst/>
            <a:gdLst/>
            <a:ahLst/>
            <a:cxnLst/>
            <a:rect l="l" t="t" r="r" b="b"/>
            <a:pathLst>
              <a:path w="9042400" h="4693920">
                <a:moveTo>
                  <a:pt x="6694932" y="0"/>
                </a:moveTo>
                <a:lnTo>
                  <a:pt x="6694932" y="1173479"/>
                </a:lnTo>
                <a:lnTo>
                  <a:pt x="0" y="1173479"/>
                </a:lnTo>
                <a:lnTo>
                  <a:pt x="0" y="3520440"/>
                </a:lnTo>
                <a:lnTo>
                  <a:pt x="6694932" y="3520440"/>
                </a:lnTo>
                <a:lnTo>
                  <a:pt x="6694932" y="4693920"/>
                </a:lnTo>
                <a:lnTo>
                  <a:pt x="9041892" y="2346960"/>
                </a:lnTo>
                <a:lnTo>
                  <a:pt x="6694932" y="0"/>
                </a:lnTo>
                <a:close/>
              </a:path>
            </a:pathLst>
          </a:custGeom>
          <a:solidFill>
            <a:srgbClr val="D2DE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91183" y="2401817"/>
            <a:ext cx="3191510" cy="1877695"/>
          </a:xfrm>
          <a:custGeom>
            <a:avLst/>
            <a:gdLst/>
            <a:ahLst/>
            <a:cxnLst/>
            <a:rect l="l" t="t" r="r" b="b"/>
            <a:pathLst>
              <a:path w="3191510" h="1877695">
                <a:moveTo>
                  <a:pt x="2878328" y="0"/>
                </a:moveTo>
                <a:lnTo>
                  <a:pt x="312940" y="0"/>
                </a:lnTo>
                <a:lnTo>
                  <a:pt x="266696" y="3393"/>
                </a:lnTo>
                <a:lnTo>
                  <a:pt x="222558" y="13249"/>
                </a:lnTo>
                <a:lnTo>
                  <a:pt x="181011" y="29085"/>
                </a:lnTo>
                <a:lnTo>
                  <a:pt x="142540" y="50416"/>
                </a:lnTo>
                <a:lnTo>
                  <a:pt x="107627" y="76758"/>
                </a:lnTo>
                <a:lnTo>
                  <a:pt x="76758" y="107627"/>
                </a:lnTo>
                <a:lnTo>
                  <a:pt x="50416" y="142540"/>
                </a:lnTo>
                <a:lnTo>
                  <a:pt x="29085" y="181011"/>
                </a:lnTo>
                <a:lnTo>
                  <a:pt x="13249" y="222558"/>
                </a:lnTo>
                <a:lnTo>
                  <a:pt x="3393" y="266696"/>
                </a:lnTo>
                <a:lnTo>
                  <a:pt x="0" y="312940"/>
                </a:lnTo>
                <a:lnTo>
                  <a:pt x="0" y="1564640"/>
                </a:lnTo>
                <a:lnTo>
                  <a:pt x="3393" y="1610884"/>
                </a:lnTo>
                <a:lnTo>
                  <a:pt x="13249" y="1655021"/>
                </a:lnTo>
                <a:lnTo>
                  <a:pt x="29085" y="1696566"/>
                </a:lnTo>
                <a:lnTo>
                  <a:pt x="50416" y="1735036"/>
                </a:lnTo>
                <a:lnTo>
                  <a:pt x="76758" y="1769947"/>
                </a:lnTo>
                <a:lnTo>
                  <a:pt x="107627" y="1800815"/>
                </a:lnTo>
                <a:lnTo>
                  <a:pt x="142540" y="1827155"/>
                </a:lnTo>
                <a:lnTo>
                  <a:pt x="181011" y="1848485"/>
                </a:lnTo>
                <a:lnTo>
                  <a:pt x="222558" y="1864319"/>
                </a:lnTo>
                <a:lnTo>
                  <a:pt x="266696" y="1874175"/>
                </a:lnTo>
                <a:lnTo>
                  <a:pt x="312940" y="1877568"/>
                </a:lnTo>
                <a:lnTo>
                  <a:pt x="2878328" y="1877568"/>
                </a:lnTo>
                <a:lnTo>
                  <a:pt x="2924569" y="1874175"/>
                </a:lnTo>
                <a:lnTo>
                  <a:pt x="2968704" y="1864319"/>
                </a:lnTo>
                <a:lnTo>
                  <a:pt x="3010248" y="1848485"/>
                </a:lnTo>
                <a:lnTo>
                  <a:pt x="3048718" y="1827155"/>
                </a:lnTo>
                <a:lnTo>
                  <a:pt x="3083630" y="1800815"/>
                </a:lnTo>
                <a:lnTo>
                  <a:pt x="3114498" y="1769947"/>
                </a:lnTo>
                <a:lnTo>
                  <a:pt x="3140840" y="1735036"/>
                </a:lnTo>
                <a:lnTo>
                  <a:pt x="3162171" y="1696566"/>
                </a:lnTo>
                <a:lnTo>
                  <a:pt x="3178006" y="1655021"/>
                </a:lnTo>
                <a:lnTo>
                  <a:pt x="3187862" y="1610884"/>
                </a:lnTo>
                <a:lnTo>
                  <a:pt x="3191256" y="1564640"/>
                </a:lnTo>
                <a:lnTo>
                  <a:pt x="3191256" y="312940"/>
                </a:lnTo>
                <a:lnTo>
                  <a:pt x="3187862" y="266696"/>
                </a:lnTo>
                <a:lnTo>
                  <a:pt x="3178006" y="222558"/>
                </a:lnTo>
                <a:lnTo>
                  <a:pt x="3162171" y="181011"/>
                </a:lnTo>
                <a:lnTo>
                  <a:pt x="3140840" y="142540"/>
                </a:lnTo>
                <a:lnTo>
                  <a:pt x="3114498" y="107627"/>
                </a:lnTo>
                <a:lnTo>
                  <a:pt x="3083630" y="76758"/>
                </a:lnTo>
                <a:lnTo>
                  <a:pt x="3048718" y="50416"/>
                </a:lnTo>
                <a:lnTo>
                  <a:pt x="3010248" y="29085"/>
                </a:lnTo>
                <a:lnTo>
                  <a:pt x="2968704" y="13249"/>
                </a:lnTo>
                <a:lnTo>
                  <a:pt x="2924569" y="3393"/>
                </a:lnTo>
                <a:lnTo>
                  <a:pt x="2878328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91183" y="2401817"/>
            <a:ext cx="3191510" cy="1877695"/>
          </a:xfrm>
          <a:custGeom>
            <a:avLst/>
            <a:gdLst/>
            <a:ahLst/>
            <a:cxnLst/>
            <a:rect l="l" t="t" r="r" b="b"/>
            <a:pathLst>
              <a:path w="3191510" h="1877695">
                <a:moveTo>
                  <a:pt x="0" y="312940"/>
                </a:moveTo>
                <a:lnTo>
                  <a:pt x="3393" y="266696"/>
                </a:lnTo>
                <a:lnTo>
                  <a:pt x="13249" y="222558"/>
                </a:lnTo>
                <a:lnTo>
                  <a:pt x="29085" y="181011"/>
                </a:lnTo>
                <a:lnTo>
                  <a:pt x="50416" y="142540"/>
                </a:lnTo>
                <a:lnTo>
                  <a:pt x="76758" y="107627"/>
                </a:lnTo>
                <a:lnTo>
                  <a:pt x="107627" y="76758"/>
                </a:lnTo>
                <a:lnTo>
                  <a:pt x="142540" y="50416"/>
                </a:lnTo>
                <a:lnTo>
                  <a:pt x="181011" y="29085"/>
                </a:lnTo>
                <a:lnTo>
                  <a:pt x="222558" y="13249"/>
                </a:lnTo>
                <a:lnTo>
                  <a:pt x="266696" y="3393"/>
                </a:lnTo>
                <a:lnTo>
                  <a:pt x="312940" y="0"/>
                </a:lnTo>
                <a:lnTo>
                  <a:pt x="2878328" y="0"/>
                </a:lnTo>
                <a:lnTo>
                  <a:pt x="2924569" y="3393"/>
                </a:lnTo>
                <a:lnTo>
                  <a:pt x="2968704" y="13249"/>
                </a:lnTo>
                <a:lnTo>
                  <a:pt x="3010248" y="29085"/>
                </a:lnTo>
                <a:lnTo>
                  <a:pt x="3048718" y="50416"/>
                </a:lnTo>
                <a:lnTo>
                  <a:pt x="3083630" y="76758"/>
                </a:lnTo>
                <a:lnTo>
                  <a:pt x="3114498" y="107627"/>
                </a:lnTo>
                <a:lnTo>
                  <a:pt x="3140840" y="142540"/>
                </a:lnTo>
                <a:lnTo>
                  <a:pt x="3162171" y="181011"/>
                </a:lnTo>
                <a:lnTo>
                  <a:pt x="3178006" y="222558"/>
                </a:lnTo>
                <a:lnTo>
                  <a:pt x="3187862" y="266696"/>
                </a:lnTo>
                <a:lnTo>
                  <a:pt x="3191256" y="312940"/>
                </a:lnTo>
                <a:lnTo>
                  <a:pt x="3191256" y="1564640"/>
                </a:lnTo>
                <a:lnTo>
                  <a:pt x="3187862" y="1610884"/>
                </a:lnTo>
                <a:lnTo>
                  <a:pt x="3178006" y="1655021"/>
                </a:lnTo>
                <a:lnTo>
                  <a:pt x="3162171" y="1696566"/>
                </a:lnTo>
                <a:lnTo>
                  <a:pt x="3140840" y="1735036"/>
                </a:lnTo>
                <a:lnTo>
                  <a:pt x="3114498" y="1769947"/>
                </a:lnTo>
                <a:lnTo>
                  <a:pt x="3083630" y="1800815"/>
                </a:lnTo>
                <a:lnTo>
                  <a:pt x="3048718" y="1827155"/>
                </a:lnTo>
                <a:lnTo>
                  <a:pt x="3010248" y="1848485"/>
                </a:lnTo>
                <a:lnTo>
                  <a:pt x="2968704" y="1864319"/>
                </a:lnTo>
                <a:lnTo>
                  <a:pt x="2924569" y="1874175"/>
                </a:lnTo>
                <a:lnTo>
                  <a:pt x="2878328" y="1877568"/>
                </a:lnTo>
                <a:lnTo>
                  <a:pt x="312940" y="1877568"/>
                </a:lnTo>
                <a:lnTo>
                  <a:pt x="266696" y="1874175"/>
                </a:lnTo>
                <a:lnTo>
                  <a:pt x="222558" y="1864319"/>
                </a:lnTo>
                <a:lnTo>
                  <a:pt x="181011" y="1848485"/>
                </a:lnTo>
                <a:lnTo>
                  <a:pt x="142540" y="1827155"/>
                </a:lnTo>
                <a:lnTo>
                  <a:pt x="107627" y="1800815"/>
                </a:lnTo>
                <a:lnTo>
                  <a:pt x="76758" y="1769947"/>
                </a:lnTo>
                <a:lnTo>
                  <a:pt x="50416" y="1735036"/>
                </a:lnTo>
                <a:lnTo>
                  <a:pt x="29085" y="1696566"/>
                </a:lnTo>
                <a:lnTo>
                  <a:pt x="13249" y="1655021"/>
                </a:lnTo>
                <a:lnTo>
                  <a:pt x="3393" y="1610884"/>
                </a:lnTo>
                <a:lnTo>
                  <a:pt x="0" y="1564640"/>
                </a:lnTo>
                <a:lnTo>
                  <a:pt x="0" y="312940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786973" y="2400735"/>
            <a:ext cx="1799589" cy="1626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90500">
              <a:lnSpc>
                <a:spcPct val="127000"/>
              </a:lnSpc>
            </a:pPr>
            <a:r>
              <a:rPr sz="4100" spc="-35" dirty="0">
                <a:solidFill>
                  <a:srgbClr val="DADADA"/>
                </a:solidFill>
                <a:latin typeface="Calibri"/>
                <a:cs typeface="Calibri"/>
              </a:rPr>
              <a:t>Before  </a:t>
            </a:r>
            <a:r>
              <a:rPr sz="4100" spc="-5" dirty="0">
                <a:solidFill>
                  <a:srgbClr val="DADADA"/>
                </a:solidFill>
                <a:latin typeface="Calibri"/>
                <a:cs typeface="Calibri"/>
              </a:rPr>
              <a:t>Me</a:t>
            </a:r>
            <a:r>
              <a:rPr sz="4100" spc="-25" dirty="0">
                <a:solidFill>
                  <a:srgbClr val="DADADA"/>
                </a:solidFill>
                <a:latin typeface="Calibri"/>
                <a:cs typeface="Calibri"/>
              </a:rPr>
              <a:t>e</a:t>
            </a:r>
            <a:r>
              <a:rPr sz="4100" spc="5" dirty="0">
                <a:solidFill>
                  <a:srgbClr val="DADADA"/>
                </a:solidFill>
                <a:latin typeface="Calibri"/>
                <a:cs typeface="Calibri"/>
              </a:rPr>
              <a:t>t</a:t>
            </a:r>
            <a:r>
              <a:rPr sz="4100" spc="-10" dirty="0">
                <a:solidFill>
                  <a:srgbClr val="DADADA"/>
                </a:solidFill>
                <a:latin typeface="Calibri"/>
                <a:cs typeface="Calibri"/>
              </a:rPr>
              <a:t>i</a:t>
            </a:r>
            <a:r>
              <a:rPr sz="4100" dirty="0">
                <a:solidFill>
                  <a:srgbClr val="DADADA"/>
                </a:solidFill>
                <a:latin typeface="Calibri"/>
                <a:cs typeface="Calibri"/>
              </a:rPr>
              <a:t>ng</a:t>
            </a:r>
            <a:endParaRPr sz="41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753355" y="2420106"/>
            <a:ext cx="3190240" cy="1877695"/>
          </a:xfrm>
          <a:custGeom>
            <a:avLst/>
            <a:gdLst/>
            <a:ahLst/>
            <a:cxnLst/>
            <a:rect l="l" t="t" r="r" b="b"/>
            <a:pathLst>
              <a:path w="3190240" h="1877695">
                <a:moveTo>
                  <a:pt x="2876791" y="0"/>
                </a:moveTo>
                <a:lnTo>
                  <a:pt x="312940" y="0"/>
                </a:lnTo>
                <a:lnTo>
                  <a:pt x="266696" y="3393"/>
                </a:lnTo>
                <a:lnTo>
                  <a:pt x="222558" y="13249"/>
                </a:lnTo>
                <a:lnTo>
                  <a:pt x="181011" y="29085"/>
                </a:lnTo>
                <a:lnTo>
                  <a:pt x="142540" y="50416"/>
                </a:lnTo>
                <a:lnTo>
                  <a:pt x="107627" y="76758"/>
                </a:lnTo>
                <a:lnTo>
                  <a:pt x="76758" y="107627"/>
                </a:lnTo>
                <a:lnTo>
                  <a:pt x="50416" y="142540"/>
                </a:lnTo>
                <a:lnTo>
                  <a:pt x="29085" y="181011"/>
                </a:lnTo>
                <a:lnTo>
                  <a:pt x="13249" y="222558"/>
                </a:lnTo>
                <a:lnTo>
                  <a:pt x="3393" y="266696"/>
                </a:lnTo>
                <a:lnTo>
                  <a:pt x="0" y="312940"/>
                </a:lnTo>
                <a:lnTo>
                  <a:pt x="0" y="1564640"/>
                </a:lnTo>
                <a:lnTo>
                  <a:pt x="3393" y="1610881"/>
                </a:lnTo>
                <a:lnTo>
                  <a:pt x="13249" y="1655016"/>
                </a:lnTo>
                <a:lnTo>
                  <a:pt x="29085" y="1696560"/>
                </a:lnTo>
                <a:lnTo>
                  <a:pt x="50416" y="1735030"/>
                </a:lnTo>
                <a:lnTo>
                  <a:pt x="76758" y="1769942"/>
                </a:lnTo>
                <a:lnTo>
                  <a:pt x="107627" y="1800810"/>
                </a:lnTo>
                <a:lnTo>
                  <a:pt x="142540" y="1827152"/>
                </a:lnTo>
                <a:lnTo>
                  <a:pt x="181011" y="1848483"/>
                </a:lnTo>
                <a:lnTo>
                  <a:pt x="222558" y="1864318"/>
                </a:lnTo>
                <a:lnTo>
                  <a:pt x="266696" y="1874174"/>
                </a:lnTo>
                <a:lnTo>
                  <a:pt x="312940" y="1877568"/>
                </a:lnTo>
                <a:lnTo>
                  <a:pt x="2876791" y="1877568"/>
                </a:lnTo>
                <a:lnTo>
                  <a:pt x="2923035" y="1874174"/>
                </a:lnTo>
                <a:lnTo>
                  <a:pt x="2967173" y="1864318"/>
                </a:lnTo>
                <a:lnTo>
                  <a:pt x="3008720" y="1848483"/>
                </a:lnTo>
                <a:lnTo>
                  <a:pt x="3047191" y="1827152"/>
                </a:lnTo>
                <a:lnTo>
                  <a:pt x="3082104" y="1800810"/>
                </a:lnTo>
                <a:lnTo>
                  <a:pt x="3112973" y="1769942"/>
                </a:lnTo>
                <a:lnTo>
                  <a:pt x="3139315" y="1735030"/>
                </a:lnTo>
                <a:lnTo>
                  <a:pt x="3160646" y="1696560"/>
                </a:lnTo>
                <a:lnTo>
                  <a:pt x="3176482" y="1655016"/>
                </a:lnTo>
                <a:lnTo>
                  <a:pt x="3186338" y="1610881"/>
                </a:lnTo>
                <a:lnTo>
                  <a:pt x="3189732" y="1564640"/>
                </a:lnTo>
                <a:lnTo>
                  <a:pt x="3189732" y="312940"/>
                </a:lnTo>
                <a:lnTo>
                  <a:pt x="3186338" y="266696"/>
                </a:lnTo>
                <a:lnTo>
                  <a:pt x="3176482" y="222558"/>
                </a:lnTo>
                <a:lnTo>
                  <a:pt x="3160646" y="181011"/>
                </a:lnTo>
                <a:lnTo>
                  <a:pt x="3139315" y="142540"/>
                </a:lnTo>
                <a:lnTo>
                  <a:pt x="3112973" y="107627"/>
                </a:lnTo>
                <a:lnTo>
                  <a:pt x="3082104" y="76758"/>
                </a:lnTo>
                <a:lnTo>
                  <a:pt x="3047191" y="50416"/>
                </a:lnTo>
                <a:lnTo>
                  <a:pt x="3008720" y="29085"/>
                </a:lnTo>
                <a:lnTo>
                  <a:pt x="2967173" y="13249"/>
                </a:lnTo>
                <a:lnTo>
                  <a:pt x="2923035" y="3393"/>
                </a:lnTo>
                <a:lnTo>
                  <a:pt x="2876791" y="0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753355" y="2420106"/>
            <a:ext cx="3190240" cy="1877695"/>
          </a:xfrm>
          <a:custGeom>
            <a:avLst/>
            <a:gdLst/>
            <a:ahLst/>
            <a:cxnLst/>
            <a:rect l="l" t="t" r="r" b="b"/>
            <a:pathLst>
              <a:path w="3190240" h="1877695">
                <a:moveTo>
                  <a:pt x="0" y="312940"/>
                </a:moveTo>
                <a:lnTo>
                  <a:pt x="3393" y="266696"/>
                </a:lnTo>
                <a:lnTo>
                  <a:pt x="13249" y="222558"/>
                </a:lnTo>
                <a:lnTo>
                  <a:pt x="29085" y="181011"/>
                </a:lnTo>
                <a:lnTo>
                  <a:pt x="50416" y="142540"/>
                </a:lnTo>
                <a:lnTo>
                  <a:pt x="76758" y="107627"/>
                </a:lnTo>
                <a:lnTo>
                  <a:pt x="107627" y="76758"/>
                </a:lnTo>
                <a:lnTo>
                  <a:pt x="142540" y="50416"/>
                </a:lnTo>
                <a:lnTo>
                  <a:pt x="181011" y="29085"/>
                </a:lnTo>
                <a:lnTo>
                  <a:pt x="222558" y="13249"/>
                </a:lnTo>
                <a:lnTo>
                  <a:pt x="266696" y="3393"/>
                </a:lnTo>
                <a:lnTo>
                  <a:pt x="312940" y="0"/>
                </a:lnTo>
                <a:lnTo>
                  <a:pt x="2876791" y="0"/>
                </a:lnTo>
                <a:lnTo>
                  <a:pt x="2923035" y="3393"/>
                </a:lnTo>
                <a:lnTo>
                  <a:pt x="2967173" y="13249"/>
                </a:lnTo>
                <a:lnTo>
                  <a:pt x="3008720" y="29085"/>
                </a:lnTo>
                <a:lnTo>
                  <a:pt x="3047191" y="50416"/>
                </a:lnTo>
                <a:lnTo>
                  <a:pt x="3082104" y="76758"/>
                </a:lnTo>
                <a:lnTo>
                  <a:pt x="3112973" y="107627"/>
                </a:lnTo>
                <a:lnTo>
                  <a:pt x="3139315" y="142540"/>
                </a:lnTo>
                <a:lnTo>
                  <a:pt x="3160646" y="181011"/>
                </a:lnTo>
                <a:lnTo>
                  <a:pt x="3176482" y="222558"/>
                </a:lnTo>
                <a:lnTo>
                  <a:pt x="3186338" y="266696"/>
                </a:lnTo>
                <a:lnTo>
                  <a:pt x="3189732" y="312940"/>
                </a:lnTo>
                <a:lnTo>
                  <a:pt x="3189732" y="1564640"/>
                </a:lnTo>
                <a:lnTo>
                  <a:pt x="3186338" y="1610881"/>
                </a:lnTo>
                <a:lnTo>
                  <a:pt x="3176482" y="1655016"/>
                </a:lnTo>
                <a:lnTo>
                  <a:pt x="3160646" y="1696560"/>
                </a:lnTo>
                <a:lnTo>
                  <a:pt x="3139315" y="1735030"/>
                </a:lnTo>
                <a:lnTo>
                  <a:pt x="3112973" y="1769942"/>
                </a:lnTo>
                <a:lnTo>
                  <a:pt x="3082104" y="1800810"/>
                </a:lnTo>
                <a:lnTo>
                  <a:pt x="3047191" y="1827152"/>
                </a:lnTo>
                <a:lnTo>
                  <a:pt x="3008720" y="1848483"/>
                </a:lnTo>
                <a:lnTo>
                  <a:pt x="2967173" y="1864318"/>
                </a:lnTo>
                <a:lnTo>
                  <a:pt x="2923035" y="1874174"/>
                </a:lnTo>
                <a:lnTo>
                  <a:pt x="2876791" y="1877568"/>
                </a:lnTo>
                <a:lnTo>
                  <a:pt x="312940" y="1877568"/>
                </a:lnTo>
                <a:lnTo>
                  <a:pt x="266696" y="1874174"/>
                </a:lnTo>
                <a:lnTo>
                  <a:pt x="222558" y="1864318"/>
                </a:lnTo>
                <a:lnTo>
                  <a:pt x="181011" y="1848483"/>
                </a:lnTo>
                <a:lnTo>
                  <a:pt x="142540" y="1827152"/>
                </a:lnTo>
                <a:lnTo>
                  <a:pt x="107627" y="1800810"/>
                </a:lnTo>
                <a:lnTo>
                  <a:pt x="76758" y="1769942"/>
                </a:lnTo>
                <a:lnTo>
                  <a:pt x="50416" y="1735030"/>
                </a:lnTo>
                <a:lnTo>
                  <a:pt x="29085" y="1696560"/>
                </a:lnTo>
                <a:lnTo>
                  <a:pt x="13249" y="1655016"/>
                </a:lnTo>
                <a:lnTo>
                  <a:pt x="3393" y="1610881"/>
                </a:lnTo>
                <a:lnTo>
                  <a:pt x="0" y="1564640"/>
                </a:lnTo>
                <a:lnTo>
                  <a:pt x="0" y="312940"/>
                </a:lnTo>
                <a:close/>
              </a:path>
            </a:pathLst>
          </a:custGeom>
          <a:ln w="1219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428359" y="2762410"/>
            <a:ext cx="1839595" cy="1171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80975">
              <a:lnSpc>
                <a:spcPts val="4500"/>
              </a:lnSpc>
            </a:pPr>
            <a:r>
              <a:rPr sz="4100" b="1" spc="5" dirty="0">
                <a:solidFill>
                  <a:srgbClr val="FFFF00"/>
                </a:solidFill>
                <a:latin typeface="Calibri"/>
                <a:cs typeface="Calibri"/>
              </a:rPr>
              <a:t>During  </a:t>
            </a:r>
            <a:r>
              <a:rPr sz="4100" b="1" dirty="0">
                <a:solidFill>
                  <a:srgbClr val="FFFF00"/>
                </a:solidFill>
                <a:latin typeface="Calibri"/>
                <a:cs typeface="Calibri"/>
              </a:rPr>
              <a:t>Me</a:t>
            </a:r>
            <a:r>
              <a:rPr sz="4100" b="1" spc="-30" dirty="0">
                <a:solidFill>
                  <a:srgbClr val="FFFF00"/>
                </a:solidFill>
                <a:latin typeface="Calibri"/>
                <a:cs typeface="Calibri"/>
              </a:rPr>
              <a:t>e</a:t>
            </a:r>
            <a:r>
              <a:rPr sz="4100" b="1" spc="5" dirty="0">
                <a:solidFill>
                  <a:srgbClr val="FFFF00"/>
                </a:solidFill>
                <a:latin typeface="Calibri"/>
                <a:cs typeface="Calibri"/>
              </a:rPr>
              <a:t>t</a:t>
            </a:r>
            <a:r>
              <a:rPr sz="4100" b="1" dirty="0">
                <a:solidFill>
                  <a:srgbClr val="FFFF00"/>
                </a:solidFill>
                <a:latin typeface="Calibri"/>
                <a:cs typeface="Calibri"/>
              </a:rPr>
              <a:t>i</a:t>
            </a:r>
            <a:r>
              <a:rPr sz="4100" b="1" spc="5" dirty="0">
                <a:solidFill>
                  <a:srgbClr val="FFFF00"/>
                </a:solidFill>
                <a:latin typeface="Calibri"/>
                <a:cs typeface="Calibri"/>
              </a:rPr>
              <a:t>n</a:t>
            </a:r>
            <a:r>
              <a:rPr sz="4100" b="1" dirty="0">
                <a:solidFill>
                  <a:srgbClr val="FFFF00"/>
                </a:solidFill>
                <a:latin typeface="Calibri"/>
                <a:cs typeface="Calibri"/>
              </a:rPr>
              <a:t>g</a:t>
            </a:r>
            <a:endParaRPr sz="41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414004" y="2401817"/>
            <a:ext cx="3191510" cy="1877695"/>
          </a:xfrm>
          <a:custGeom>
            <a:avLst/>
            <a:gdLst/>
            <a:ahLst/>
            <a:cxnLst/>
            <a:rect l="l" t="t" r="r" b="b"/>
            <a:pathLst>
              <a:path w="3191509" h="1877695">
                <a:moveTo>
                  <a:pt x="2878328" y="0"/>
                </a:moveTo>
                <a:lnTo>
                  <a:pt x="312940" y="0"/>
                </a:lnTo>
                <a:lnTo>
                  <a:pt x="266696" y="3393"/>
                </a:lnTo>
                <a:lnTo>
                  <a:pt x="222558" y="13249"/>
                </a:lnTo>
                <a:lnTo>
                  <a:pt x="181011" y="29085"/>
                </a:lnTo>
                <a:lnTo>
                  <a:pt x="142540" y="50416"/>
                </a:lnTo>
                <a:lnTo>
                  <a:pt x="107627" y="76758"/>
                </a:lnTo>
                <a:lnTo>
                  <a:pt x="76758" y="107627"/>
                </a:lnTo>
                <a:lnTo>
                  <a:pt x="50416" y="142540"/>
                </a:lnTo>
                <a:lnTo>
                  <a:pt x="29085" y="181011"/>
                </a:lnTo>
                <a:lnTo>
                  <a:pt x="13249" y="222558"/>
                </a:lnTo>
                <a:lnTo>
                  <a:pt x="3393" y="266696"/>
                </a:lnTo>
                <a:lnTo>
                  <a:pt x="0" y="312940"/>
                </a:lnTo>
                <a:lnTo>
                  <a:pt x="0" y="1564640"/>
                </a:lnTo>
                <a:lnTo>
                  <a:pt x="3393" y="1610884"/>
                </a:lnTo>
                <a:lnTo>
                  <a:pt x="13249" y="1655021"/>
                </a:lnTo>
                <a:lnTo>
                  <a:pt x="29085" y="1696566"/>
                </a:lnTo>
                <a:lnTo>
                  <a:pt x="50416" y="1735036"/>
                </a:lnTo>
                <a:lnTo>
                  <a:pt x="76758" y="1769947"/>
                </a:lnTo>
                <a:lnTo>
                  <a:pt x="107627" y="1800815"/>
                </a:lnTo>
                <a:lnTo>
                  <a:pt x="142540" y="1827155"/>
                </a:lnTo>
                <a:lnTo>
                  <a:pt x="181011" y="1848485"/>
                </a:lnTo>
                <a:lnTo>
                  <a:pt x="222558" y="1864319"/>
                </a:lnTo>
                <a:lnTo>
                  <a:pt x="266696" y="1874175"/>
                </a:lnTo>
                <a:lnTo>
                  <a:pt x="312940" y="1877568"/>
                </a:lnTo>
                <a:lnTo>
                  <a:pt x="2878328" y="1877568"/>
                </a:lnTo>
                <a:lnTo>
                  <a:pt x="2924569" y="1874175"/>
                </a:lnTo>
                <a:lnTo>
                  <a:pt x="2968704" y="1864319"/>
                </a:lnTo>
                <a:lnTo>
                  <a:pt x="3010248" y="1848485"/>
                </a:lnTo>
                <a:lnTo>
                  <a:pt x="3048718" y="1827155"/>
                </a:lnTo>
                <a:lnTo>
                  <a:pt x="3083630" y="1800815"/>
                </a:lnTo>
                <a:lnTo>
                  <a:pt x="3114498" y="1769947"/>
                </a:lnTo>
                <a:lnTo>
                  <a:pt x="3140840" y="1735036"/>
                </a:lnTo>
                <a:lnTo>
                  <a:pt x="3162171" y="1696566"/>
                </a:lnTo>
                <a:lnTo>
                  <a:pt x="3178006" y="1655021"/>
                </a:lnTo>
                <a:lnTo>
                  <a:pt x="3187862" y="1610884"/>
                </a:lnTo>
                <a:lnTo>
                  <a:pt x="3191256" y="1564640"/>
                </a:lnTo>
                <a:lnTo>
                  <a:pt x="3191256" y="312940"/>
                </a:lnTo>
                <a:lnTo>
                  <a:pt x="3187862" y="266696"/>
                </a:lnTo>
                <a:lnTo>
                  <a:pt x="3178006" y="222558"/>
                </a:lnTo>
                <a:lnTo>
                  <a:pt x="3162171" y="181011"/>
                </a:lnTo>
                <a:lnTo>
                  <a:pt x="3140840" y="142540"/>
                </a:lnTo>
                <a:lnTo>
                  <a:pt x="3114498" y="107627"/>
                </a:lnTo>
                <a:lnTo>
                  <a:pt x="3083630" y="76758"/>
                </a:lnTo>
                <a:lnTo>
                  <a:pt x="3048718" y="50416"/>
                </a:lnTo>
                <a:lnTo>
                  <a:pt x="3010248" y="29085"/>
                </a:lnTo>
                <a:lnTo>
                  <a:pt x="2968704" y="13249"/>
                </a:lnTo>
                <a:lnTo>
                  <a:pt x="2924569" y="3393"/>
                </a:lnTo>
                <a:lnTo>
                  <a:pt x="2878328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414004" y="2401817"/>
            <a:ext cx="3191510" cy="1877695"/>
          </a:xfrm>
          <a:custGeom>
            <a:avLst/>
            <a:gdLst/>
            <a:ahLst/>
            <a:cxnLst/>
            <a:rect l="l" t="t" r="r" b="b"/>
            <a:pathLst>
              <a:path w="3191509" h="1877695">
                <a:moveTo>
                  <a:pt x="0" y="312940"/>
                </a:moveTo>
                <a:lnTo>
                  <a:pt x="3393" y="266696"/>
                </a:lnTo>
                <a:lnTo>
                  <a:pt x="13249" y="222558"/>
                </a:lnTo>
                <a:lnTo>
                  <a:pt x="29085" y="181011"/>
                </a:lnTo>
                <a:lnTo>
                  <a:pt x="50416" y="142540"/>
                </a:lnTo>
                <a:lnTo>
                  <a:pt x="76758" y="107627"/>
                </a:lnTo>
                <a:lnTo>
                  <a:pt x="107627" y="76758"/>
                </a:lnTo>
                <a:lnTo>
                  <a:pt x="142540" y="50416"/>
                </a:lnTo>
                <a:lnTo>
                  <a:pt x="181011" y="29085"/>
                </a:lnTo>
                <a:lnTo>
                  <a:pt x="222558" y="13249"/>
                </a:lnTo>
                <a:lnTo>
                  <a:pt x="266696" y="3393"/>
                </a:lnTo>
                <a:lnTo>
                  <a:pt x="312940" y="0"/>
                </a:lnTo>
                <a:lnTo>
                  <a:pt x="2878328" y="0"/>
                </a:lnTo>
                <a:lnTo>
                  <a:pt x="2924569" y="3393"/>
                </a:lnTo>
                <a:lnTo>
                  <a:pt x="2968704" y="13249"/>
                </a:lnTo>
                <a:lnTo>
                  <a:pt x="3010248" y="29085"/>
                </a:lnTo>
                <a:lnTo>
                  <a:pt x="3048718" y="50416"/>
                </a:lnTo>
                <a:lnTo>
                  <a:pt x="3083630" y="76758"/>
                </a:lnTo>
                <a:lnTo>
                  <a:pt x="3114498" y="107627"/>
                </a:lnTo>
                <a:lnTo>
                  <a:pt x="3140840" y="142540"/>
                </a:lnTo>
                <a:lnTo>
                  <a:pt x="3162171" y="181011"/>
                </a:lnTo>
                <a:lnTo>
                  <a:pt x="3178006" y="222558"/>
                </a:lnTo>
                <a:lnTo>
                  <a:pt x="3187862" y="266696"/>
                </a:lnTo>
                <a:lnTo>
                  <a:pt x="3191256" y="312940"/>
                </a:lnTo>
                <a:lnTo>
                  <a:pt x="3191256" y="1564640"/>
                </a:lnTo>
                <a:lnTo>
                  <a:pt x="3187862" y="1610884"/>
                </a:lnTo>
                <a:lnTo>
                  <a:pt x="3178006" y="1655021"/>
                </a:lnTo>
                <a:lnTo>
                  <a:pt x="3162171" y="1696566"/>
                </a:lnTo>
                <a:lnTo>
                  <a:pt x="3140840" y="1735036"/>
                </a:lnTo>
                <a:lnTo>
                  <a:pt x="3114498" y="1769947"/>
                </a:lnTo>
                <a:lnTo>
                  <a:pt x="3083630" y="1800815"/>
                </a:lnTo>
                <a:lnTo>
                  <a:pt x="3048718" y="1827155"/>
                </a:lnTo>
                <a:lnTo>
                  <a:pt x="3010248" y="1848485"/>
                </a:lnTo>
                <a:lnTo>
                  <a:pt x="2968704" y="1864319"/>
                </a:lnTo>
                <a:lnTo>
                  <a:pt x="2924569" y="1874175"/>
                </a:lnTo>
                <a:lnTo>
                  <a:pt x="2878328" y="1877568"/>
                </a:lnTo>
                <a:lnTo>
                  <a:pt x="312940" y="1877568"/>
                </a:lnTo>
                <a:lnTo>
                  <a:pt x="266696" y="1874175"/>
                </a:lnTo>
                <a:lnTo>
                  <a:pt x="222558" y="1864319"/>
                </a:lnTo>
                <a:lnTo>
                  <a:pt x="181011" y="1848485"/>
                </a:lnTo>
                <a:lnTo>
                  <a:pt x="142540" y="1827155"/>
                </a:lnTo>
                <a:lnTo>
                  <a:pt x="107627" y="1800815"/>
                </a:lnTo>
                <a:lnTo>
                  <a:pt x="76758" y="1769947"/>
                </a:lnTo>
                <a:lnTo>
                  <a:pt x="50416" y="1735036"/>
                </a:lnTo>
                <a:lnTo>
                  <a:pt x="29085" y="1696566"/>
                </a:lnTo>
                <a:lnTo>
                  <a:pt x="13249" y="1655021"/>
                </a:lnTo>
                <a:lnTo>
                  <a:pt x="3393" y="1610884"/>
                </a:lnTo>
                <a:lnTo>
                  <a:pt x="0" y="1564640"/>
                </a:lnTo>
                <a:lnTo>
                  <a:pt x="0" y="312940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9109385" y="2400735"/>
            <a:ext cx="1799589" cy="1626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51790">
              <a:lnSpc>
                <a:spcPct val="127000"/>
              </a:lnSpc>
            </a:pPr>
            <a:r>
              <a:rPr sz="4100" b="0" spc="-10" dirty="0">
                <a:solidFill>
                  <a:srgbClr val="DADADA"/>
                </a:solidFill>
                <a:latin typeface="Calibri"/>
                <a:cs typeface="Calibri"/>
              </a:rPr>
              <a:t>After  </a:t>
            </a:r>
            <a:r>
              <a:rPr sz="4100" b="0" spc="-5" dirty="0">
                <a:solidFill>
                  <a:srgbClr val="DADADA"/>
                </a:solidFill>
                <a:latin typeface="Calibri"/>
                <a:cs typeface="Calibri"/>
              </a:rPr>
              <a:t>Me</a:t>
            </a:r>
            <a:r>
              <a:rPr sz="4100" b="0" spc="-25" dirty="0">
                <a:solidFill>
                  <a:srgbClr val="DADADA"/>
                </a:solidFill>
                <a:latin typeface="Calibri"/>
                <a:cs typeface="Calibri"/>
              </a:rPr>
              <a:t>e</a:t>
            </a:r>
            <a:r>
              <a:rPr sz="4100" b="0" spc="5" dirty="0">
                <a:solidFill>
                  <a:srgbClr val="DADADA"/>
                </a:solidFill>
                <a:latin typeface="Calibri"/>
                <a:cs typeface="Calibri"/>
              </a:rPr>
              <a:t>t</a:t>
            </a:r>
            <a:r>
              <a:rPr sz="4100" b="0" spc="-10" dirty="0">
                <a:solidFill>
                  <a:srgbClr val="DADADA"/>
                </a:solidFill>
                <a:latin typeface="Calibri"/>
                <a:cs typeface="Calibri"/>
              </a:rPr>
              <a:t>i</a:t>
            </a:r>
            <a:r>
              <a:rPr sz="4100" b="0" dirty="0">
                <a:solidFill>
                  <a:srgbClr val="DADADA"/>
                </a:solidFill>
                <a:latin typeface="Calibri"/>
                <a:cs typeface="Calibri"/>
              </a:rPr>
              <a:t>ng</a:t>
            </a:r>
            <a:endParaRPr sz="4100">
              <a:latin typeface="Calibri"/>
              <a:cs typeface="Calibri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13</a:t>
            </a:fld>
            <a:endParaRPr dirty="0"/>
          </a:p>
        </p:txBody>
      </p:sp>
    </p:spTree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28044" y="532606"/>
            <a:ext cx="5342890" cy="584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45" dirty="0"/>
              <a:t>Performance </a:t>
            </a:r>
            <a:r>
              <a:rPr spc="-40" dirty="0"/>
              <a:t>Review</a:t>
            </a:r>
            <a:r>
              <a:rPr spc="-220" dirty="0"/>
              <a:t> </a:t>
            </a:r>
            <a:r>
              <a:rPr spc="-25" dirty="0"/>
              <a:t>Meeting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14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2428044" y="1805304"/>
            <a:ext cx="4787265" cy="40241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800" spc="-15" dirty="0">
                <a:latin typeface="Calibri"/>
                <a:cs typeface="Calibri"/>
              </a:rPr>
              <a:t>Participate</a:t>
            </a:r>
            <a:r>
              <a:rPr lang="en-US" sz="2800" spc="-15" dirty="0">
                <a:latin typeface="Calibri"/>
                <a:cs typeface="Calibri"/>
              </a:rPr>
              <a:t> and be engaging.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4050" dirty="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25" dirty="0">
                <a:latin typeface="Calibri"/>
                <a:cs typeface="Calibri"/>
              </a:rPr>
              <a:t>Make </a:t>
            </a:r>
            <a:r>
              <a:rPr sz="2800" spc="-10" dirty="0">
                <a:latin typeface="Calibri"/>
                <a:cs typeface="Calibri"/>
              </a:rPr>
              <a:t>this </a:t>
            </a: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spc="-20" dirty="0">
                <a:latin typeface="Calibri"/>
                <a:cs typeface="Calibri"/>
              </a:rPr>
              <a:t>2-way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conversation</a:t>
            </a:r>
            <a:r>
              <a:rPr lang="en-US" sz="2800" spc="-20" dirty="0">
                <a:latin typeface="Calibri"/>
                <a:cs typeface="Calibri"/>
              </a:rPr>
              <a:t>.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4050" dirty="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Ask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questions</a:t>
            </a:r>
            <a:r>
              <a:rPr lang="en-US" sz="2800" spc="-10" dirty="0">
                <a:latin typeface="Calibri"/>
                <a:cs typeface="Calibri"/>
              </a:rPr>
              <a:t>.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"/>
              <a:buChar char="•"/>
            </a:pPr>
            <a:endParaRPr sz="4050" dirty="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800" spc="-15" dirty="0">
                <a:latin typeface="Calibri"/>
                <a:cs typeface="Calibri"/>
              </a:rPr>
              <a:t>Listen</a:t>
            </a:r>
            <a:r>
              <a:rPr lang="en-US" sz="2800" spc="-15" dirty="0">
                <a:latin typeface="Calibri"/>
                <a:cs typeface="Calibri"/>
              </a:rPr>
              <a:t>.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24992" y="532606"/>
            <a:ext cx="5342890" cy="584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b="0" spc="-45" dirty="0">
                <a:latin typeface="Calibri Light"/>
                <a:cs typeface="Calibri Light"/>
              </a:rPr>
              <a:t>Performance </a:t>
            </a:r>
            <a:r>
              <a:rPr sz="3600" b="0" spc="-40" dirty="0">
                <a:latin typeface="Calibri Light"/>
                <a:cs typeface="Calibri Light"/>
              </a:rPr>
              <a:t>Review</a:t>
            </a:r>
            <a:r>
              <a:rPr sz="3600" b="0" spc="-220" dirty="0">
                <a:latin typeface="Calibri Light"/>
                <a:cs typeface="Calibri Light"/>
              </a:rPr>
              <a:t> </a:t>
            </a:r>
            <a:r>
              <a:rPr sz="3600" b="0" spc="-25" dirty="0">
                <a:latin typeface="Calibri Light"/>
                <a:cs typeface="Calibri Light"/>
              </a:rPr>
              <a:t>Meeting</a:t>
            </a:r>
            <a:endParaRPr sz="36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xfrm>
            <a:off x="2806646" y="1712645"/>
            <a:ext cx="6578706" cy="13500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49070" marR="5080" indent="520700">
              <a:lnSpc>
                <a:spcPct val="110700"/>
              </a:lnSpc>
            </a:pPr>
            <a:r>
              <a:rPr lang="en-US" spc="-15" dirty="0"/>
              <a:t>Set</a:t>
            </a:r>
            <a:r>
              <a:rPr spc="-15" dirty="0"/>
              <a:t> </a:t>
            </a:r>
            <a:r>
              <a:rPr dirty="0"/>
              <a:t>an </a:t>
            </a:r>
            <a:r>
              <a:rPr spc="-10" dirty="0"/>
              <a:t>appointment  </a:t>
            </a:r>
            <a:r>
              <a:rPr spc="-20" dirty="0"/>
              <a:t>to </a:t>
            </a:r>
            <a:r>
              <a:rPr spc="-10" dirty="0"/>
              <a:t>discuss </a:t>
            </a:r>
            <a:r>
              <a:rPr spc="-5" dirty="0"/>
              <a:t>and</a:t>
            </a:r>
            <a:r>
              <a:rPr spc="-40" dirty="0"/>
              <a:t> </a:t>
            </a:r>
            <a:r>
              <a:rPr spc="-10" dirty="0"/>
              <a:t>document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134905" y="3064096"/>
            <a:ext cx="5363845" cy="2439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81685" marR="778510" algn="ctr">
              <a:lnSpc>
                <a:spcPct val="110700"/>
              </a:lnSpc>
            </a:pPr>
            <a:r>
              <a:rPr sz="4000" spc="-10" dirty="0">
                <a:latin typeface="Calibri"/>
                <a:cs typeface="Calibri"/>
              </a:rPr>
              <a:t>goals </a:t>
            </a:r>
            <a:r>
              <a:rPr sz="4000" spc="-30" dirty="0">
                <a:latin typeface="Calibri"/>
                <a:cs typeface="Calibri"/>
              </a:rPr>
              <a:t>for </a:t>
            </a:r>
            <a:r>
              <a:rPr sz="4000" spc="-20" dirty="0">
                <a:latin typeface="Calibri"/>
                <a:cs typeface="Calibri"/>
              </a:rPr>
              <a:t>next</a:t>
            </a:r>
            <a:r>
              <a:rPr sz="4000" spc="-45" dirty="0">
                <a:latin typeface="Calibri"/>
                <a:cs typeface="Calibri"/>
              </a:rPr>
              <a:t> </a:t>
            </a:r>
            <a:r>
              <a:rPr sz="4000" spc="-15" dirty="0">
                <a:latin typeface="Calibri"/>
                <a:cs typeface="Calibri"/>
              </a:rPr>
              <a:t>year  </a:t>
            </a:r>
            <a:r>
              <a:rPr sz="4000" spc="-5" dirty="0">
                <a:latin typeface="Calibri"/>
                <a:cs typeface="Calibri"/>
              </a:rPr>
              <a:t>And</a:t>
            </a:r>
            <a:r>
              <a:rPr sz="4000" spc="-95" dirty="0">
                <a:latin typeface="Calibri"/>
                <a:cs typeface="Calibri"/>
              </a:rPr>
              <a:t> </a:t>
            </a:r>
            <a:r>
              <a:rPr sz="4000" spc="-10" dirty="0">
                <a:latin typeface="Calibri"/>
                <a:cs typeface="Calibri"/>
              </a:rPr>
              <a:t>remember:</a:t>
            </a:r>
            <a:endParaRPr sz="4000">
              <a:latin typeface="Calibri"/>
              <a:cs typeface="Calibri"/>
            </a:endParaRPr>
          </a:p>
          <a:p>
            <a:pPr algn="ctr">
              <a:lnSpc>
                <a:spcPts val="8575"/>
              </a:lnSpc>
            </a:pPr>
            <a:r>
              <a:rPr sz="7200" spc="-5" dirty="0">
                <a:latin typeface="Calibri"/>
                <a:cs typeface="Calibri"/>
              </a:rPr>
              <a:t>Goals </a:t>
            </a:r>
            <a:r>
              <a:rPr sz="7200" spc="-35" dirty="0">
                <a:latin typeface="Calibri"/>
                <a:cs typeface="Calibri"/>
              </a:rPr>
              <a:t>are</a:t>
            </a:r>
            <a:r>
              <a:rPr sz="7200" spc="-60" dirty="0">
                <a:latin typeface="Calibri"/>
                <a:cs typeface="Calibri"/>
              </a:rPr>
              <a:t> </a:t>
            </a:r>
            <a:r>
              <a:rPr sz="7200" spc="-5" dirty="0">
                <a:latin typeface="Calibri"/>
                <a:cs typeface="Calibri"/>
              </a:rPr>
              <a:t>fluid</a:t>
            </a:r>
            <a:endParaRPr sz="72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147605" y="5423789"/>
            <a:ext cx="5337175" cy="59690"/>
          </a:xfrm>
          <a:custGeom>
            <a:avLst/>
            <a:gdLst/>
            <a:ahLst/>
            <a:cxnLst/>
            <a:rect l="l" t="t" r="r" b="b"/>
            <a:pathLst>
              <a:path w="5337175" h="59689">
                <a:moveTo>
                  <a:pt x="0" y="0"/>
                </a:moveTo>
                <a:lnTo>
                  <a:pt x="5337048" y="0"/>
                </a:lnTo>
                <a:lnTo>
                  <a:pt x="5337048" y="59436"/>
                </a:lnTo>
                <a:lnTo>
                  <a:pt x="0" y="5943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</p:spTree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14727" y="1150619"/>
            <a:ext cx="9255760" cy="4159250"/>
          </a:xfrm>
          <a:custGeom>
            <a:avLst/>
            <a:gdLst/>
            <a:ahLst/>
            <a:cxnLst/>
            <a:rect l="l" t="t" r="r" b="b"/>
            <a:pathLst>
              <a:path w="9255760" h="4159250">
                <a:moveTo>
                  <a:pt x="7175754" y="0"/>
                </a:moveTo>
                <a:lnTo>
                  <a:pt x="7175754" y="1039749"/>
                </a:lnTo>
                <a:lnTo>
                  <a:pt x="0" y="1039749"/>
                </a:lnTo>
                <a:lnTo>
                  <a:pt x="0" y="3119247"/>
                </a:lnTo>
                <a:lnTo>
                  <a:pt x="7175754" y="3119247"/>
                </a:lnTo>
                <a:lnTo>
                  <a:pt x="7175754" y="4158996"/>
                </a:lnTo>
                <a:lnTo>
                  <a:pt x="9255252" y="2079498"/>
                </a:lnTo>
                <a:lnTo>
                  <a:pt x="7175754" y="0"/>
                </a:lnTo>
                <a:close/>
              </a:path>
            </a:pathLst>
          </a:custGeom>
          <a:solidFill>
            <a:srgbClr val="D2DE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426463" y="2398781"/>
            <a:ext cx="3267710" cy="1663064"/>
          </a:xfrm>
          <a:custGeom>
            <a:avLst/>
            <a:gdLst/>
            <a:ahLst/>
            <a:cxnLst/>
            <a:rect l="l" t="t" r="r" b="b"/>
            <a:pathLst>
              <a:path w="3267710" h="1663064">
                <a:moveTo>
                  <a:pt x="2990342" y="0"/>
                </a:moveTo>
                <a:lnTo>
                  <a:pt x="277114" y="0"/>
                </a:lnTo>
                <a:lnTo>
                  <a:pt x="227301" y="4464"/>
                </a:lnTo>
                <a:lnTo>
                  <a:pt x="180419" y="17336"/>
                </a:lnTo>
                <a:lnTo>
                  <a:pt x="137248" y="37833"/>
                </a:lnTo>
                <a:lnTo>
                  <a:pt x="98572" y="65173"/>
                </a:lnTo>
                <a:lnTo>
                  <a:pt x="65173" y="98572"/>
                </a:lnTo>
                <a:lnTo>
                  <a:pt x="37833" y="137248"/>
                </a:lnTo>
                <a:lnTo>
                  <a:pt x="17336" y="180419"/>
                </a:lnTo>
                <a:lnTo>
                  <a:pt x="4464" y="227301"/>
                </a:lnTo>
                <a:lnTo>
                  <a:pt x="0" y="277113"/>
                </a:lnTo>
                <a:lnTo>
                  <a:pt x="0" y="1385557"/>
                </a:lnTo>
                <a:lnTo>
                  <a:pt x="4464" y="1435369"/>
                </a:lnTo>
                <a:lnTo>
                  <a:pt x="17336" y="1482253"/>
                </a:lnTo>
                <a:lnTo>
                  <a:pt x="37833" y="1525426"/>
                </a:lnTo>
                <a:lnTo>
                  <a:pt x="65173" y="1564104"/>
                </a:lnTo>
                <a:lnTo>
                  <a:pt x="98572" y="1597505"/>
                </a:lnTo>
                <a:lnTo>
                  <a:pt x="137248" y="1624846"/>
                </a:lnTo>
                <a:lnTo>
                  <a:pt x="180419" y="1645345"/>
                </a:lnTo>
                <a:lnTo>
                  <a:pt x="227301" y="1658218"/>
                </a:lnTo>
                <a:lnTo>
                  <a:pt x="277114" y="1662683"/>
                </a:lnTo>
                <a:lnTo>
                  <a:pt x="2990342" y="1662683"/>
                </a:lnTo>
                <a:lnTo>
                  <a:pt x="3040154" y="1658218"/>
                </a:lnTo>
                <a:lnTo>
                  <a:pt x="3087036" y="1645345"/>
                </a:lnTo>
                <a:lnTo>
                  <a:pt x="3130207" y="1624846"/>
                </a:lnTo>
                <a:lnTo>
                  <a:pt x="3168883" y="1597505"/>
                </a:lnTo>
                <a:lnTo>
                  <a:pt x="3202282" y="1564104"/>
                </a:lnTo>
                <a:lnTo>
                  <a:pt x="3229622" y="1525426"/>
                </a:lnTo>
                <a:lnTo>
                  <a:pt x="3250119" y="1482253"/>
                </a:lnTo>
                <a:lnTo>
                  <a:pt x="3262991" y="1435369"/>
                </a:lnTo>
                <a:lnTo>
                  <a:pt x="3267455" y="1385557"/>
                </a:lnTo>
                <a:lnTo>
                  <a:pt x="3267455" y="277113"/>
                </a:lnTo>
                <a:lnTo>
                  <a:pt x="3262991" y="227301"/>
                </a:lnTo>
                <a:lnTo>
                  <a:pt x="3250119" y="180419"/>
                </a:lnTo>
                <a:lnTo>
                  <a:pt x="3229622" y="137248"/>
                </a:lnTo>
                <a:lnTo>
                  <a:pt x="3202282" y="98572"/>
                </a:lnTo>
                <a:lnTo>
                  <a:pt x="3168883" y="65173"/>
                </a:lnTo>
                <a:lnTo>
                  <a:pt x="3130207" y="37833"/>
                </a:lnTo>
                <a:lnTo>
                  <a:pt x="3087036" y="17336"/>
                </a:lnTo>
                <a:lnTo>
                  <a:pt x="3040154" y="4464"/>
                </a:lnTo>
                <a:lnTo>
                  <a:pt x="2990342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26463" y="2398781"/>
            <a:ext cx="3267710" cy="1663064"/>
          </a:xfrm>
          <a:custGeom>
            <a:avLst/>
            <a:gdLst/>
            <a:ahLst/>
            <a:cxnLst/>
            <a:rect l="l" t="t" r="r" b="b"/>
            <a:pathLst>
              <a:path w="3267710" h="1663064">
                <a:moveTo>
                  <a:pt x="0" y="277113"/>
                </a:moveTo>
                <a:lnTo>
                  <a:pt x="4464" y="227301"/>
                </a:lnTo>
                <a:lnTo>
                  <a:pt x="17336" y="180419"/>
                </a:lnTo>
                <a:lnTo>
                  <a:pt x="37833" y="137248"/>
                </a:lnTo>
                <a:lnTo>
                  <a:pt x="65173" y="98572"/>
                </a:lnTo>
                <a:lnTo>
                  <a:pt x="98572" y="65173"/>
                </a:lnTo>
                <a:lnTo>
                  <a:pt x="137248" y="37833"/>
                </a:lnTo>
                <a:lnTo>
                  <a:pt x="180419" y="17336"/>
                </a:lnTo>
                <a:lnTo>
                  <a:pt x="227301" y="4464"/>
                </a:lnTo>
                <a:lnTo>
                  <a:pt x="277114" y="0"/>
                </a:lnTo>
                <a:lnTo>
                  <a:pt x="2990342" y="0"/>
                </a:lnTo>
                <a:lnTo>
                  <a:pt x="3040154" y="4464"/>
                </a:lnTo>
                <a:lnTo>
                  <a:pt x="3087036" y="17336"/>
                </a:lnTo>
                <a:lnTo>
                  <a:pt x="3130207" y="37833"/>
                </a:lnTo>
                <a:lnTo>
                  <a:pt x="3168883" y="65173"/>
                </a:lnTo>
                <a:lnTo>
                  <a:pt x="3202282" y="98572"/>
                </a:lnTo>
                <a:lnTo>
                  <a:pt x="3229622" y="137248"/>
                </a:lnTo>
                <a:lnTo>
                  <a:pt x="3250119" y="180419"/>
                </a:lnTo>
                <a:lnTo>
                  <a:pt x="3262991" y="227301"/>
                </a:lnTo>
                <a:lnTo>
                  <a:pt x="3267455" y="277113"/>
                </a:lnTo>
                <a:lnTo>
                  <a:pt x="3267455" y="1385557"/>
                </a:lnTo>
                <a:lnTo>
                  <a:pt x="3262991" y="1435369"/>
                </a:lnTo>
                <a:lnTo>
                  <a:pt x="3250119" y="1482253"/>
                </a:lnTo>
                <a:lnTo>
                  <a:pt x="3229622" y="1525426"/>
                </a:lnTo>
                <a:lnTo>
                  <a:pt x="3202282" y="1564104"/>
                </a:lnTo>
                <a:lnTo>
                  <a:pt x="3168883" y="1597505"/>
                </a:lnTo>
                <a:lnTo>
                  <a:pt x="3130207" y="1624846"/>
                </a:lnTo>
                <a:lnTo>
                  <a:pt x="3087036" y="1645345"/>
                </a:lnTo>
                <a:lnTo>
                  <a:pt x="3040154" y="1658218"/>
                </a:lnTo>
                <a:lnTo>
                  <a:pt x="2990342" y="1662683"/>
                </a:lnTo>
                <a:lnTo>
                  <a:pt x="277114" y="1662683"/>
                </a:lnTo>
                <a:lnTo>
                  <a:pt x="227301" y="1658218"/>
                </a:lnTo>
                <a:lnTo>
                  <a:pt x="180419" y="1645345"/>
                </a:lnTo>
                <a:lnTo>
                  <a:pt x="137248" y="1624846"/>
                </a:lnTo>
                <a:lnTo>
                  <a:pt x="98572" y="1597505"/>
                </a:lnTo>
                <a:lnTo>
                  <a:pt x="65173" y="1564104"/>
                </a:lnTo>
                <a:lnTo>
                  <a:pt x="37833" y="1525426"/>
                </a:lnTo>
                <a:lnTo>
                  <a:pt x="17336" y="1482253"/>
                </a:lnTo>
                <a:lnTo>
                  <a:pt x="4464" y="1435369"/>
                </a:lnTo>
                <a:lnTo>
                  <a:pt x="0" y="1385557"/>
                </a:lnTo>
                <a:lnTo>
                  <a:pt x="0" y="277113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269680" y="2705127"/>
            <a:ext cx="1581785" cy="1032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65735">
              <a:lnSpc>
                <a:spcPts val="3960"/>
              </a:lnSpc>
            </a:pPr>
            <a:r>
              <a:rPr sz="3600" spc="-30" dirty="0">
                <a:solidFill>
                  <a:srgbClr val="C0C0C0"/>
                </a:solidFill>
                <a:latin typeface="Calibri"/>
                <a:cs typeface="Calibri"/>
              </a:rPr>
              <a:t>Before  </a:t>
            </a:r>
            <a:r>
              <a:rPr sz="3600" spc="5" dirty="0">
                <a:solidFill>
                  <a:srgbClr val="C0C0C0"/>
                </a:solidFill>
                <a:latin typeface="Calibri"/>
                <a:cs typeface="Calibri"/>
              </a:rPr>
              <a:t>M</a:t>
            </a:r>
            <a:r>
              <a:rPr sz="3600" spc="-5" dirty="0">
                <a:solidFill>
                  <a:srgbClr val="C0C0C0"/>
                </a:solidFill>
                <a:latin typeface="Calibri"/>
                <a:cs typeface="Calibri"/>
              </a:rPr>
              <a:t>e</a:t>
            </a:r>
            <a:r>
              <a:rPr sz="3600" spc="-30" dirty="0">
                <a:solidFill>
                  <a:srgbClr val="C0C0C0"/>
                </a:solidFill>
                <a:latin typeface="Calibri"/>
                <a:cs typeface="Calibri"/>
              </a:rPr>
              <a:t>e</a:t>
            </a:r>
            <a:r>
              <a:rPr sz="3600" spc="-10" dirty="0">
                <a:solidFill>
                  <a:srgbClr val="C0C0C0"/>
                </a:solidFill>
                <a:latin typeface="Calibri"/>
                <a:cs typeface="Calibri"/>
              </a:rPr>
              <a:t>t</a:t>
            </a:r>
            <a:r>
              <a:rPr sz="3600" dirty="0">
                <a:solidFill>
                  <a:srgbClr val="C0C0C0"/>
                </a:solidFill>
                <a:latin typeface="Calibri"/>
                <a:cs typeface="Calibri"/>
              </a:rPr>
              <a:t>ing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09388" y="2414019"/>
            <a:ext cx="3266440" cy="1664335"/>
          </a:xfrm>
          <a:custGeom>
            <a:avLst/>
            <a:gdLst/>
            <a:ahLst/>
            <a:cxnLst/>
            <a:rect l="l" t="t" r="r" b="b"/>
            <a:pathLst>
              <a:path w="3266440" h="1664335">
                <a:moveTo>
                  <a:pt x="2988564" y="0"/>
                </a:moveTo>
                <a:lnTo>
                  <a:pt x="277368" y="0"/>
                </a:lnTo>
                <a:lnTo>
                  <a:pt x="227510" y="4468"/>
                </a:lnTo>
                <a:lnTo>
                  <a:pt x="180584" y="17352"/>
                </a:lnTo>
                <a:lnTo>
                  <a:pt x="137374" y="37868"/>
                </a:lnTo>
                <a:lnTo>
                  <a:pt x="98662" y="65233"/>
                </a:lnTo>
                <a:lnTo>
                  <a:pt x="65233" y="98662"/>
                </a:lnTo>
                <a:lnTo>
                  <a:pt x="37868" y="137374"/>
                </a:lnTo>
                <a:lnTo>
                  <a:pt x="17352" y="180584"/>
                </a:lnTo>
                <a:lnTo>
                  <a:pt x="4468" y="227510"/>
                </a:lnTo>
                <a:lnTo>
                  <a:pt x="0" y="277367"/>
                </a:lnTo>
                <a:lnTo>
                  <a:pt x="0" y="1386827"/>
                </a:lnTo>
                <a:lnTo>
                  <a:pt x="4468" y="1436685"/>
                </a:lnTo>
                <a:lnTo>
                  <a:pt x="17352" y="1483612"/>
                </a:lnTo>
                <a:lnTo>
                  <a:pt x="37868" y="1526824"/>
                </a:lnTo>
                <a:lnTo>
                  <a:pt x="65233" y="1565537"/>
                </a:lnTo>
                <a:lnTo>
                  <a:pt x="98662" y="1598969"/>
                </a:lnTo>
                <a:lnTo>
                  <a:pt x="137374" y="1626336"/>
                </a:lnTo>
                <a:lnTo>
                  <a:pt x="180584" y="1646853"/>
                </a:lnTo>
                <a:lnTo>
                  <a:pt x="227510" y="1659738"/>
                </a:lnTo>
                <a:lnTo>
                  <a:pt x="277368" y="1664207"/>
                </a:lnTo>
                <a:lnTo>
                  <a:pt x="2988564" y="1664207"/>
                </a:lnTo>
                <a:lnTo>
                  <a:pt x="3038421" y="1659738"/>
                </a:lnTo>
                <a:lnTo>
                  <a:pt x="3085347" y="1646853"/>
                </a:lnTo>
                <a:lnTo>
                  <a:pt x="3128557" y="1626336"/>
                </a:lnTo>
                <a:lnTo>
                  <a:pt x="3167269" y="1598969"/>
                </a:lnTo>
                <a:lnTo>
                  <a:pt x="3200698" y="1565537"/>
                </a:lnTo>
                <a:lnTo>
                  <a:pt x="3228063" y="1526824"/>
                </a:lnTo>
                <a:lnTo>
                  <a:pt x="3248579" y="1483612"/>
                </a:lnTo>
                <a:lnTo>
                  <a:pt x="3261463" y="1436685"/>
                </a:lnTo>
                <a:lnTo>
                  <a:pt x="3265932" y="1386827"/>
                </a:lnTo>
                <a:lnTo>
                  <a:pt x="3265932" y="277367"/>
                </a:lnTo>
                <a:lnTo>
                  <a:pt x="3261463" y="227510"/>
                </a:lnTo>
                <a:lnTo>
                  <a:pt x="3248579" y="180584"/>
                </a:lnTo>
                <a:lnTo>
                  <a:pt x="3228063" y="137374"/>
                </a:lnTo>
                <a:lnTo>
                  <a:pt x="3200698" y="98662"/>
                </a:lnTo>
                <a:lnTo>
                  <a:pt x="3167269" y="65233"/>
                </a:lnTo>
                <a:lnTo>
                  <a:pt x="3128557" y="37868"/>
                </a:lnTo>
                <a:lnTo>
                  <a:pt x="3085347" y="17352"/>
                </a:lnTo>
                <a:lnTo>
                  <a:pt x="3038421" y="4468"/>
                </a:lnTo>
                <a:lnTo>
                  <a:pt x="2988564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09388" y="2414019"/>
            <a:ext cx="3266440" cy="1664335"/>
          </a:xfrm>
          <a:custGeom>
            <a:avLst/>
            <a:gdLst/>
            <a:ahLst/>
            <a:cxnLst/>
            <a:rect l="l" t="t" r="r" b="b"/>
            <a:pathLst>
              <a:path w="3266440" h="1664335">
                <a:moveTo>
                  <a:pt x="0" y="277367"/>
                </a:moveTo>
                <a:lnTo>
                  <a:pt x="4468" y="227510"/>
                </a:lnTo>
                <a:lnTo>
                  <a:pt x="17352" y="180584"/>
                </a:lnTo>
                <a:lnTo>
                  <a:pt x="37868" y="137374"/>
                </a:lnTo>
                <a:lnTo>
                  <a:pt x="65233" y="98662"/>
                </a:lnTo>
                <a:lnTo>
                  <a:pt x="98662" y="65233"/>
                </a:lnTo>
                <a:lnTo>
                  <a:pt x="137374" y="37868"/>
                </a:lnTo>
                <a:lnTo>
                  <a:pt x="180584" y="17352"/>
                </a:lnTo>
                <a:lnTo>
                  <a:pt x="227510" y="4468"/>
                </a:lnTo>
                <a:lnTo>
                  <a:pt x="277368" y="0"/>
                </a:lnTo>
                <a:lnTo>
                  <a:pt x="2988564" y="0"/>
                </a:lnTo>
                <a:lnTo>
                  <a:pt x="3038421" y="4468"/>
                </a:lnTo>
                <a:lnTo>
                  <a:pt x="3085347" y="17352"/>
                </a:lnTo>
                <a:lnTo>
                  <a:pt x="3128557" y="37868"/>
                </a:lnTo>
                <a:lnTo>
                  <a:pt x="3167269" y="65233"/>
                </a:lnTo>
                <a:lnTo>
                  <a:pt x="3200698" y="98662"/>
                </a:lnTo>
                <a:lnTo>
                  <a:pt x="3228063" y="137374"/>
                </a:lnTo>
                <a:lnTo>
                  <a:pt x="3248579" y="180584"/>
                </a:lnTo>
                <a:lnTo>
                  <a:pt x="3261463" y="227510"/>
                </a:lnTo>
                <a:lnTo>
                  <a:pt x="3265932" y="277367"/>
                </a:lnTo>
                <a:lnTo>
                  <a:pt x="3265932" y="1386827"/>
                </a:lnTo>
                <a:lnTo>
                  <a:pt x="3261463" y="1436685"/>
                </a:lnTo>
                <a:lnTo>
                  <a:pt x="3248579" y="1483612"/>
                </a:lnTo>
                <a:lnTo>
                  <a:pt x="3228063" y="1526824"/>
                </a:lnTo>
                <a:lnTo>
                  <a:pt x="3200698" y="1565537"/>
                </a:lnTo>
                <a:lnTo>
                  <a:pt x="3167269" y="1598969"/>
                </a:lnTo>
                <a:lnTo>
                  <a:pt x="3128557" y="1626336"/>
                </a:lnTo>
                <a:lnTo>
                  <a:pt x="3085347" y="1646853"/>
                </a:lnTo>
                <a:lnTo>
                  <a:pt x="3038421" y="1659738"/>
                </a:lnTo>
                <a:lnTo>
                  <a:pt x="2988564" y="1664207"/>
                </a:lnTo>
                <a:lnTo>
                  <a:pt x="277368" y="1664207"/>
                </a:lnTo>
                <a:lnTo>
                  <a:pt x="227510" y="1659738"/>
                </a:lnTo>
                <a:lnTo>
                  <a:pt x="180584" y="1646853"/>
                </a:lnTo>
                <a:lnTo>
                  <a:pt x="137374" y="1626336"/>
                </a:lnTo>
                <a:lnTo>
                  <a:pt x="98662" y="1598969"/>
                </a:lnTo>
                <a:lnTo>
                  <a:pt x="65233" y="1565537"/>
                </a:lnTo>
                <a:lnTo>
                  <a:pt x="37868" y="1526824"/>
                </a:lnTo>
                <a:lnTo>
                  <a:pt x="17352" y="1483612"/>
                </a:lnTo>
                <a:lnTo>
                  <a:pt x="4468" y="1436685"/>
                </a:lnTo>
                <a:lnTo>
                  <a:pt x="0" y="1386827"/>
                </a:lnTo>
                <a:lnTo>
                  <a:pt x="0" y="277367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851957" y="2418957"/>
            <a:ext cx="1581785" cy="1432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54940">
              <a:lnSpc>
                <a:spcPct val="127299"/>
              </a:lnSpc>
            </a:pPr>
            <a:r>
              <a:rPr sz="3600" dirty="0">
                <a:solidFill>
                  <a:srgbClr val="C0C0C0"/>
                </a:solidFill>
                <a:latin typeface="Calibri"/>
                <a:cs typeface="Calibri"/>
              </a:rPr>
              <a:t>During  </a:t>
            </a:r>
            <a:r>
              <a:rPr sz="3600" spc="5" dirty="0">
                <a:solidFill>
                  <a:srgbClr val="C0C0C0"/>
                </a:solidFill>
                <a:latin typeface="Calibri"/>
                <a:cs typeface="Calibri"/>
              </a:rPr>
              <a:t>M</a:t>
            </a:r>
            <a:r>
              <a:rPr sz="3600" spc="-5" dirty="0">
                <a:solidFill>
                  <a:srgbClr val="C0C0C0"/>
                </a:solidFill>
                <a:latin typeface="Calibri"/>
                <a:cs typeface="Calibri"/>
              </a:rPr>
              <a:t>e</a:t>
            </a:r>
            <a:r>
              <a:rPr sz="3600" spc="-30" dirty="0">
                <a:solidFill>
                  <a:srgbClr val="C0C0C0"/>
                </a:solidFill>
                <a:latin typeface="Calibri"/>
                <a:cs typeface="Calibri"/>
              </a:rPr>
              <a:t>e</a:t>
            </a:r>
            <a:r>
              <a:rPr sz="3600" spc="-10" dirty="0">
                <a:solidFill>
                  <a:srgbClr val="C0C0C0"/>
                </a:solidFill>
                <a:latin typeface="Calibri"/>
                <a:cs typeface="Calibri"/>
              </a:rPr>
              <a:t>t</a:t>
            </a:r>
            <a:r>
              <a:rPr sz="3600" dirty="0">
                <a:solidFill>
                  <a:srgbClr val="C0C0C0"/>
                </a:solidFill>
                <a:latin typeface="Calibri"/>
                <a:cs typeface="Calibri"/>
              </a:rPr>
              <a:t>ing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592311" y="2398781"/>
            <a:ext cx="3266440" cy="1663064"/>
          </a:xfrm>
          <a:custGeom>
            <a:avLst/>
            <a:gdLst/>
            <a:ahLst/>
            <a:cxnLst/>
            <a:rect l="l" t="t" r="r" b="b"/>
            <a:pathLst>
              <a:path w="3266440" h="1663064">
                <a:moveTo>
                  <a:pt x="2988818" y="0"/>
                </a:moveTo>
                <a:lnTo>
                  <a:pt x="277114" y="0"/>
                </a:lnTo>
                <a:lnTo>
                  <a:pt x="227301" y="4464"/>
                </a:lnTo>
                <a:lnTo>
                  <a:pt x="180419" y="17336"/>
                </a:lnTo>
                <a:lnTo>
                  <a:pt x="137248" y="37833"/>
                </a:lnTo>
                <a:lnTo>
                  <a:pt x="98572" y="65173"/>
                </a:lnTo>
                <a:lnTo>
                  <a:pt x="65173" y="98572"/>
                </a:lnTo>
                <a:lnTo>
                  <a:pt x="37833" y="137248"/>
                </a:lnTo>
                <a:lnTo>
                  <a:pt x="17336" y="180419"/>
                </a:lnTo>
                <a:lnTo>
                  <a:pt x="4464" y="227301"/>
                </a:lnTo>
                <a:lnTo>
                  <a:pt x="0" y="277113"/>
                </a:lnTo>
                <a:lnTo>
                  <a:pt x="0" y="1385557"/>
                </a:lnTo>
                <a:lnTo>
                  <a:pt x="4464" y="1435369"/>
                </a:lnTo>
                <a:lnTo>
                  <a:pt x="17336" y="1482253"/>
                </a:lnTo>
                <a:lnTo>
                  <a:pt x="37833" y="1525426"/>
                </a:lnTo>
                <a:lnTo>
                  <a:pt x="65173" y="1564104"/>
                </a:lnTo>
                <a:lnTo>
                  <a:pt x="98572" y="1597505"/>
                </a:lnTo>
                <a:lnTo>
                  <a:pt x="137248" y="1624846"/>
                </a:lnTo>
                <a:lnTo>
                  <a:pt x="180419" y="1645345"/>
                </a:lnTo>
                <a:lnTo>
                  <a:pt x="227301" y="1658218"/>
                </a:lnTo>
                <a:lnTo>
                  <a:pt x="277114" y="1662683"/>
                </a:lnTo>
                <a:lnTo>
                  <a:pt x="2988818" y="1662683"/>
                </a:lnTo>
                <a:lnTo>
                  <a:pt x="3038630" y="1658218"/>
                </a:lnTo>
                <a:lnTo>
                  <a:pt x="3085512" y="1645345"/>
                </a:lnTo>
                <a:lnTo>
                  <a:pt x="3128683" y="1624846"/>
                </a:lnTo>
                <a:lnTo>
                  <a:pt x="3167359" y="1597505"/>
                </a:lnTo>
                <a:lnTo>
                  <a:pt x="3200758" y="1564104"/>
                </a:lnTo>
                <a:lnTo>
                  <a:pt x="3228098" y="1525426"/>
                </a:lnTo>
                <a:lnTo>
                  <a:pt x="3248595" y="1482253"/>
                </a:lnTo>
                <a:lnTo>
                  <a:pt x="3261467" y="1435369"/>
                </a:lnTo>
                <a:lnTo>
                  <a:pt x="3265932" y="1385557"/>
                </a:lnTo>
                <a:lnTo>
                  <a:pt x="3265932" y="277113"/>
                </a:lnTo>
                <a:lnTo>
                  <a:pt x="3261467" y="227301"/>
                </a:lnTo>
                <a:lnTo>
                  <a:pt x="3248595" y="180419"/>
                </a:lnTo>
                <a:lnTo>
                  <a:pt x="3228098" y="137248"/>
                </a:lnTo>
                <a:lnTo>
                  <a:pt x="3200758" y="98572"/>
                </a:lnTo>
                <a:lnTo>
                  <a:pt x="3167359" y="65173"/>
                </a:lnTo>
                <a:lnTo>
                  <a:pt x="3128683" y="37833"/>
                </a:lnTo>
                <a:lnTo>
                  <a:pt x="3085512" y="17336"/>
                </a:lnTo>
                <a:lnTo>
                  <a:pt x="3038630" y="4464"/>
                </a:lnTo>
                <a:lnTo>
                  <a:pt x="2988818" y="0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592311" y="2398781"/>
            <a:ext cx="3266440" cy="1663064"/>
          </a:xfrm>
          <a:custGeom>
            <a:avLst/>
            <a:gdLst/>
            <a:ahLst/>
            <a:cxnLst/>
            <a:rect l="l" t="t" r="r" b="b"/>
            <a:pathLst>
              <a:path w="3266440" h="1663064">
                <a:moveTo>
                  <a:pt x="0" y="277113"/>
                </a:moveTo>
                <a:lnTo>
                  <a:pt x="4464" y="227301"/>
                </a:lnTo>
                <a:lnTo>
                  <a:pt x="17336" y="180419"/>
                </a:lnTo>
                <a:lnTo>
                  <a:pt x="37833" y="137248"/>
                </a:lnTo>
                <a:lnTo>
                  <a:pt x="65173" y="98572"/>
                </a:lnTo>
                <a:lnTo>
                  <a:pt x="98572" y="65173"/>
                </a:lnTo>
                <a:lnTo>
                  <a:pt x="137248" y="37833"/>
                </a:lnTo>
                <a:lnTo>
                  <a:pt x="180419" y="17336"/>
                </a:lnTo>
                <a:lnTo>
                  <a:pt x="227301" y="4464"/>
                </a:lnTo>
                <a:lnTo>
                  <a:pt x="277114" y="0"/>
                </a:lnTo>
                <a:lnTo>
                  <a:pt x="2988818" y="0"/>
                </a:lnTo>
                <a:lnTo>
                  <a:pt x="3038630" y="4464"/>
                </a:lnTo>
                <a:lnTo>
                  <a:pt x="3085512" y="17336"/>
                </a:lnTo>
                <a:lnTo>
                  <a:pt x="3128683" y="37833"/>
                </a:lnTo>
                <a:lnTo>
                  <a:pt x="3167359" y="65173"/>
                </a:lnTo>
                <a:lnTo>
                  <a:pt x="3200758" y="98572"/>
                </a:lnTo>
                <a:lnTo>
                  <a:pt x="3228098" y="137248"/>
                </a:lnTo>
                <a:lnTo>
                  <a:pt x="3248595" y="180419"/>
                </a:lnTo>
                <a:lnTo>
                  <a:pt x="3261467" y="227301"/>
                </a:lnTo>
                <a:lnTo>
                  <a:pt x="3265932" y="277113"/>
                </a:lnTo>
                <a:lnTo>
                  <a:pt x="3265932" y="1385557"/>
                </a:lnTo>
                <a:lnTo>
                  <a:pt x="3261467" y="1435369"/>
                </a:lnTo>
                <a:lnTo>
                  <a:pt x="3248595" y="1482253"/>
                </a:lnTo>
                <a:lnTo>
                  <a:pt x="3228098" y="1525426"/>
                </a:lnTo>
                <a:lnTo>
                  <a:pt x="3200758" y="1564104"/>
                </a:lnTo>
                <a:lnTo>
                  <a:pt x="3167359" y="1597505"/>
                </a:lnTo>
                <a:lnTo>
                  <a:pt x="3128683" y="1624846"/>
                </a:lnTo>
                <a:lnTo>
                  <a:pt x="3085512" y="1645345"/>
                </a:lnTo>
                <a:lnTo>
                  <a:pt x="3038630" y="1658218"/>
                </a:lnTo>
                <a:lnTo>
                  <a:pt x="2988818" y="1662683"/>
                </a:lnTo>
                <a:lnTo>
                  <a:pt x="277114" y="1662683"/>
                </a:lnTo>
                <a:lnTo>
                  <a:pt x="227301" y="1658218"/>
                </a:lnTo>
                <a:lnTo>
                  <a:pt x="180419" y="1645345"/>
                </a:lnTo>
                <a:lnTo>
                  <a:pt x="137248" y="1624846"/>
                </a:lnTo>
                <a:lnTo>
                  <a:pt x="98572" y="1597505"/>
                </a:lnTo>
                <a:lnTo>
                  <a:pt x="65173" y="1564104"/>
                </a:lnTo>
                <a:lnTo>
                  <a:pt x="37833" y="1525426"/>
                </a:lnTo>
                <a:lnTo>
                  <a:pt x="17336" y="1482253"/>
                </a:lnTo>
                <a:lnTo>
                  <a:pt x="4464" y="1435369"/>
                </a:lnTo>
                <a:lnTo>
                  <a:pt x="0" y="1385557"/>
                </a:lnTo>
                <a:lnTo>
                  <a:pt x="0" y="277113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9417656" y="2402822"/>
            <a:ext cx="1616075" cy="1432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10515">
              <a:lnSpc>
                <a:spcPct val="127299"/>
              </a:lnSpc>
            </a:pPr>
            <a:r>
              <a:rPr b="1" spc="-15" dirty="0">
                <a:solidFill>
                  <a:srgbClr val="FFFF00"/>
                </a:solidFill>
                <a:latin typeface="Calibri"/>
                <a:cs typeface="Calibri"/>
              </a:rPr>
              <a:t>After  </a:t>
            </a:r>
            <a:r>
              <a:rPr b="1" spc="-5" dirty="0">
                <a:solidFill>
                  <a:srgbClr val="FFFF00"/>
                </a:solidFill>
                <a:latin typeface="Calibri"/>
                <a:cs typeface="Calibri"/>
              </a:rPr>
              <a:t>Me</a:t>
            </a:r>
            <a:r>
              <a:rPr b="1" spc="-25" dirty="0">
                <a:solidFill>
                  <a:srgbClr val="FFFF00"/>
                </a:solidFill>
                <a:latin typeface="Calibri"/>
                <a:cs typeface="Calibri"/>
              </a:rPr>
              <a:t>e</a:t>
            </a:r>
            <a:r>
              <a:rPr b="1" dirty="0">
                <a:solidFill>
                  <a:srgbClr val="FFFF00"/>
                </a:solidFill>
                <a:latin typeface="Calibri"/>
                <a:cs typeface="Calibri"/>
              </a:rPr>
              <a:t>ting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16</a:t>
            </a:fld>
            <a:endParaRPr dirty="0"/>
          </a:p>
        </p:txBody>
      </p:sp>
    </p:spTree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14475">
              <a:lnSpc>
                <a:spcPct val="100000"/>
              </a:lnSpc>
            </a:pPr>
            <a:r>
              <a:rPr spc="-25" dirty="0"/>
              <a:t>After </a:t>
            </a:r>
            <a:r>
              <a:rPr spc="-15" dirty="0"/>
              <a:t>the</a:t>
            </a:r>
            <a:r>
              <a:rPr spc="-200" dirty="0"/>
              <a:t> </a:t>
            </a:r>
            <a:r>
              <a:rPr spc="-25" dirty="0"/>
              <a:t>Meeting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17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940385" y="1856613"/>
            <a:ext cx="10311229" cy="28802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55470" marR="183515" indent="-228600">
              <a:lnSpc>
                <a:spcPts val="2590"/>
              </a:lnSpc>
              <a:buFont typeface="Arial"/>
              <a:buChar char="•"/>
              <a:tabLst>
                <a:tab pos="1855470" algn="l"/>
              </a:tabLst>
            </a:pPr>
            <a:r>
              <a:rPr dirty="0"/>
              <a:t>Supervisor </a:t>
            </a:r>
            <a:r>
              <a:rPr spc="-5" dirty="0"/>
              <a:t>combines employee and supervisor </a:t>
            </a:r>
            <a:r>
              <a:rPr spc="-10" dirty="0"/>
              <a:t>comments </a:t>
            </a:r>
            <a:r>
              <a:rPr spc="-15" dirty="0"/>
              <a:t>onto </a:t>
            </a:r>
            <a:r>
              <a:rPr dirty="0"/>
              <a:t>the  </a:t>
            </a:r>
            <a:r>
              <a:rPr spc="-15" dirty="0"/>
              <a:t>form</a:t>
            </a:r>
            <a:r>
              <a:rPr lang="en-US" spc="-15" dirty="0"/>
              <a:t>.</a:t>
            </a:r>
            <a:endParaRPr spc="-15" dirty="0"/>
          </a:p>
          <a:p>
            <a:pPr marL="1614170">
              <a:lnSpc>
                <a:spcPct val="100000"/>
              </a:lnSpc>
              <a:buFont typeface="Arial"/>
              <a:buChar char="•"/>
            </a:pPr>
            <a:endParaRPr spc="-15" dirty="0"/>
          </a:p>
          <a:p>
            <a:pPr marL="1855470" indent="-228600">
              <a:lnSpc>
                <a:spcPct val="100000"/>
              </a:lnSpc>
              <a:spcBef>
                <a:spcPts val="1510"/>
              </a:spcBef>
              <a:buFont typeface="Arial"/>
              <a:buChar char="•"/>
              <a:tabLst>
                <a:tab pos="1855470" algn="l"/>
              </a:tabLst>
            </a:pPr>
            <a:r>
              <a:rPr spc="-5" dirty="0"/>
              <a:t>Employee and supervisor sign </a:t>
            </a:r>
            <a:r>
              <a:rPr dirty="0"/>
              <a:t>the </a:t>
            </a:r>
            <a:r>
              <a:rPr spc="-5" dirty="0"/>
              <a:t>final </a:t>
            </a:r>
            <a:r>
              <a:rPr spc="-10" dirty="0"/>
              <a:t>review</a:t>
            </a:r>
            <a:r>
              <a:rPr spc="-25" dirty="0"/>
              <a:t> </a:t>
            </a:r>
            <a:r>
              <a:rPr spc="-15" dirty="0"/>
              <a:t>form</a:t>
            </a:r>
            <a:r>
              <a:rPr lang="en-US" spc="-15" dirty="0"/>
              <a:t>.</a:t>
            </a:r>
            <a:endParaRPr spc="-15" dirty="0"/>
          </a:p>
          <a:p>
            <a:pPr marL="1614170"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4000" dirty="0">
              <a:latin typeface="Times New Roman"/>
              <a:cs typeface="Times New Roman"/>
            </a:endParaRPr>
          </a:p>
          <a:p>
            <a:pPr marL="1855470" marR="5080" indent="-228600">
              <a:lnSpc>
                <a:spcPts val="2590"/>
              </a:lnSpc>
              <a:buFont typeface="Arial"/>
              <a:buChar char="•"/>
              <a:tabLst>
                <a:tab pos="1855470" algn="l"/>
              </a:tabLst>
            </a:pPr>
            <a:r>
              <a:rPr dirty="0"/>
              <a:t>Supervisor </a:t>
            </a:r>
            <a:r>
              <a:rPr spc="-10" dirty="0"/>
              <a:t>provides </a:t>
            </a:r>
            <a:r>
              <a:rPr spc="-15" dirty="0"/>
              <a:t>copy to </a:t>
            </a:r>
            <a:r>
              <a:rPr spc="-5" dirty="0"/>
              <a:t>employee, sends original </a:t>
            </a:r>
            <a:r>
              <a:rPr spc="-15" dirty="0"/>
              <a:t>to </a:t>
            </a:r>
            <a:r>
              <a:rPr spc="-5" dirty="0"/>
              <a:t>department  </a:t>
            </a:r>
            <a:r>
              <a:rPr dirty="0"/>
              <a:t>head</a:t>
            </a:r>
            <a:r>
              <a:rPr lang="en-US" dirty="0"/>
              <a:t>.</a:t>
            </a:r>
            <a:endParaRPr dirty="0"/>
          </a:p>
        </p:txBody>
      </p:sp>
    </p:spTree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74197" y="4024894"/>
            <a:ext cx="8168640" cy="1344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ts val="3460"/>
              </a:lnSpc>
            </a:pPr>
            <a:r>
              <a:rPr sz="3200" spc="-10" dirty="0">
                <a:solidFill>
                  <a:srgbClr val="8A8A8A"/>
                </a:solidFill>
                <a:latin typeface="Calibri"/>
                <a:cs typeface="Calibri"/>
              </a:rPr>
              <a:t>Questions </a:t>
            </a:r>
            <a:r>
              <a:rPr sz="3200" dirty="0">
                <a:solidFill>
                  <a:srgbClr val="8A8A8A"/>
                </a:solidFill>
                <a:latin typeface="Calibri"/>
                <a:cs typeface="Calibri"/>
              </a:rPr>
              <a:t>about </a:t>
            </a:r>
            <a:r>
              <a:rPr sz="3200" spc="-5" dirty="0">
                <a:solidFill>
                  <a:srgbClr val="8A8A8A"/>
                </a:solidFill>
                <a:latin typeface="Calibri"/>
                <a:cs typeface="Calibri"/>
              </a:rPr>
              <a:t>the </a:t>
            </a:r>
            <a:r>
              <a:rPr sz="3200" spc="-10" dirty="0">
                <a:solidFill>
                  <a:srgbClr val="8A8A8A"/>
                </a:solidFill>
                <a:latin typeface="Calibri"/>
                <a:cs typeface="Calibri"/>
              </a:rPr>
              <a:t>performance review process  </a:t>
            </a:r>
            <a:r>
              <a:rPr sz="3200" spc="-5" dirty="0">
                <a:solidFill>
                  <a:srgbClr val="8A8A8A"/>
                </a:solidFill>
                <a:latin typeface="Calibri"/>
                <a:cs typeface="Calibri"/>
              </a:rPr>
              <a:t>should be </a:t>
            </a:r>
            <a:r>
              <a:rPr sz="3200" spc="-15" dirty="0">
                <a:solidFill>
                  <a:srgbClr val="8A8A8A"/>
                </a:solidFill>
                <a:latin typeface="Calibri"/>
                <a:cs typeface="Calibri"/>
              </a:rPr>
              <a:t>directed </a:t>
            </a:r>
            <a:r>
              <a:rPr sz="3200" spc="-25" dirty="0">
                <a:solidFill>
                  <a:srgbClr val="8A8A8A"/>
                </a:solidFill>
                <a:latin typeface="Calibri"/>
                <a:cs typeface="Calibri"/>
              </a:rPr>
              <a:t>to </a:t>
            </a:r>
            <a:r>
              <a:rPr sz="3200" spc="-5" dirty="0">
                <a:solidFill>
                  <a:srgbClr val="8A8A8A"/>
                </a:solidFill>
                <a:latin typeface="Calibri"/>
                <a:cs typeface="Calibri"/>
              </a:rPr>
              <a:t>the </a:t>
            </a:r>
            <a:r>
              <a:rPr sz="3200" spc="-10" dirty="0">
                <a:solidFill>
                  <a:srgbClr val="8A8A8A"/>
                </a:solidFill>
                <a:latin typeface="Calibri"/>
                <a:cs typeface="Calibri"/>
              </a:rPr>
              <a:t>Office </a:t>
            </a:r>
            <a:r>
              <a:rPr sz="3200" dirty="0">
                <a:solidFill>
                  <a:srgbClr val="8A8A8A"/>
                </a:solidFill>
                <a:latin typeface="Calibri"/>
                <a:cs typeface="Calibri"/>
              </a:rPr>
              <a:t>of </a:t>
            </a:r>
            <a:r>
              <a:rPr sz="3200" spc="-5" dirty="0">
                <a:solidFill>
                  <a:srgbClr val="8A8A8A"/>
                </a:solidFill>
                <a:latin typeface="Calibri"/>
                <a:cs typeface="Calibri"/>
              </a:rPr>
              <a:t>Human  </a:t>
            </a:r>
            <a:r>
              <a:rPr sz="3200" spc="-15" dirty="0">
                <a:solidFill>
                  <a:srgbClr val="8A8A8A"/>
                </a:solidFill>
                <a:latin typeface="Calibri"/>
                <a:cs typeface="Calibri"/>
              </a:rPr>
              <a:t>Resources at </a:t>
            </a:r>
            <a:r>
              <a:rPr sz="3200" u="heavy" spc="-30" dirty="0">
                <a:solidFill>
                  <a:srgbClr val="0563C1"/>
                </a:solidFill>
                <a:latin typeface="Calibri"/>
                <a:cs typeface="Calibri"/>
                <a:hlinkClick r:id="rId2"/>
              </a:rPr>
              <a:t>hr@Xavier.edu</a:t>
            </a:r>
            <a:r>
              <a:rPr sz="3200" spc="-30" dirty="0">
                <a:solidFill>
                  <a:srgbClr val="8A8A8A"/>
                </a:solidFill>
                <a:latin typeface="Calibri"/>
                <a:cs typeface="Calibri"/>
              </a:rPr>
              <a:t>.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283964" y="0"/>
            <a:ext cx="5338571" cy="32567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18</a:t>
            </a:fld>
            <a:endParaRPr dirty="0"/>
          </a:p>
        </p:txBody>
      </p:sp>
    </p:spTree>
  </p:cSld>
  <p:clrMapOvr>
    <a:masterClrMapping/>
  </p:clrMapOvr>
  <p:transition spd="slow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39058" y="295388"/>
            <a:ext cx="7364095" cy="10972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4320"/>
              </a:lnSpc>
            </a:pPr>
            <a:r>
              <a:rPr sz="4000" spc="-45" dirty="0"/>
              <a:t>Where </a:t>
            </a:r>
            <a:r>
              <a:rPr sz="4000" spc="-15" dirty="0"/>
              <a:t>do </a:t>
            </a:r>
            <a:r>
              <a:rPr sz="4000" spc="-5" dirty="0"/>
              <a:t>I </a:t>
            </a:r>
            <a:r>
              <a:rPr sz="4000" spc="-20" dirty="0"/>
              <a:t>find </a:t>
            </a:r>
            <a:r>
              <a:rPr sz="4000" spc="-50" dirty="0"/>
              <a:t>Performance</a:t>
            </a:r>
            <a:r>
              <a:rPr sz="4000" spc="-300" dirty="0"/>
              <a:t> </a:t>
            </a:r>
            <a:r>
              <a:rPr sz="4000" spc="-50" dirty="0"/>
              <a:t>Review  </a:t>
            </a:r>
            <a:r>
              <a:rPr sz="4000" spc="-45" dirty="0"/>
              <a:t>Information?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11157711" y="6463728"/>
            <a:ext cx="12827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A8A8A"/>
                </a:solidFill>
                <a:latin typeface="Calibri"/>
                <a:cs typeface="Calibri"/>
              </a:rPr>
              <a:t>2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19400" y="2875002"/>
            <a:ext cx="7353934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40665" algn="l"/>
                <a:tab pos="241300" algn="l"/>
              </a:tabLst>
            </a:pPr>
            <a:r>
              <a:rPr lang="en-US" sz="3600" spc="-30" dirty="0">
                <a:cs typeface="Calibri"/>
              </a:rPr>
              <a:t>You’ll </a:t>
            </a:r>
            <a:r>
              <a:rPr lang="en-US" sz="3600" dirty="0">
                <a:cs typeface="Calibri"/>
              </a:rPr>
              <a:t>find </a:t>
            </a:r>
            <a:r>
              <a:rPr lang="en-US" sz="3600" spc="-10" dirty="0">
                <a:cs typeface="Calibri"/>
              </a:rPr>
              <a:t>“Performance </a:t>
            </a:r>
            <a:r>
              <a:rPr lang="en-US" sz="3600" dirty="0">
                <a:cs typeface="Calibri"/>
              </a:rPr>
              <a:t>Management” webpage by using this </a:t>
            </a:r>
            <a:r>
              <a:rPr lang="en-US" sz="3600" dirty="0">
                <a:cs typeface="Calibri"/>
                <a:hlinkClick r:id="rId2"/>
              </a:rPr>
              <a:t>link</a:t>
            </a:r>
            <a:endParaRPr lang="en-US" sz="3600" dirty="0">
              <a:cs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39060" y="265398"/>
            <a:ext cx="8105140" cy="5001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3890"/>
              </a:lnSpc>
              <a:tabLst>
                <a:tab pos="4136390" algn="l"/>
              </a:tabLst>
            </a:pPr>
            <a:r>
              <a:rPr lang="en-US" spc="-45" dirty="0"/>
              <a:t>Why </a:t>
            </a:r>
            <a:r>
              <a:rPr lang="en-US" spc="-15" dirty="0"/>
              <a:t>do </a:t>
            </a:r>
            <a:r>
              <a:rPr lang="en-US" spc="-35" dirty="0"/>
              <a:t>we </a:t>
            </a:r>
            <a:r>
              <a:rPr lang="en-US" spc="-40" dirty="0"/>
              <a:t>complete performance </a:t>
            </a:r>
            <a:r>
              <a:rPr lang="en-US" spc="-45" dirty="0"/>
              <a:t>reviews</a:t>
            </a:r>
            <a:r>
              <a:rPr lang="en-US" spc="-35" dirty="0"/>
              <a:t>?</a:t>
            </a:r>
            <a:endParaRPr spc="-45" dirty="0"/>
          </a:p>
        </p:txBody>
      </p:sp>
      <p:sp>
        <p:nvSpPr>
          <p:cNvPr id="4" name="object 4"/>
          <p:cNvSpPr txBox="1"/>
          <p:nvPr/>
        </p:nvSpPr>
        <p:spPr>
          <a:xfrm>
            <a:off x="11157711" y="6463728"/>
            <a:ext cx="12827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A8A8A"/>
                </a:solidFill>
                <a:latin typeface="Calibri"/>
                <a:cs typeface="Calibri"/>
              </a:rPr>
              <a:t>3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65667" y="2282508"/>
            <a:ext cx="8307070" cy="34291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ts val="3460"/>
              </a:lnSpc>
              <a:buFont typeface="Arial"/>
              <a:buChar char="•"/>
              <a:tabLst>
                <a:tab pos="241300" algn="l"/>
              </a:tabLst>
            </a:pPr>
            <a:r>
              <a:rPr sz="3200" spc="-10" dirty="0">
                <a:latin typeface="Calibri"/>
                <a:cs typeface="Calibri"/>
              </a:rPr>
              <a:t>Provides </a:t>
            </a:r>
            <a:r>
              <a:rPr lang="en-US" sz="3200" spc="-10" dirty="0">
                <a:latin typeface="Calibri"/>
                <a:cs typeface="Calibri"/>
              </a:rPr>
              <a:t>Constructive Feedback and Development Opportunities.</a:t>
            </a:r>
            <a:endParaRPr sz="3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Char char="•"/>
            </a:pPr>
            <a:endParaRPr sz="4700" dirty="0">
              <a:latin typeface="Times New Roman"/>
              <a:cs typeface="Times New Roman"/>
            </a:endParaRPr>
          </a:p>
          <a:p>
            <a:pPr marL="241300" marR="71755" indent="-228600">
              <a:lnSpc>
                <a:spcPts val="3460"/>
              </a:lnSpc>
              <a:buFont typeface="Arial"/>
              <a:buChar char="•"/>
              <a:tabLst>
                <a:tab pos="241300" algn="l"/>
              </a:tabLst>
            </a:pPr>
            <a:r>
              <a:rPr lang="en-US" sz="3200" spc="-5" dirty="0">
                <a:latin typeface="Calibri"/>
                <a:cs typeface="Calibri"/>
              </a:rPr>
              <a:t>Aligns Employee and Xavier’s Goals.</a:t>
            </a:r>
          </a:p>
          <a:p>
            <a:pPr marL="241300" marR="71755" indent="-228600">
              <a:lnSpc>
                <a:spcPts val="3460"/>
              </a:lnSpc>
              <a:buFont typeface="Arial"/>
              <a:buChar char="•"/>
              <a:tabLst>
                <a:tab pos="241300" algn="l"/>
              </a:tabLst>
            </a:pPr>
            <a:endParaRPr sz="4700" dirty="0">
              <a:latin typeface="Times New Roman"/>
              <a:cs typeface="Times New Roman"/>
            </a:endParaRPr>
          </a:p>
          <a:p>
            <a:pPr marL="241300" marR="1021080" indent="-228600">
              <a:lnSpc>
                <a:spcPts val="3460"/>
              </a:lnSpc>
              <a:buFont typeface="Arial"/>
              <a:buChar char="•"/>
              <a:tabLst>
                <a:tab pos="241300" algn="l"/>
              </a:tabLst>
            </a:pPr>
            <a:r>
              <a:rPr lang="en-US" sz="3200" spc="-5" dirty="0">
                <a:latin typeface="Calibri"/>
                <a:cs typeface="Calibri"/>
              </a:rPr>
              <a:t>Improves Communication Between Employees and Leadership.</a:t>
            </a:r>
            <a:endParaRPr sz="3200" dirty="0">
              <a:latin typeface="Calibri"/>
              <a:cs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8340" y="6445949"/>
            <a:ext cx="122555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8A8A8A"/>
                </a:solidFill>
                <a:latin typeface="Verdana"/>
                <a:cs typeface="Verdana"/>
              </a:rPr>
              <a:t>4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49924" y="196088"/>
            <a:ext cx="5222875" cy="616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800" spc="-45" dirty="0"/>
              <a:t>Performance Review</a:t>
            </a:r>
            <a:r>
              <a:rPr sz="3800" spc="-225" dirty="0"/>
              <a:t> </a:t>
            </a:r>
            <a:r>
              <a:rPr sz="3800" spc="-35" dirty="0"/>
              <a:t>Forms</a:t>
            </a:r>
            <a:endParaRPr sz="3800"/>
          </a:p>
        </p:txBody>
      </p:sp>
      <p:sp>
        <p:nvSpPr>
          <p:cNvPr id="4" name="object 4"/>
          <p:cNvSpPr txBox="1"/>
          <p:nvPr/>
        </p:nvSpPr>
        <p:spPr>
          <a:xfrm>
            <a:off x="2349924" y="1353780"/>
            <a:ext cx="9182100" cy="5550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ts val="2700"/>
              </a:lnSpc>
              <a:buFont typeface="Arial"/>
              <a:buChar char="•"/>
              <a:tabLst>
                <a:tab pos="241300" algn="l"/>
              </a:tabLst>
            </a:pPr>
            <a:r>
              <a:rPr sz="2400" spc="-10" dirty="0">
                <a:latin typeface="Calibri"/>
                <a:cs typeface="Calibri"/>
              </a:rPr>
              <a:t>There </a:t>
            </a:r>
            <a:r>
              <a:rPr sz="2400" spc="-15" dirty="0">
                <a:latin typeface="Calibri"/>
                <a:cs typeface="Calibri"/>
              </a:rPr>
              <a:t>are </a:t>
            </a:r>
            <a:r>
              <a:rPr sz="2400" spc="-10" dirty="0">
                <a:latin typeface="Calibri"/>
                <a:cs typeface="Calibri"/>
              </a:rPr>
              <a:t>two options </a:t>
            </a:r>
            <a:r>
              <a:rPr sz="2400" spc="-20" dirty="0">
                <a:latin typeface="Calibri"/>
                <a:cs typeface="Calibri"/>
              </a:rPr>
              <a:t>for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10" dirty="0">
                <a:latin typeface="Calibri"/>
                <a:cs typeface="Calibri"/>
              </a:rPr>
              <a:t>performance review</a:t>
            </a:r>
            <a:r>
              <a:rPr sz="2400" spc="5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form</a:t>
            </a:r>
            <a:r>
              <a:rPr lang="en-US" sz="2400" spc="-15" dirty="0">
                <a:latin typeface="Calibri"/>
                <a:cs typeface="Calibri"/>
              </a:rPr>
              <a:t>:</a:t>
            </a:r>
          </a:p>
          <a:p>
            <a:pPr marL="241300" indent="-228600">
              <a:lnSpc>
                <a:spcPts val="2700"/>
              </a:lnSpc>
              <a:buFont typeface="Arial"/>
              <a:buChar char="•"/>
              <a:tabLst>
                <a:tab pos="241300" algn="l"/>
              </a:tabLst>
            </a:pPr>
            <a:endParaRPr sz="2400" dirty="0">
              <a:latin typeface="Calibri"/>
              <a:cs typeface="Calibri"/>
            </a:endParaRPr>
          </a:p>
          <a:p>
            <a:pPr marL="698500" lvl="1" indent="-228600">
              <a:lnSpc>
                <a:spcPts val="2515"/>
              </a:lnSpc>
              <a:buFont typeface="Arial"/>
              <a:buChar char="•"/>
              <a:tabLst>
                <a:tab pos="698500" algn="l"/>
              </a:tabLst>
            </a:pPr>
            <a:r>
              <a:rPr sz="2400" spc="-5" dirty="0">
                <a:latin typeface="Calibri"/>
                <a:cs typeface="Calibri"/>
              </a:rPr>
              <a:t>Annual </a:t>
            </a:r>
            <a:r>
              <a:rPr sz="2400" spc="-10" dirty="0">
                <a:latin typeface="Calibri"/>
                <a:cs typeface="Calibri"/>
              </a:rPr>
              <a:t>Performance Review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Form</a:t>
            </a:r>
            <a:endParaRPr sz="2400" dirty="0">
              <a:latin typeface="Calibri"/>
              <a:cs typeface="Calibri"/>
            </a:endParaRPr>
          </a:p>
          <a:p>
            <a:pPr marL="698500" lvl="1" indent="-228600">
              <a:lnSpc>
                <a:spcPts val="2695"/>
              </a:lnSpc>
              <a:buFont typeface="Arial"/>
              <a:buChar char="•"/>
              <a:tabLst>
                <a:tab pos="698500" algn="l"/>
              </a:tabLst>
            </a:pPr>
            <a:r>
              <a:rPr sz="2400" spc="-10" dirty="0">
                <a:latin typeface="Calibri"/>
                <a:cs typeface="Calibri"/>
              </a:rPr>
              <a:t>Abbreviated </a:t>
            </a:r>
            <a:r>
              <a:rPr sz="2400" spc="-5" dirty="0">
                <a:latin typeface="Calibri"/>
                <a:cs typeface="Calibri"/>
              </a:rPr>
              <a:t>Annual </a:t>
            </a:r>
            <a:r>
              <a:rPr sz="2400" spc="-10" dirty="0">
                <a:latin typeface="Calibri"/>
                <a:cs typeface="Calibri"/>
              </a:rPr>
              <a:t>Review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Form</a:t>
            </a:r>
            <a:endParaRPr sz="2400" dirty="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23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309245" algn="l"/>
                <a:tab pos="309880" algn="l"/>
              </a:tabLst>
            </a:pPr>
            <a:r>
              <a:rPr lang="en-US" sz="2400" dirty="0">
                <a:latin typeface="Calibri"/>
                <a:cs typeface="Calibri"/>
              </a:rPr>
              <a:t> (</a:t>
            </a:r>
            <a:r>
              <a:rPr sz="2400" dirty="0">
                <a:latin typeface="Calibri"/>
                <a:cs typeface="Calibri"/>
              </a:rPr>
              <a:t>Supervisor </a:t>
            </a:r>
            <a:r>
              <a:rPr sz="2400" spc="-5" dirty="0">
                <a:latin typeface="Calibri"/>
                <a:cs typeface="Calibri"/>
              </a:rPr>
              <a:t>chooses </a:t>
            </a:r>
            <a:r>
              <a:rPr sz="2400" dirty="0">
                <a:latin typeface="Calibri"/>
                <a:cs typeface="Calibri"/>
              </a:rPr>
              <a:t>which </a:t>
            </a:r>
            <a:r>
              <a:rPr sz="2400" spc="-15" dirty="0">
                <a:latin typeface="Calibri"/>
                <a:cs typeface="Calibri"/>
              </a:rPr>
              <a:t>form </a:t>
            </a:r>
            <a:r>
              <a:rPr sz="2400" dirty="0">
                <a:latin typeface="Calibri"/>
                <a:cs typeface="Calibri"/>
              </a:rPr>
              <a:t>will </a:t>
            </a:r>
            <a:r>
              <a:rPr sz="2400" spc="-5" dirty="0">
                <a:latin typeface="Calibri"/>
                <a:cs typeface="Calibri"/>
              </a:rPr>
              <a:t>be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used</a:t>
            </a:r>
            <a:r>
              <a:rPr lang="en-US" sz="2400" spc="-5" dirty="0">
                <a:latin typeface="Calibri"/>
                <a:cs typeface="Calibri"/>
              </a:rPr>
              <a:t>)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"/>
              <a:buChar char="•"/>
            </a:pPr>
            <a:endParaRPr sz="2700" dirty="0">
              <a:latin typeface="Times New Roman"/>
              <a:cs typeface="Times New Roman"/>
            </a:endParaRPr>
          </a:p>
          <a:p>
            <a:pPr marL="241300" indent="-228600">
              <a:lnSpc>
                <a:spcPts val="2700"/>
              </a:lnSpc>
              <a:spcBef>
                <a:spcPts val="5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Calibri"/>
                <a:cs typeface="Calibri"/>
              </a:rPr>
              <a:t>Both </a:t>
            </a:r>
            <a:r>
              <a:rPr sz="2400" spc="-15" dirty="0">
                <a:latin typeface="Calibri"/>
                <a:cs typeface="Calibri"/>
              </a:rPr>
              <a:t>forms cover </a:t>
            </a:r>
            <a:r>
              <a:rPr sz="2400" spc="-5" dirty="0">
                <a:latin typeface="Calibri"/>
                <a:cs typeface="Calibri"/>
              </a:rPr>
              <a:t>the same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categories</a:t>
            </a:r>
            <a:endParaRPr sz="2400" dirty="0">
              <a:latin typeface="Calibri"/>
              <a:cs typeface="Calibri"/>
            </a:endParaRPr>
          </a:p>
          <a:p>
            <a:pPr marL="698500" lvl="1" indent="-228600">
              <a:lnSpc>
                <a:spcPts val="2515"/>
              </a:lnSpc>
              <a:buFont typeface="Arial"/>
              <a:buChar char="•"/>
              <a:tabLst>
                <a:tab pos="698500" algn="l"/>
              </a:tabLst>
            </a:pPr>
            <a:r>
              <a:rPr sz="2400" spc="-5" dirty="0">
                <a:latin typeface="Calibri"/>
                <a:cs typeface="Calibri"/>
              </a:rPr>
              <a:t>Institutional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Values</a:t>
            </a:r>
            <a:endParaRPr sz="2400" dirty="0">
              <a:latin typeface="Calibri"/>
              <a:cs typeface="Calibri"/>
            </a:endParaRPr>
          </a:p>
          <a:p>
            <a:pPr marL="698500" lvl="1" indent="-228600">
              <a:lnSpc>
                <a:spcPts val="2515"/>
              </a:lnSpc>
              <a:buFont typeface="Arial"/>
              <a:buChar char="•"/>
              <a:tabLst>
                <a:tab pos="698500" algn="l"/>
              </a:tabLst>
            </a:pPr>
            <a:r>
              <a:rPr sz="2400" spc="-15" dirty="0">
                <a:latin typeface="Calibri"/>
                <a:cs typeface="Calibri"/>
              </a:rPr>
              <a:t>Core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Competencies</a:t>
            </a:r>
            <a:endParaRPr sz="2400" dirty="0">
              <a:latin typeface="Calibri"/>
              <a:cs typeface="Calibri"/>
            </a:endParaRPr>
          </a:p>
          <a:p>
            <a:pPr marL="698500" lvl="1" indent="-228600">
              <a:lnSpc>
                <a:spcPts val="2520"/>
              </a:lnSpc>
              <a:buFont typeface="Arial"/>
              <a:buChar char="•"/>
              <a:tabLst>
                <a:tab pos="698500" algn="l"/>
              </a:tabLst>
            </a:pPr>
            <a:r>
              <a:rPr sz="2400" spc="-15" dirty="0">
                <a:latin typeface="Calibri"/>
                <a:cs typeface="Calibri"/>
              </a:rPr>
              <a:t>Organization </a:t>
            </a:r>
            <a:r>
              <a:rPr sz="2400" spc="-5" dirty="0">
                <a:latin typeface="Calibri"/>
                <a:cs typeface="Calibri"/>
              </a:rPr>
              <a:t>and Individual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Goals</a:t>
            </a:r>
            <a:endParaRPr sz="2400" dirty="0">
              <a:latin typeface="Calibri"/>
              <a:cs typeface="Calibri"/>
            </a:endParaRPr>
          </a:p>
          <a:p>
            <a:pPr marL="698500" lvl="1" indent="-228600">
              <a:lnSpc>
                <a:spcPts val="2515"/>
              </a:lnSpc>
              <a:buFont typeface="Arial"/>
              <a:buChar char="•"/>
              <a:tabLst>
                <a:tab pos="698500" algn="l"/>
              </a:tabLst>
            </a:pPr>
            <a:r>
              <a:rPr sz="2400" spc="-5" dirty="0">
                <a:latin typeface="Calibri"/>
                <a:cs typeface="Calibri"/>
              </a:rPr>
              <a:t>Job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Responsibilities</a:t>
            </a:r>
            <a:endParaRPr sz="2400" dirty="0">
              <a:latin typeface="Calibri"/>
              <a:cs typeface="Calibri"/>
            </a:endParaRPr>
          </a:p>
          <a:p>
            <a:pPr marL="698500" lvl="1" indent="-228600">
              <a:lnSpc>
                <a:spcPts val="2695"/>
              </a:lnSpc>
              <a:buFont typeface="Arial"/>
              <a:buChar char="•"/>
              <a:tabLst>
                <a:tab pos="698500" algn="l"/>
              </a:tabLst>
            </a:pPr>
            <a:r>
              <a:rPr sz="2400" spc="-15" dirty="0">
                <a:latin typeface="Calibri"/>
                <a:cs typeface="Calibri"/>
              </a:rPr>
              <a:t>Overall </a:t>
            </a:r>
            <a:r>
              <a:rPr sz="2400" spc="-10" dirty="0">
                <a:latin typeface="Calibri"/>
                <a:cs typeface="Calibri"/>
              </a:rPr>
              <a:t>Performance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Rating</a:t>
            </a:r>
            <a:endParaRPr sz="2400" dirty="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Font typeface="Arial"/>
              <a:buChar char="•"/>
            </a:pPr>
            <a:endParaRPr sz="3450" dirty="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70000"/>
              </a:lnSpc>
              <a:buFont typeface="Arial"/>
              <a:buChar char="•"/>
              <a:tabLst>
                <a:tab pos="241300" algn="l"/>
              </a:tabLst>
            </a:pPr>
            <a:r>
              <a:rPr lang="en-US" sz="2400" spc="-5" dirty="0">
                <a:cs typeface="Calibri"/>
              </a:rPr>
              <a:t>Both </a:t>
            </a:r>
            <a:r>
              <a:rPr lang="en-US" sz="2400" spc="-15" dirty="0">
                <a:cs typeface="Calibri"/>
              </a:rPr>
              <a:t>forms are </a:t>
            </a:r>
            <a:r>
              <a:rPr lang="en-US" sz="2400" spc="-10" dirty="0">
                <a:cs typeface="Calibri"/>
              </a:rPr>
              <a:t>available </a:t>
            </a:r>
            <a:r>
              <a:rPr lang="en-US" sz="2400" spc="-5" dirty="0">
                <a:cs typeface="Calibri"/>
              </a:rPr>
              <a:t>on the </a:t>
            </a:r>
            <a:r>
              <a:rPr lang="en-US" sz="2400" u="heavy" spc="-10" dirty="0">
                <a:solidFill>
                  <a:srgbClr val="0563C1"/>
                </a:solidFill>
                <a:cs typeface="Calibri"/>
                <a:hlinkClick r:id="rId2"/>
              </a:rPr>
              <a:t>Performance </a:t>
            </a:r>
            <a:r>
              <a:rPr lang="en-US" sz="2400" u="heavy" spc="-5" dirty="0">
                <a:solidFill>
                  <a:srgbClr val="0563C1"/>
                </a:solidFill>
                <a:cs typeface="Calibri"/>
                <a:hlinkClick r:id="rId2"/>
              </a:rPr>
              <a:t>Management </a:t>
            </a:r>
            <a:r>
              <a:rPr lang="en-US" sz="2400" u="heavy" spc="-10" dirty="0">
                <a:solidFill>
                  <a:srgbClr val="0563C1"/>
                </a:solidFill>
                <a:cs typeface="Calibri"/>
                <a:hlinkClick r:id="rId2"/>
              </a:rPr>
              <a:t>page </a:t>
            </a:r>
            <a:r>
              <a:rPr lang="en-US" sz="2400" spc="-5" dirty="0">
                <a:cs typeface="Calibri"/>
              </a:rPr>
              <a:t>on </a:t>
            </a:r>
            <a:r>
              <a:rPr lang="en-US" sz="2400" dirty="0">
                <a:cs typeface="Calibri"/>
              </a:rPr>
              <a:t>the  </a:t>
            </a:r>
            <a:r>
              <a:rPr lang="en-US" sz="2400" spc="-5" dirty="0">
                <a:cs typeface="Calibri"/>
              </a:rPr>
              <a:t>Human </a:t>
            </a:r>
            <a:r>
              <a:rPr lang="en-US" sz="2400" spc="-10" dirty="0">
                <a:cs typeface="Calibri"/>
              </a:rPr>
              <a:t>Resources web</a:t>
            </a:r>
            <a:r>
              <a:rPr lang="en-US" sz="2400" spc="-75" dirty="0">
                <a:cs typeface="Calibri"/>
              </a:rPr>
              <a:t> </a:t>
            </a:r>
            <a:r>
              <a:rPr lang="en-US" sz="2400" spc="-10" dirty="0">
                <a:cs typeface="Calibri"/>
              </a:rPr>
              <a:t>site.</a:t>
            </a:r>
            <a:endParaRPr lang="en-US" sz="2400" dirty="0">
              <a:cs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67194" y="623030"/>
            <a:ext cx="8762806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spc="-50" dirty="0"/>
              <a:t>Abbreviated</a:t>
            </a:r>
            <a:r>
              <a:rPr sz="4400" spc="-165" dirty="0"/>
              <a:t> </a:t>
            </a:r>
            <a:r>
              <a:rPr sz="4400" spc="-40" dirty="0"/>
              <a:t>Form</a:t>
            </a:r>
            <a:r>
              <a:rPr lang="en-US" sz="4400" spc="-40" dirty="0"/>
              <a:t> </a:t>
            </a:r>
            <a:endParaRPr sz="4400" dirty="0">
              <a:highlight>
                <a:srgbClr val="FFFF00"/>
              </a:highlight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157711" y="6463728"/>
            <a:ext cx="12827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A8A8A"/>
                </a:solidFill>
                <a:latin typeface="Calibri"/>
                <a:cs typeface="Calibri"/>
              </a:rPr>
              <a:t>5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67194" y="1856105"/>
            <a:ext cx="8315959" cy="39267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429259" indent="-228600">
              <a:lnSpc>
                <a:spcPct val="80000"/>
              </a:lnSpc>
              <a:buFont typeface="Arial"/>
              <a:buChar char="•"/>
              <a:tabLst>
                <a:tab pos="241300" algn="l"/>
              </a:tabLst>
            </a:pPr>
            <a:r>
              <a:rPr sz="3000" spc="-10" dirty="0">
                <a:latin typeface="Calibri"/>
                <a:cs typeface="Calibri"/>
              </a:rPr>
              <a:t>Employee </a:t>
            </a:r>
            <a:r>
              <a:rPr sz="3000" spc="-5" dirty="0">
                <a:latin typeface="Calibri"/>
                <a:cs typeface="Calibri"/>
              </a:rPr>
              <a:t>and </a:t>
            </a:r>
            <a:r>
              <a:rPr sz="3000" dirty="0">
                <a:latin typeface="Calibri"/>
                <a:cs typeface="Calibri"/>
              </a:rPr>
              <a:t>supervisor </a:t>
            </a:r>
            <a:r>
              <a:rPr sz="3000" spc="-15" dirty="0">
                <a:latin typeface="Calibri"/>
                <a:cs typeface="Calibri"/>
              </a:rPr>
              <a:t>provide ratings </a:t>
            </a:r>
            <a:r>
              <a:rPr sz="3000" spc="-25" dirty="0">
                <a:latin typeface="Calibri"/>
                <a:cs typeface="Calibri"/>
              </a:rPr>
              <a:t>for </a:t>
            </a:r>
            <a:r>
              <a:rPr sz="3000" spc="-5" dirty="0">
                <a:latin typeface="Calibri"/>
                <a:cs typeface="Calibri"/>
              </a:rPr>
              <a:t>each  </a:t>
            </a:r>
            <a:r>
              <a:rPr sz="3000" spc="-15" dirty="0">
                <a:latin typeface="Calibri"/>
                <a:cs typeface="Calibri"/>
              </a:rPr>
              <a:t>category</a:t>
            </a:r>
            <a:endParaRPr sz="3000" dirty="0">
              <a:latin typeface="Calibri"/>
              <a:cs typeface="Calibri"/>
            </a:endParaRPr>
          </a:p>
          <a:p>
            <a:pPr marL="241300" marR="5080" indent="-228600">
              <a:lnSpc>
                <a:spcPct val="80000"/>
              </a:lnSpc>
              <a:spcBef>
                <a:spcPts val="994"/>
              </a:spcBef>
              <a:buFont typeface="Arial"/>
              <a:buChar char="•"/>
              <a:tabLst>
                <a:tab pos="241300" algn="l"/>
              </a:tabLst>
            </a:pPr>
            <a:r>
              <a:rPr sz="3000" spc="-5" dirty="0">
                <a:latin typeface="Calibri"/>
                <a:cs typeface="Calibri"/>
              </a:rPr>
              <a:t>But </a:t>
            </a:r>
            <a:r>
              <a:rPr sz="3000" spc="-10" dirty="0">
                <a:latin typeface="Calibri"/>
                <a:cs typeface="Calibri"/>
              </a:rPr>
              <a:t>there </a:t>
            </a:r>
            <a:r>
              <a:rPr sz="3000" spc="-5" dirty="0">
                <a:latin typeface="Calibri"/>
                <a:cs typeface="Calibri"/>
              </a:rPr>
              <a:t>is </a:t>
            </a:r>
            <a:r>
              <a:rPr sz="3000" b="1" spc="-5" dirty="0">
                <a:latin typeface="Calibri"/>
                <a:cs typeface="Calibri"/>
              </a:rPr>
              <a:t>only one section</a:t>
            </a:r>
            <a:r>
              <a:rPr lang="en-US" sz="3000" b="1" spc="-5" dirty="0">
                <a:latin typeface="Calibri"/>
                <a:cs typeface="Calibri"/>
              </a:rPr>
              <a:t> (section 5)</a:t>
            </a:r>
            <a:r>
              <a:rPr sz="3000" b="1" spc="-5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to </a:t>
            </a:r>
            <a:r>
              <a:rPr sz="3000" spc="-5" dirty="0">
                <a:latin typeface="Calibri"/>
                <a:cs typeface="Calibri"/>
              </a:rPr>
              <a:t>describe and </a:t>
            </a:r>
            <a:r>
              <a:rPr sz="3000" spc="-15" dirty="0">
                <a:latin typeface="Calibri"/>
                <a:cs typeface="Calibri"/>
              </a:rPr>
              <a:t>explain  </a:t>
            </a:r>
            <a:r>
              <a:rPr sz="3000" spc="-10" dirty="0">
                <a:latin typeface="Calibri"/>
                <a:cs typeface="Calibri"/>
              </a:rPr>
              <a:t>performance</a:t>
            </a:r>
            <a:r>
              <a:rPr lang="en-US" sz="3000" spc="-10" dirty="0">
                <a:latin typeface="Calibri"/>
                <a:cs typeface="Calibri"/>
              </a:rPr>
              <a:t>:</a:t>
            </a:r>
            <a:endParaRPr sz="3000" dirty="0">
              <a:latin typeface="Calibri"/>
              <a:cs typeface="Calibri"/>
            </a:endParaRPr>
          </a:p>
          <a:p>
            <a:pPr marL="698500" lvl="1" indent="-228600">
              <a:lnSpc>
                <a:spcPts val="3000"/>
              </a:lnSpc>
              <a:buFont typeface="Arial"/>
              <a:buChar char="•"/>
              <a:tabLst>
                <a:tab pos="698500" algn="l"/>
              </a:tabLst>
            </a:pPr>
            <a:endParaRPr lang="en-US" sz="2600" spc="-5" dirty="0">
              <a:latin typeface="Calibri"/>
              <a:cs typeface="Calibri"/>
            </a:endParaRPr>
          </a:p>
          <a:p>
            <a:pPr marL="698500" lvl="1" indent="-228600">
              <a:lnSpc>
                <a:spcPts val="3000"/>
              </a:lnSpc>
              <a:buFont typeface="Arial"/>
              <a:buChar char="•"/>
              <a:tabLst>
                <a:tab pos="698500" algn="l"/>
              </a:tabLst>
            </a:pPr>
            <a:r>
              <a:rPr sz="2600" spc="-5" dirty="0">
                <a:latin typeface="Calibri"/>
                <a:cs typeface="Calibri"/>
              </a:rPr>
              <a:t>Institutional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spc="-30" dirty="0">
                <a:latin typeface="Calibri"/>
                <a:cs typeface="Calibri"/>
              </a:rPr>
              <a:t>Values</a:t>
            </a:r>
            <a:endParaRPr sz="2600" dirty="0">
              <a:latin typeface="Calibri"/>
              <a:cs typeface="Calibri"/>
            </a:endParaRPr>
          </a:p>
          <a:p>
            <a:pPr marL="698500" lvl="1" indent="-228600">
              <a:lnSpc>
                <a:spcPts val="3000"/>
              </a:lnSpc>
              <a:buFont typeface="Arial"/>
              <a:buChar char="•"/>
              <a:tabLst>
                <a:tab pos="698500" algn="l"/>
              </a:tabLst>
            </a:pPr>
            <a:r>
              <a:rPr sz="2600" spc="-10" dirty="0">
                <a:latin typeface="Calibri"/>
                <a:cs typeface="Calibri"/>
              </a:rPr>
              <a:t>Core</a:t>
            </a:r>
            <a:r>
              <a:rPr sz="2600" spc="-9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Competencies</a:t>
            </a:r>
            <a:endParaRPr sz="2600" dirty="0">
              <a:latin typeface="Calibri"/>
              <a:cs typeface="Calibri"/>
            </a:endParaRPr>
          </a:p>
          <a:p>
            <a:pPr marL="698500" lvl="1" indent="-228600">
              <a:lnSpc>
                <a:spcPts val="2995"/>
              </a:lnSpc>
              <a:buFont typeface="Arial"/>
              <a:buChar char="•"/>
              <a:tabLst>
                <a:tab pos="698500" algn="l"/>
              </a:tabLst>
            </a:pPr>
            <a:r>
              <a:rPr sz="2600" spc="-5" dirty="0">
                <a:latin typeface="Calibri"/>
                <a:cs typeface="Calibri"/>
              </a:rPr>
              <a:t>Job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Responsibilities</a:t>
            </a:r>
            <a:endParaRPr sz="2600" dirty="0">
              <a:latin typeface="Calibri"/>
              <a:cs typeface="Calibri"/>
            </a:endParaRPr>
          </a:p>
          <a:p>
            <a:pPr marL="698500" lvl="1" indent="-228600">
              <a:lnSpc>
                <a:spcPts val="2995"/>
              </a:lnSpc>
              <a:buFont typeface="Arial"/>
              <a:buChar char="•"/>
              <a:tabLst>
                <a:tab pos="698500" algn="l"/>
              </a:tabLst>
            </a:pPr>
            <a:r>
              <a:rPr sz="2600" dirty="0">
                <a:latin typeface="Calibri"/>
                <a:cs typeface="Calibri"/>
              </a:rPr>
              <a:t>Goals</a:t>
            </a:r>
          </a:p>
          <a:p>
            <a:pPr marL="698500" lvl="1" indent="-228600">
              <a:lnSpc>
                <a:spcPts val="3060"/>
              </a:lnSpc>
              <a:buFont typeface="Arial"/>
              <a:buChar char="•"/>
              <a:tabLst>
                <a:tab pos="698500" algn="l"/>
              </a:tabLst>
            </a:pPr>
            <a:r>
              <a:rPr sz="2600" spc="-10" dirty="0">
                <a:latin typeface="Calibri"/>
                <a:cs typeface="Calibri"/>
              </a:rPr>
              <a:t>Overall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comments</a:t>
            </a:r>
            <a:endParaRPr sz="2600" dirty="0">
              <a:latin typeface="Calibri"/>
              <a:cs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8824" y="623030"/>
            <a:ext cx="6343015" cy="711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spc="-55" dirty="0"/>
              <a:t>Performance </a:t>
            </a:r>
            <a:r>
              <a:rPr sz="4400" spc="-45" dirty="0"/>
              <a:t>Review</a:t>
            </a:r>
            <a:r>
              <a:rPr sz="4400" spc="-215" dirty="0"/>
              <a:t> </a:t>
            </a:r>
            <a:r>
              <a:rPr sz="4400" spc="-50" dirty="0"/>
              <a:t>Process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11157711" y="6463728"/>
            <a:ext cx="12827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A8A8A"/>
                </a:solidFill>
                <a:latin typeface="Calibri"/>
                <a:cs typeface="Calibri"/>
              </a:rPr>
              <a:t>6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99312" y="1800223"/>
            <a:ext cx="8135620" cy="4361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2900" indent="-342900">
              <a:lnSpc>
                <a:spcPct val="100000"/>
              </a:lnSpc>
              <a:spcBef>
                <a:spcPts val="40"/>
              </a:spcBef>
              <a:buFont typeface="Arial" panose="020B0604020202020204" pitchFamily="34" charset="0"/>
              <a:buChar char="•"/>
            </a:pPr>
            <a:r>
              <a:rPr lang="en-US" sz="2000" spc="-5" dirty="0">
                <a:latin typeface="Calibri"/>
                <a:cs typeface="Calibri"/>
              </a:rPr>
              <a:t>Supervisor schedules the review meeting</a:t>
            </a:r>
            <a:endParaRPr sz="2000" spc="-5" dirty="0">
              <a:latin typeface="Calibri"/>
              <a:cs typeface="Calibri"/>
            </a:endParaRPr>
          </a:p>
          <a:p>
            <a:pPr marL="241300" marR="5080" indent="-228600">
              <a:lnSpc>
                <a:spcPct val="80000"/>
              </a:lnSpc>
              <a:buFont typeface="Arial"/>
              <a:buChar char="•"/>
              <a:tabLst>
                <a:tab pos="240665" algn="l"/>
                <a:tab pos="241300" algn="l"/>
              </a:tabLst>
            </a:pPr>
            <a:endParaRPr lang="en-US" sz="2000" spc="-5" dirty="0">
              <a:latin typeface="Calibri"/>
              <a:cs typeface="Calibri"/>
            </a:endParaRPr>
          </a:p>
          <a:p>
            <a:pPr marL="355600" marR="5080" indent="-342900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40665" algn="l"/>
                <a:tab pos="241300" algn="l"/>
              </a:tabLst>
            </a:pPr>
            <a:r>
              <a:rPr sz="2000" spc="-5" dirty="0">
                <a:latin typeface="Calibri"/>
                <a:cs typeface="Calibri"/>
              </a:rPr>
              <a:t>Employee </a:t>
            </a:r>
            <a:r>
              <a:rPr sz="2000" dirty="0">
                <a:latin typeface="Calibri"/>
                <a:cs typeface="Calibri"/>
              </a:rPr>
              <a:t>and supervisor </a:t>
            </a:r>
            <a:r>
              <a:rPr sz="2000" spc="-15" dirty="0">
                <a:latin typeface="Calibri"/>
                <a:cs typeface="Calibri"/>
              </a:rPr>
              <a:t>exchange </a:t>
            </a:r>
            <a:r>
              <a:rPr sz="2000" spc="-10" dirty="0">
                <a:latin typeface="Calibri"/>
                <a:cs typeface="Calibri"/>
              </a:rPr>
              <a:t>completed </a:t>
            </a:r>
            <a:r>
              <a:rPr sz="2000" spc="-15" dirty="0">
                <a:latin typeface="Calibri"/>
                <a:cs typeface="Calibri"/>
              </a:rPr>
              <a:t>review </a:t>
            </a:r>
            <a:r>
              <a:rPr sz="2000" spc="-10" dirty="0">
                <a:latin typeface="Calibri"/>
                <a:cs typeface="Calibri"/>
              </a:rPr>
              <a:t>forms </a:t>
            </a:r>
            <a:r>
              <a:rPr sz="2000" dirty="0">
                <a:latin typeface="Calibri"/>
                <a:cs typeface="Calibri"/>
              </a:rPr>
              <a:t>24 </a:t>
            </a:r>
            <a:r>
              <a:rPr sz="2000" spc="-10" dirty="0">
                <a:latin typeface="Calibri"/>
                <a:cs typeface="Calibri"/>
              </a:rPr>
              <a:t>hours </a:t>
            </a:r>
            <a:r>
              <a:rPr sz="2000" spc="-15" dirty="0">
                <a:latin typeface="Calibri"/>
                <a:cs typeface="Calibri"/>
              </a:rPr>
              <a:t>before</a:t>
            </a:r>
            <a:r>
              <a:rPr lang="en-US" sz="2000" spc="-15" dirty="0">
                <a:latin typeface="Calibri"/>
                <a:cs typeface="Calibri"/>
              </a:rPr>
              <a:t> scheduled</a:t>
            </a:r>
            <a:r>
              <a:rPr sz="2000" spc="-15" dirty="0">
                <a:latin typeface="Calibri"/>
                <a:cs typeface="Calibri"/>
              </a:rPr>
              <a:t> review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meeting</a:t>
            </a:r>
            <a:r>
              <a:rPr lang="en-US" sz="2000" spc="-5" dirty="0">
                <a:latin typeface="Calibri"/>
                <a:cs typeface="Calibri"/>
              </a:rPr>
              <a:t>  </a:t>
            </a:r>
            <a:endParaRPr lang="en-US"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lang="en-US" sz="21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240665" algn="l"/>
                <a:tab pos="241300" algn="l"/>
              </a:tabLst>
            </a:pPr>
            <a:r>
              <a:rPr sz="2000" dirty="0">
                <a:latin typeface="Calibri"/>
                <a:cs typeface="Calibri"/>
              </a:rPr>
              <a:t>Annual </a:t>
            </a:r>
            <a:r>
              <a:rPr sz="2000" spc="-15" dirty="0">
                <a:latin typeface="Calibri"/>
                <a:cs typeface="Calibri"/>
              </a:rPr>
              <a:t>review </a:t>
            </a:r>
            <a:r>
              <a:rPr sz="2000" spc="-5" dirty="0">
                <a:latin typeface="Calibri"/>
                <a:cs typeface="Calibri"/>
              </a:rPr>
              <a:t>meeting </a:t>
            </a:r>
            <a:r>
              <a:rPr lang="en-US" sz="2000" spc="-5" dirty="0">
                <a:latin typeface="Calibri"/>
                <a:cs typeface="Calibri"/>
              </a:rPr>
              <a:t>takes place.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2500" dirty="0">
              <a:latin typeface="Times New Roman"/>
              <a:cs typeface="Times New Roman"/>
            </a:endParaRPr>
          </a:p>
          <a:p>
            <a:pPr marL="355600" marR="8890" indent="-342900">
              <a:lnSpc>
                <a:spcPct val="80000"/>
              </a:lnSpc>
              <a:spcBef>
                <a:spcPts val="5"/>
              </a:spcBef>
              <a:buFont typeface="Arial" panose="020B0604020202020204" pitchFamily="34" charset="0"/>
              <a:buChar char="•"/>
              <a:tabLst>
                <a:tab pos="240665" algn="l"/>
                <a:tab pos="241300" algn="l"/>
              </a:tabLst>
            </a:pPr>
            <a:r>
              <a:rPr sz="2000" dirty="0">
                <a:latin typeface="Calibri"/>
                <a:cs typeface="Calibri"/>
              </a:rPr>
              <a:t>Supervisor </a:t>
            </a:r>
            <a:r>
              <a:rPr sz="2000" spc="-5" dirty="0">
                <a:latin typeface="Calibri"/>
                <a:cs typeface="Calibri"/>
              </a:rPr>
              <a:t>combines employee </a:t>
            </a:r>
            <a:r>
              <a:rPr sz="2000" dirty="0">
                <a:latin typeface="Calibri"/>
                <a:cs typeface="Calibri"/>
              </a:rPr>
              <a:t>and supervisor </a:t>
            </a:r>
            <a:r>
              <a:rPr sz="2000" spc="-5" dirty="0">
                <a:latin typeface="Calibri"/>
                <a:cs typeface="Calibri"/>
              </a:rPr>
              <a:t>comments </a:t>
            </a:r>
            <a:r>
              <a:rPr sz="2000" dirty="0">
                <a:latin typeface="Calibri"/>
                <a:cs typeface="Calibri"/>
              </a:rPr>
              <a:t>and </a:t>
            </a:r>
            <a:r>
              <a:rPr sz="2000" spc="-10" dirty="0">
                <a:latin typeface="Calibri"/>
                <a:cs typeface="Calibri"/>
              </a:rPr>
              <a:t>ratings </a:t>
            </a:r>
            <a:r>
              <a:rPr sz="2000" spc="-15" dirty="0">
                <a:latin typeface="Calibri"/>
                <a:cs typeface="Calibri"/>
              </a:rPr>
              <a:t>onto </a:t>
            </a:r>
            <a:r>
              <a:rPr sz="2000" dirty="0">
                <a:latin typeface="Calibri"/>
                <a:cs typeface="Calibri"/>
              </a:rPr>
              <a:t>a  </a:t>
            </a:r>
            <a:r>
              <a:rPr sz="2000" spc="-5" dirty="0">
                <a:latin typeface="Calibri"/>
                <a:cs typeface="Calibri"/>
              </a:rPr>
              <a:t>single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form</a:t>
            </a:r>
            <a:r>
              <a:rPr lang="en-US" sz="2000" spc="-15" dirty="0">
                <a:latin typeface="Calibri"/>
                <a:cs typeface="Calibri"/>
              </a:rPr>
              <a:t>:</a:t>
            </a:r>
            <a:endParaRPr sz="2000" dirty="0">
              <a:latin typeface="Calibri"/>
              <a:cs typeface="Calibri"/>
            </a:endParaRPr>
          </a:p>
          <a:p>
            <a:pPr marL="698500" lvl="1" indent="-228600">
              <a:lnSpc>
                <a:spcPct val="100000"/>
              </a:lnSpc>
              <a:spcBef>
                <a:spcPts val="25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2000" spc="-10" dirty="0">
                <a:latin typeface="Calibri"/>
                <a:cs typeface="Calibri"/>
              </a:rPr>
              <a:t>Provides </a:t>
            </a:r>
            <a:r>
              <a:rPr sz="2000" spc="-5" dirty="0">
                <a:latin typeface="Calibri"/>
                <a:cs typeface="Calibri"/>
              </a:rPr>
              <a:t>combined </a:t>
            </a:r>
            <a:r>
              <a:rPr sz="2000" spc="-15" dirty="0">
                <a:latin typeface="Calibri"/>
                <a:cs typeface="Calibri"/>
              </a:rPr>
              <a:t>review to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employee</a:t>
            </a:r>
            <a:endParaRPr sz="2000" dirty="0">
              <a:latin typeface="Calibri"/>
              <a:cs typeface="Calibri"/>
            </a:endParaRPr>
          </a:p>
          <a:p>
            <a:pPr marL="698500" lvl="1" indent="-228600">
              <a:lnSpc>
                <a:spcPct val="100000"/>
              </a:lnSpc>
              <a:spcBef>
                <a:spcPts val="10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2000" spc="-5" dirty="0">
                <a:latin typeface="Calibri"/>
                <a:cs typeface="Calibri"/>
              </a:rPr>
              <a:t>Employee </a:t>
            </a:r>
            <a:r>
              <a:rPr sz="2000" dirty="0">
                <a:latin typeface="Calibri"/>
                <a:cs typeface="Calibri"/>
              </a:rPr>
              <a:t>adds </a:t>
            </a:r>
            <a:r>
              <a:rPr sz="2000" spc="-5" dirty="0">
                <a:latin typeface="Calibri"/>
                <a:cs typeface="Calibri"/>
              </a:rPr>
              <a:t>comments </a:t>
            </a:r>
            <a:r>
              <a:rPr sz="2000" dirty="0">
                <a:latin typeface="Calibri"/>
                <a:cs typeface="Calibri"/>
              </a:rPr>
              <a:t>as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needed</a:t>
            </a:r>
            <a:endParaRPr sz="2000" dirty="0">
              <a:latin typeface="Calibri"/>
              <a:cs typeface="Calibri"/>
            </a:endParaRPr>
          </a:p>
          <a:p>
            <a:pPr marL="698500" lvl="1" indent="-228600">
              <a:lnSpc>
                <a:spcPct val="100000"/>
              </a:lnSpc>
              <a:spcBef>
                <a:spcPts val="20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2000" spc="-5" dirty="0">
                <a:latin typeface="Calibri"/>
                <a:cs typeface="Calibri"/>
              </a:rPr>
              <a:t>Employee </a:t>
            </a:r>
            <a:r>
              <a:rPr sz="2000" dirty="0">
                <a:latin typeface="Calibri"/>
                <a:cs typeface="Calibri"/>
              </a:rPr>
              <a:t>and supervisor </a:t>
            </a:r>
            <a:r>
              <a:rPr sz="2000" spc="-5" dirty="0">
                <a:latin typeface="Calibri"/>
                <a:cs typeface="Calibri"/>
              </a:rPr>
              <a:t>sign </a:t>
            </a:r>
            <a:r>
              <a:rPr sz="2000" dirty="0">
                <a:latin typeface="Calibri"/>
                <a:cs typeface="Calibri"/>
              </a:rPr>
              <a:t>final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form</a:t>
            </a:r>
            <a:endParaRPr sz="2000" dirty="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2500" dirty="0">
              <a:latin typeface="Times New Roman"/>
              <a:cs typeface="Times New Roman"/>
            </a:endParaRPr>
          </a:p>
          <a:p>
            <a:pPr marL="355600" marR="554355" indent="-342900">
              <a:lnSpc>
                <a:spcPct val="80000"/>
              </a:lnSpc>
              <a:spcBef>
                <a:spcPts val="5"/>
              </a:spcBef>
              <a:buFont typeface="Arial" panose="020B0604020202020204" pitchFamily="34" charset="0"/>
              <a:buChar char="•"/>
              <a:tabLst>
                <a:tab pos="240665" algn="l"/>
                <a:tab pos="241300" algn="l"/>
              </a:tabLst>
            </a:pPr>
            <a:r>
              <a:rPr sz="2000" dirty="0">
                <a:latin typeface="Calibri"/>
                <a:cs typeface="Calibri"/>
              </a:rPr>
              <a:t>Supervisor </a:t>
            </a:r>
            <a:r>
              <a:rPr sz="2000" spc="-10" dirty="0">
                <a:latin typeface="Calibri"/>
                <a:cs typeface="Calibri"/>
              </a:rPr>
              <a:t>provides </a:t>
            </a:r>
            <a:r>
              <a:rPr sz="2000" spc="-5" dirty="0">
                <a:latin typeface="Calibri"/>
                <a:cs typeface="Calibri"/>
              </a:rPr>
              <a:t>copy of </a:t>
            </a:r>
            <a:r>
              <a:rPr sz="2000" dirty="0">
                <a:latin typeface="Calibri"/>
                <a:cs typeface="Calibri"/>
              </a:rPr>
              <a:t>final </a:t>
            </a:r>
            <a:r>
              <a:rPr sz="2000" spc="-15" dirty="0">
                <a:latin typeface="Calibri"/>
                <a:cs typeface="Calibri"/>
              </a:rPr>
              <a:t>version to </a:t>
            </a:r>
            <a:r>
              <a:rPr sz="2000" spc="-5" dirty="0">
                <a:latin typeface="Calibri"/>
                <a:cs typeface="Calibri"/>
              </a:rPr>
              <a:t>employee, sends original </a:t>
            </a:r>
            <a:r>
              <a:rPr sz="2000" spc="-15" dirty="0">
                <a:latin typeface="Calibri"/>
                <a:cs typeface="Calibri"/>
              </a:rPr>
              <a:t>to  </a:t>
            </a:r>
            <a:r>
              <a:rPr sz="2000" spc="-5" dirty="0">
                <a:latin typeface="Calibri"/>
                <a:cs typeface="Calibri"/>
              </a:rPr>
              <a:t>department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head</a:t>
            </a:r>
            <a:r>
              <a:rPr lang="en-US" sz="2000" dirty="0">
                <a:latin typeface="Calibri"/>
                <a:cs typeface="Calibri"/>
              </a:rPr>
              <a:t>.</a:t>
            </a:r>
            <a:endParaRPr sz="2000" dirty="0">
              <a:latin typeface="Calibri"/>
              <a:cs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1535" y="623030"/>
            <a:ext cx="6343015" cy="711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spc="-55" dirty="0"/>
              <a:t>Performance </a:t>
            </a:r>
            <a:r>
              <a:rPr sz="4400" spc="-45" dirty="0"/>
              <a:t>Review</a:t>
            </a:r>
            <a:r>
              <a:rPr sz="4400" spc="-215" dirty="0"/>
              <a:t> </a:t>
            </a:r>
            <a:r>
              <a:rPr sz="4400" spc="-50" dirty="0"/>
              <a:t>Process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11157711" y="6463728"/>
            <a:ext cx="12827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A8A8A"/>
                </a:solidFill>
                <a:latin typeface="Calibri"/>
                <a:cs typeface="Calibri"/>
              </a:rPr>
              <a:t>7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1434" y="1805304"/>
            <a:ext cx="8885555" cy="23057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libri"/>
                <a:cs typeface="Calibri"/>
              </a:rPr>
              <a:t>Final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steps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600" dirty="0">
              <a:latin typeface="Times New Roman"/>
              <a:cs typeface="Times New Roman"/>
            </a:endParaRPr>
          </a:p>
          <a:p>
            <a:pPr marL="698500" marR="5080" indent="-228600">
              <a:lnSpc>
                <a:spcPts val="2590"/>
              </a:lnSpc>
              <a:buFont typeface="Arial"/>
              <a:buChar char="•"/>
              <a:tabLst>
                <a:tab pos="698500" algn="l"/>
              </a:tabLst>
            </a:pPr>
            <a:r>
              <a:rPr sz="2400" spc="-5" dirty="0">
                <a:latin typeface="Calibri"/>
                <a:cs typeface="Calibri"/>
              </a:rPr>
              <a:t>Department </a:t>
            </a:r>
            <a:r>
              <a:rPr sz="2400" dirty="0">
                <a:latin typeface="Calibri"/>
                <a:cs typeface="Calibri"/>
              </a:rPr>
              <a:t>head </a:t>
            </a:r>
            <a:r>
              <a:rPr sz="2400" spc="-5" dirty="0">
                <a:latin typeface="Calibri"/>
                <a:cs typeface="Calibri"/>
              </a:rPr>
              <a:t>sends </a:t>
            </a:r>
            <a:r>
              <a:rPr sz="2400" dirty="0">
                <a:latin typeface="Calibri"/>
                <a:cs typeface="Calibri"/>
              </a:rPr>
              <a:t>all </a:t>
            </a:r>
            <a:r>
              <a:rPr sz="2400" spc="-15" dirty="0">
                <a:latin typeface="Calibri"/>
                <a:cs typeface="Calibri"/>
              </a:rPr>
              <a:t>reviews </a:t>
            </a:r>
            <a:r>
              <a:rPr sz="2400" spc="-20" dirty="0">
                <a:latin typeface="Calibri"/>
                <a:cs typeface="Calibri"/>
              </a:rPr>
              <a:t>for </a:t>
            </a:r>
            <a:r>
              <a:rPr sz="2400" spc="-5" dirty="0">
                <a:latin typeface="Calibri"/>
                <a:cs typeface="Calibri"/>
              </a:rPr>
              <a:t>department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dirty="0">
                <a:latin typeface="Calibri"/>
                <a:cs typeface="Calibri"/>
              </a:rPr>
              <a:t>the Dean </a:t>
            </a:r>
            <a:r>
              <a:rPr sz="2400" spc="-5" dirty="0">
                <a:latin typeface="Calibri"/>
                <a:cs typeface="Calibri"/>
              </a:rPr>
              <a:t>or  division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leader</a:t>
            </a:r>
            <a:r>
              <a:rPr lang="en-US" sz="2400" dirty="0">
                <a:latin typeface="Calibri"/>
                <a:cs typeface="Calibri"/>
              </a:rPr>
              <a:t>/EC member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850" dirty="0">
              <a:latin typeface="Times New Roman"/>
              <a:cs typeface="Times New Roman"/>
            </a:endParaRPr>
          </a:p>
          <a:p>
            <a:pPr marL="698500" indent="-228600">
              <a:lnSpc>
                <a:spcPct val="100000"/>
              </a:lnSpc>
              <a:buFont typeface="Arial"/>
              <a:buChar char="•"/>
              <a:tabLst>
                <a:tab pos="698500" algn="l"/>
              </a:tabLst>
            </a:pPr>
            <a:r>
              <a:rPr lang="en-US" sz="2400" spc="-10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C </a:t>
            </a:r>
            <a:r>
              <a:rPr sz="2400" dirty="0">
                <a:latin typeface="Calibri"/>
                <a:cs typeface="Calibri"/>
              </a:rPr>
              <a:t>member </a:t>
            </a:r>
            <a:r>
              <a:rPr sz="2400" spc="-5" dirty="0">
                <a:latin typeface="Calibri"/>
                <a:cs typeface="Calibri"/>
              </a:rPr>
              <a:t>sends </a:t>
            </a:r>
            <a:r>
              <a:rPr sz="2400" dirty="0">
                <a:latin typeface="Calibri"/>
                <a:cs typeface="Calibri"/>
              </a:rPr>
              <a:t>all </a:t>
            </a:r>
            <a:r>
              <a:rPr sz="2400" spc="-15" dirty="0">
                <a:latin typeface="Calibri"/>
                <a:cs typeface="Calibri"/>
              </a:rPr>
              <a:t>reviews to </a:t>
            </a:r>
            <a:r>
              <a:rPr sz="2400" spc="-5" dirty="0">
                <a:latin typeface="Calibri"/>
                <a:cs typeface="Calibri"/>
              </a:rPr>
              <a:t>Human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Resources</a:t>
            </a:r>
            <a:r>
              <a:rPr lang="en-US" sz="2400" spc="-10" dirty="0"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57019" y="372998"/>
            <a:ext cx="7068820" cy="711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spc="-55" dirty="0"/>
              <a:t>Performance </a:t>
            </a:r>
            <a:r>
              <a:rPr sz="4400" spc="-50" dirty="0"/>
              <a:t>Review</a:t>
            </a:r>
            <a:r>
              <a:rPr sz="4400" spc="-185" dirty="0"/>
              <a:t> </a:t>
            </a:r>
            <a:r>
              <a:rPr sz="4400" spc="-50" dirty="0"/>
              <a:t>Timeframe</a:t>
            </a:r>
            <a:endParaRPr sz="4400"/>
          </a:p>
        </p:txBody>
      </p:sp>
      <p:sp>
        <p:nvSpPr>
          <p:cNvPr id="8" name="object 8"/>
          <p:cNvSpPr txBox="1"/>
          <p:nvPr/>
        </p:nvSpPr>
        <p:spPr>
          <a:xfrm>
            <a:off x="2646805" y="2275586"/>
            <a:ext cx="8721090" cy="27392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800" b="1" spc="-5" dirty="0">
                <a:latin typeface="Comic Sans MS"/>
                <a:cs typeface="Comic Sans MS"/>
              </a:rPr>
              <a:t>All reviews should be completed before May 15</a:t>
            </a:r>
            <a:r>
              <a:rPr lang="en-US" sz="2800" b="1" spc="-5" baseline="30000" dirty="0">
                <a:latin typeface="Comic Sans MS"/>
                <a:cs typeface="Comic Sans MS"/>
              </a:rPr>
              <a:t>th</a:t>
            </a:r>
            <a:r>
              <a:rPr lang="en-US" sz="2800" b="1" spc="-5" dirty="0">
                <a:latin typeface="Comic Sans MS"/>
                <a:cs typeface="Comic Sans MS"/>
              </a:rPr>
              <a:t> </a:t>
            </a:r>
            <a:endParaRPr sz="2800" b="1" dirty="0">
              <a:latin typeface="Comic Sans MS"/>
              <a:cs typeface="Comic Sans MS"/>
            </a:endParaRPr>
          </a:p>
          <a:p>
            <a:pPr marL="12065" marR="5080" algn="ctr">
              <a:lnSpc>
                <a:spcPct val="100000"/>
              </a:lnSpc>
              <a:spcBef>
                <a:spcPts val="3040"/>
              </a:spcBef>
            </a:pPr>
            <a:r>
              <a:rPr sz="2500" spc="-10" dirty="0">
                <a:latin typeface="Comic Sans MS"/>
                <a:cs typeface="Comic Sans MS"/>
              </a:rPr>
              <a:t>Division </a:t>
            </a:r>
            <a:r>
              <a:rPr sz="2500" spc="-5" dirty="0">
                <a:latin typeface="Comic Sans MS"/>
                <a:cs typeface="Comic Sans MS"/>
              </a:rPr>
              <a:t>leaders may </a:t>
            </a:r>
            <a:r>
              <a:rPr sz="2500" spc="-10" dirty="0">
                <a:latin typeface="Comic Sans MS"/>
                <a:cs typeface="Comic Sans MS"/>
              </a:rPr>
              <a:t>have </a:t>
            </a:r>
            <a:r>
              <a:rPr sz="2500" spc="-5" dirty="0">
                <a:latin typeface="Comic Sans MS"/>
                <a:cs typeface="Comic Sans MS"/>
              </a:rPr>
              <a:t>a </a:t>
            </a:r>
            <a:r>
              <a:rPr sz="2500" spc="-10" dirty="0">
                <a:latin typeface="Comic Sans MS"/>
                <a:cs typeface="Comic Sans MS"/>
              </a:rPr>
              <a:t>division </a:t>
            </a:r>
            <a:r>
              <a:rPr sz="2500" spc="-5" dirty="0">
                <a:latin typeface="Comic Sans MS"/>
                <a:cs typeface="Comic Sans MS"/>
              </a:rPr>
              <a:t>specific timeframe for  completing</a:t>
            </a:r>
            <a:r>
              <a:rPr sz="2500" spc="-60" dirty="0">
                <a:latin typeface="Comic Sans MS"/>
                <a:cs typeface="Comic Sans MS"/>
              </a:rPr>
              <a:t> </a:t>
            </a:r>
            <a:r>
              <a:rPr sz="2500" spc="-5" dirty="0">
                <a:latin typeface="Comic Sans MS"/>
                <a:cs typeface="Comic Sans MS"/>
              </a:rPr>
              <a:t>reviews</a:t>
            </a:r>
            <a:endParaRPr lang="en-US" sz="2500" spc="-5" dirty="0">
              <a:latin typeface="Comic Sans MS"/>
              <a:cs typeface="Comic Sans MS"/>
            </a:endParaRPr>
          </a:p>
          <a:p>
            <a:pPr marL="12065" marR="5080" algn="ctr">
              <a:lnSpc>
                <a:spcPct val="100000"/>
              </a:lnSpc>
              <a:spcBef>
                <a:spcPts val="3040"/>
              </a:spcBef>
            </a:pPr>
            <a:r>
              <a:rPr lang="en-US" sz="2500" spc="-5" dirty="0">
                <a:latin typeface="Comic Sans MS"/>
                <a:cs typeface="Comic Sans MS"/>
              </a:rPr>
              <a:t>Make sure to follow up with your supervisor for additional information.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1157711" y="6463728"/>
            <a:ext cx="12827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A8A8A"/>
                </a:solidFill>
                <a:latin typeface="Calibri"/>
                <a:cs typeface="Calibri"/>
              </a:rPr>
              <a:t>8</a:t>
            </a:fld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43619" y="12994"/>
            <a:ext cx="4796790" cy="670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946275" algn="l"/>
              </a:tabLst>
            </a:pPr>
            <a:r>
              <a:rPr sz="4400" spc="-45" dirty="0"/>
              <a:t>Xavier’s	</a:t>
            </a:r>
            <a:r>
              <a:rPr sz="4400" spc="-55" dirty="0"/>
              <a:t>5-Point</a:t>
            </a:r>
            <a:r>
              <a:rPr sz="4400" spc="-145" dirty="0"/>
              <a:t> </a:t>
            </a:r>
            <a:r>
              <a:rPr sz="4400" spc="-30" dirty="0"/>
              <a:t>Scale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11157711" y="6463728"/>
            <a:ext cx="12827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A8A8A"/>
                </a:solidFill>
                <a:latin typeface="Calibri"/>
                <a:cs typeface="Calibri"/>
              </a:rPr>
              <a:t>9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82928" y="796521"/>
            <a:ext cx="7663180" cy="53181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latin typeface="Calibri"/>
                <a:cs typeface="Calibri"/>
              </a:rPr>
              <a:t>1 =</a:t>
            </a:r>
            <a:r>
              <a:rPr sz="2400" b="1" spc="-8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Unsatisfactory</a:t>
            </a:r>
            <a:endParaRPr sz="2400">
              <a:latin typeface="Calibri"/>
              <a:cs typeface="Calibri"/>
            </a:endParaRPr>
          </a:p>
          <a:p>
            <a:pPr marL="698500" marR="5080" indent="-228600">
              <a:lnSpc>
                <a:spcPts val="2160"/>
              </a:lnSpc>
              <a:spcBef>
                <a:spcPts val="565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2000" dirty="0">
                <a:latin typeface="Calibri"/>
                <a:cs typeface="Calibri"/>
              </a:rPr>
              <a:t>An </a:t>
            </a:r>
            <a:r>
              <a:rPr sz="2000" spc="-15" dirty="0">
                <a:latin typeface="Calibri"/>
                <a:cs typeface="Calibri"/>
              </a:rPr>
              <a:t>overall </a:t>
            </a:r>
            <a:r>
              <a:rPr sz="2000" spc="-10" dirty="0">
                <a:latin typeface="Calibri"/>
                <a:cs typeface="Calibri"/>
              </a:rPr>
              <a:t>rating </a:t>
            </a:r>
            <a:r>
              <a:rPr sz="2000" spc="-5" dirty="0">
                <a:latin typeface="Calibri"/>
                <a:cs typeface="Calibri"/>
              </a:rPr>
              <a:t>of </a:t>
            </a:r>
            <a:r>
              <a:rPr sz="2000" dirty="0">
                <a:latin typeface="Calibri"/>
                <a:cs typeface="Calibri"/>
              </a:rPr>
              <a:t>1 means </a:t>
            </a:r>
            <a:r>
              <a:rPr sz="2000" spc="-5" dirty="0">
                <a:latin typeface="Calibri"/>
                <a:cs typeface="Calibri"/>
              </a:rPr>
              <a:t>significant </a:t>
            </a:r>
            <a:r>
              <a:rPr sz="2000" spc="-15" dirty="0">
                <a:latin typeface="Calibri"/>
                <a:cs typeface="Calibri"/>
              </a:rPr>
              <a:t>improvement </a:t>
            </a:r>
            <a:r>
              <a:rPr sz="2000" spc="-5" dirty="0">
                <a:latin typeface="Calibri"/>
                <a:cs typeface="Calibri"/>
              </a:rPr>
              <a:t>is needed </a:t>
            </a:r>
            <a:r>
              <a:rPr sz="2000" dirty="0">
                <a:latin typeface="Calibri"/>
                <a:cs typeface="Calibri"/>
              </a:rPr>
              <a:t>and  the </a:t>
            </a:r>
            <a:r>
              <a:rPr sz="2000" spc="-5" dirty="0">
                <a:latin typeface="Calibri"/>
                <a:cs typeface="Calibri"/>
              </a:rPr>
              <a:t>employee will </a:t>
            </a:r>
            <a:r>
              <a:rPr sz="2000" dirty="0">
                <a:latin typeface="Calibri"/>
                <a:cs typeface="Calibri"/>
              </a:rPr>
              <a:t>be placed </a:t>
            </a:r>
            <a:r>
              <a:rPr sz="2000" spc="-5" dirty="0">
                <a:latin typeface="Calibri"/>
                <a:cs typeface="Calibri"/>
              </a:rPr>
              <a:t>on </a:t>
            </a:r>
            <a:r>
              <a:rPr sz="2000" dirty="0">
                <a:latin typeface="Calibri"/>
                <a:cs typeface="Calibri"/>
              </a:rPr>
              <a:t>a </a:t>
            </a:r>
            <a:r>
              <a:rPr sz="2000" spc="-5" dirty="0">
                <a:latin typeface="Calibri"/>
                <a:cs typeface="Calibri"/>
              </a:rPr>
              <a:t>PIP (performance </a:t>
            </a:r>
            <a:r>
              <a:rPr sz="2000" spc="-15" dirty="0">
                <a:latin typeface="Calibri"/>
                <a:cs typeface="Calibri"/>
              </a:rPr>
              <a:t>improvement  </a:t>
            </a:r>
            <a:r>
              <a:rPr sz="2000" dirty="0">
                <a:latin typeface="Calibri"/>
                <a:cs typeface="Calibri"/>
              </a:rPr>
              <a:t>plan)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sz="2400" b="1" dirty="0">
                <a:latin typeface="Calibri"/>
                <a:cs typeface="Calibri"/>
              </a:rPr>
              <a:t>2 = </a:t>
            </a:r>
            <a:r>
              <a:rPr sz="2400" b="1" spc="-5" dirty="0">
                <a:latin typeface="Calibri"/>
                <a:cs typeface="Calibri"/>
              </a:rPr>
              <a:t>Needs</a:t>
            </a:r>
            <a:r>
              <a:rPr sz="2400" b="1" spc="-9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Improvement</a:t>
            </a:r>
            <a:endParaRPr sz="2400">
              <a:latin typeface="Calibri"/>
              <a:cs typeface="Calibri"/>
            </a:endParaRPr>
          </a:p>
          <a:p>
            <a:pPr marL="698500" marR="601345" indent="-228600">
              <a:lnSpc>
                <a:spcPts val="2160"/>
              </a:lnSpc>
              <a:spcBef>
                <a:spcPts val="560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2000" dirty="0">
                <a:latin typeface="Calibri"/>
                <a:cs typeface="Calibri"/>
              </a:rPr>
              <a:t>A </a:t>
            </a:r>
            <a:r>
              <a:rPr sz="2000" spc="-5" dirty="0">
                <a:latin typeface="Calibri"/>
                <a:cs typeface="Calibri"/>
              </a:rPr>
              <a:t>PIP (performance </a:t>
            </a:r>
            <a:r>
              <a:rPr sz="2000" spc="-15" dirty="0">
                <a:latin typeface="Calibri"/>
                <a:cs typeface="Calibri"/>
              </a:rPr>
              <a:t>improvement </a:t>
            </a:r>
            <a:r>
              <a:rPr sz="2000" dirty="0">
                <a:latin typeface="Calibri"/>
                <a:cs typeface="Calibri"/>
              </a:rPr>
              <a:t>plan) </a:t>
            </a:r>
            <a:r>
              <a:rPr sz="2000" spc="-15" dirty="0">
                <a:latin typeface="Calibri"/>
                <a:cs typeface="Calibri"/>
              </a:rPr>
              <a:t>may </a:t>
            </a:r>
            <a:r>
              <a:rPr sz="2000" dirty="0">
                <a:latin typeface="Calibri"/>
                <a:cs typeface="Calibri"/>
              </a:rPr>
              <a:t>be </a:t>
            </a:r>
            <a:r>
              <a:rPr sz="2000" spc="-5" dirty="0">
                <a:latin typeface="Calibri"/>
                <a:cs typeface="Calibri"/>
              </a:rPr>
              <a:t>needed </a:t>
            </a:r>
            <a:r>
              <a:rPr sz="2000" spc="-15" dirty="0">
                <a:latin typeface="Calibri"/>
                <a:cs typeface="Calibri"/>
              </a:rPr>
              <a:t>for </a:t>
            </a:r>
            <a:r>
              <a:rPr sz="2000" dirty="0">
                <a:latin typeface="Calibri"/>
                <a:cs typeface="Calibri"/>
              </a:rPr>
              <a:t>an  </a:t>
            </a:r>
            <a:r>
              <a:rPr sz="2000" spc="-15" dirty="0">
                <a:latin typeface="Calibri"/>
                <a:cs typeface="Calibri"/>
              </a:rPr>
              <a:t>overall </a:t>
            </a:r>
            <a:r>
              <a:rPr sz="2000" spc="-10" dirty="0">
                <a:latin typeface="Calibri"/>
                <a:cs typeface="Calibri"/>
              </a:rPr>
              <a:t>rating </a:t>
            </a:r>
            <a:r>
              <a:rPr sz="2000" spc="-5" dirty="0">
                <a:latin typeface="Calibri"/>
                <a:cs typeface="Calibri"/>
              </a:rPr>
              <a:t>of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2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sz="2400" b="1" dirty="0">
                <a:latin typeface="Calibri"/>
                <a:cs typeface="Calibri"/>
              </a:rPr>
              <a:t>3 = </a:t>
            </a:r>
            <a:r>
              <a:rPr sz="2400" b="1" spc="-5" dirty="0">
                <a:latin typeface="Calibri"/>
                <a:cs typeface="Calibri"/>
              </a:rPr>
              <a:t>Meets</a:t>
            </a:r>
            <a:r>
              <a:rPr sz="2400" b="1" spc="-4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Expectations</a:t>
            </a:r>
            <a:endParaRPr sz="2400">
              <a:latin typeface="Calibri"/>
              <a:cs typeface="Calibri"/>
            </a:endParaRPr>
          </a:p>
          <a:p>
            <a:pPr marL="698500" marR="157480" indent="-228600">
              <a:lnSpc>
                <a:spcPts val="2160"/>
              </a:lnSpc>
              <a:spcBef>
                <a:spcPts val="560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2000" spc="-5" dirty="0">
                <a:latin typeface="Calibri"/>
                <a:cs typeface="Calibri"/>
              </a:rPr>
              <a:t>Where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5" dirty="0">
                <a:latin typeface="Calibri"/>
                <a:cs typeface="Calibri"/>
              </a:rPr>
              <a:t>majority of employees </a:t>
            </a:r>
            <a:r>
              <a:rPr sz="2000" spc="-10" dirty="0">
                <a:latin typeface="Calibri"/>
                <a:cs typeface="Calibri"/>
              </a:rPr>
              <a:t>fall, </a:t>
            </a:r>
            <a:r>
              <a:rPr sz="2000" dirty="0">
                <a:latin typeface="Calibri"/>
                <a:cs typeface="Calibri"/>
              </a:rPr>
              <a:t>both </a:t>
            </a:r>
            <a:r>
              <a:rPr sz="2000" spc="-5" dirty="0">
                <a:latin typeface="Calibri"/>
                <a:cs typeface="Calibri"/>
              </a:rPr>
              <a:t>in </a:t>
            </a:r>
            <a:r>
              <a:rPr sz="2000" spc="-15" dirty="0">
                <a:latin typeface="Calibri"/>
                <a:cs typeface="Calibri"/>
              </a:rPr>
              <a:t>overall </a:t>
            </a:r>
            <a:r>
              <a:rPr sz="2000" spc="-10" dirty="0">
                <a:latin typeface="Calibri"/>
                <a:cs typeface="Calibri"/>
              </a:rPr>
              <a:t>rating </a:t>
            </a:r>
            <a:r>
              <a:rPr sz="2000" dirty="0">
                <a:latin typeface="Calibri"/>
                <a:cs typeface="Calibri"/>
              </a:rPr>
              <a:t>and </a:t>
            </a:r>
            <a:r>
              <a:rPr sz="2000" spc="-5" dirty="0">
                <a:latin typeface="Calibri"/>
                <a:cs typeface="Calibri"/>
              </a:rPr>
              <a:t>in  </a:t>
            </a:r>
            <a:r>
              <a:rPr sz="2000" spc="-10" dirty="0">
                <a:latin typeface="Calibri"/>
                <a:cs typeface="Calibri"/>
              </a:rPr>
              <a:t>most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categories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sz="2400" b="1" dirty="0">
                <a:latin typeface="Calibri"/>
                <a:cs typeface="Calibri"/>
              </a:rPr>
              <a:t>4 = </a:t>
            </a:r>
            <a:r>
              <a:rPr sz="2400" b="1" spc="-10" dirty="0">
                <a:latin typeface="Calibri"/>
                <a:cs typeface="Calibri"/>
              </a:rPr>
              <a:t>Exceeds</a:t>
            </a:r>
            <a:r>
              <a:rPr sz="2400" b="1" spc="-6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Expectations</a:t>
            </a:r>
            <a:endParaRPr sz="2400">
              <a:latin typeface="Calibri"/>
              <a:cs typeface="Calibri"/>
            </a:endParaRPr>
          </a:p>
          <a:p>
            <a:pPr marL="698500" indent="-228600">
              <a:lnSpc>
                <a:spcPct val="100000"/>
              </a:lnSpc>
              <a:spcBef>
                <a:spcPts val="290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2000" spc="-10" dirty="0">
                <a:latin typeface="Calibri"/>
                <a:cs typeface="Calibri"/>
              </a:rPr>
              <a:t>Reserved </a:t>
            </a:r>
            <a:r>
              <a:rPr sz="2000" spc="-15" dirty="0">
                <a:latin typeface="Calibri"/>
                <a:cs typeface="Calibri"/>
              </a:rPr>
              <a:t>for </a:t>
            </a:r>
            <a:r>
              <a:rPr sz="2000" spc="-5" dirty="0">
                <a:latin typeface="Calibri"/>
                <a:cs typeface="Calibri"/>
              </a:rPr>
              <a:t>those </a:t>
            </a:r>
            <a:r>
              <a:rPr sz="2000" dirty="0">
                <a:latin typeface="Calibri"/>
                <a:cs typeface="Calibri"/>
              </a:rPr>
              <a:t>who </a:t>
            </a:r>
            <a:r>
              <a:rPr sz="2000" b="1" u="heavy" spc="-10" dirty="0">
                <a:latin typeface="Calibri"/>
                <a:cs typeface="Calibri"/>
              </a:rPr>
              <a:t>consistently </a:t>
            </a:r>
            <a:r>
              <a:rPr sz="2000" spc="-20" dirty="0">
                <a:latin typeface="Calibri"/>
                <a:cs typeface="Calibri"/>
              </a:rPr>
              <a:t>exceed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expectations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b="1" dirty="0">
                <a:latin typeface="Calibri"/>
                <a:cs typeface="Calibri"/>
              </a:rPr>
              <a:t>5 =</a:t>
            </a:r>
            <a:r>
              <a:rPr sz="2400" b="1" spc="-8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Exceptional</a:t>
            </a:r>
            <a:endParaRPr sz="2400">
              <a:latin typeface="Calibri"/>
              <a:cs typeface="Calibri"/>
            </a:endParaRPr>
          </a:p>
          <a:p>
            <a:pPr marL="698500" indent="-228600">
              <a:lnSpc>
                <a:spcPct val="100000"/>
              </a:lnSpc>
              <a:spcBef>
                <a:spcPts val="285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2000" spc="-10" dirty="0">
                <a:latin typeface="Calibri"/>
                <a:cs typeface="Calibri"/>
              </a:rPr>
              <a:t>Reserved </a:t>
            </a:r>
            <a:r>
              <a:rPr sz="2000" spc="-15" dirty="0">
                <a:latin typeface="Calibri"/>
                <a:cs typeface="Calibri"/>
              </a:rPr>
              <a:t>for </a:t>
            </a:r>
            <a:r>
              <a:rPr sz="2000" spc="-5" dirty="0">
                <a:latin typeface="Calibri"/>
                <a:cs typeface="Calibri"/>
              </a:rPr>
              <a:t>performance that is </a:t>
            </a:r>
            <a:r>
              <a:rPr sz="2000" b="1" u="heavy" spc="-15" dirty="0">
                <a:latin typeface="Calibri"/>
                <a:cs typeface="Calibri"/>
              </a:rPr>
              <a:t>excellent </a:t>
            </a:r>
            <a:r>
              <a:rPr sz="2000" spc="-5" dirty="0">
                <a:latin typeface="Calibri"/>
                <a:cs typeface="Calibri"/>
              </a:rPr>
              <a:t>or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b="1" u="heavy" spc="-10" dirty="0">
                <a:latin typeface="Calibri"/>
                <a:cs typeface="Calibri"/>
              </a:rPr>
              <a:t>extraordinary</a:t>
            </a:r>
            <a:endParaRPr sz="2000">
              <a:latin typeface="Calibri"/>
              <a:cs typeface="Calibri"/>
            </a:endParaRPr>
          </a:p>
          <a:p>
            <a:pPr marL="698500" indent="-228600">
              <a:lnSpc>
                <a:spcPct val="100000"/>
              </a:lnSpc>
              <a:spcBef>
                <a:spcPts val="245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2000" spc="-5" dirty="0">
                <a:latin typeface="Calibri"/>
                <a:cs typeface="Calibri"/>
              </a:rPr>
              <a:t>It does </a:t>
            </a:r>
            <a:r>
              <a:rPr sz="2000" dirty="0">
                <a:latin typeface="Calibri"/>
                <a:cs typeface="Calibri"/>
              </a:rPr>
              <a:t>not </a:t>
            </a:r>
            <a:r>
              <a:rPr sz="2000" spc="-5" dirty="0">
                <a:latin typeface="Calibri"/>
                <a:cs typeface="Calibri"/>
              </a:rPr>
              <a:t>mean </a:t>
            </a:r>
            <a:r>
              <a:rPr sz="2000" spc="-10" dirty="0">
                <a:latin typeface="Calibri"/>
                <a:cs typeface="Calibri"/>
              </a:rPr>
              <a:t>just </a:t>
            </a:r>
            <a:r>
              <a:rPr sz="2000" spc="-5" dirty="0">
                <a:latin typeface="Calibri"/>
                <a:cs typeface="Calibri"/>
              </a:rPr>
              <a:t>‘very good’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performance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563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</TotalTime>
  <Words>583</Words>
  <Application>Microsoft Office PowerPoint</Application>
  <PresentationFormat>Widescreen</PresentationFormat>
  <Paragraphs>135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Comic Sans MS</vt:lpstr>
      <vt:lpstr>Times New Roman</vt:lpstr>
      <vt:lpstr>Verdana</vt:lpstr>
      <vt:lpstr>Office Theme</vt:lpstr>
      <vt:lpstr>Performance Review Process</vt:lpstr>
      <vt:lpstr>Where do I find Performance Review  Information?</vt:lpstr>
      <vt:lpstr>Why do we complete performance reviews?</vt:lpstr>
      <vt:lpstr>Performance Review Forms</vt:lpstr>
      <vt:lpstr>Abbreviated Form </vt:lpstr>
      <vt:lpstr>Performance Review Process</vt:lpstr>
      <vt:lpstr>Performance Review Process</vt:lpstr>
      <vt:lpstr>Performance Review Timeframe</vt:lpstr>
      <vt:lpstr>Xavier’s 5-Point Scale</vt:lpstr>
      <vt:lpstr>Xavier’s 5-Point Scale</vt:lpstr>
      <vt:lpstr>PowerPoint Presentation</vt:lpstr>
      <vt:lpstr>Planning &amp; Preparation</vt:lpstr>
      <vt:lpstr>After  Meeting</vt:lpstr>
      <vt:lpstr>Performance Review Meeting</vt:lpstr>
      <vt:lpstr>Set an appointment  to discuss and document</vt:lpstr>
      <vt:lpstr>After  Meeting</vt:lpstr>
      <vt:lpstr>After the Meeting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Review Process   2018</dc:title>
  <dc:creator>Windows User</dc:creator>
  <cp:lastModifiedBy>Bolen, Stephanie</cp:lastModifiedBy>
  <cp:revision>8</cp:revision>
  <dcterms:created xsi:type="dcterms:W3CDTF">2025-03-07T10:56:58Z</dcterms:created>
  <dcterms:modified xsi:type="dcterms:W3CDTF">2025-03-21T16:01:43Z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2023-04-24T00:00:00Z</vt:filetime>
  </property>
  <property fmtid="{D5CDD505-2E9C-101B-9397-08002B2CF9AE}" pid="3" name="Creator">
    <vt:lpwstr>Acrobat PDFMaker 15 for PowerPoint</vt:lpwstr>
  </property>
  <property fmtid="{D5CDD505-2E9C-101B-9397-08002B2CF9AE}" pid="4" name="LastSaved">
    <vt:filetime>2025-03-07T00:00:00Z</vt:filetime>
  </property>
</Properties>
</file>