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FCEE1-9E79-43EA-B8E6-F985C9539AB2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E7CF4-1A92-4D6D-8084-26BE0109D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647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FCEE1-9E79-43EA-B8E6-F985C9539AB2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E7CF4-1A92-4D6D-8084-26BE0109D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922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FCEE1-9E79-43EA-B8E6-F985C9539AB2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E7CF4-1A92-4D6D-8084-26BE0109D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139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FCEE1-9E79-43EA-B8E6-F985C9539AB2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E7CF4-1A92-4D6D-8084-26BE0109D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120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FCEE1-9E79-43EA-B8E6-F985C9539AB2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E7CF4-1A92-4D6D-8084-26BE0109D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664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FCEE1-9E79-43EA-B8E6-F985C9539AB2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E7CF4-1A92-4D6D-8084-26BE0109D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324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FCEE1-9E79-43EA-B8E6-F985C9539AB2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E7CF4-1A92-4D6D-8084-26BE0109D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59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FCEE1-9E79-43EA-B8E6-F985C9539AB2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E7CF4-1A92-4D6D-8084-26BE0109D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310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FCEE1-9E79-43EA-B8E6-F985C9539AB2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E7CF4-1A92-4D6D-8084-26BE0109D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369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FCEE1-9E79-43EA-B8E6-F985C9539AB2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E7CF4-1A92-4D6D-8084-26BE0109D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513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FCEE1-9E79-43EA-B8E6-F985C9539AB2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E7CF4-1A92-4D6D-8084-26BE0109D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13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FCEE1-9E79-43EA-B8E6-F985C9539AB2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CE7CF4-1A92-4D6D-8084-26BE0109D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297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Delta Sigma Pi</a:t>
            </a:r>
            <a:br>
              <a:rPr lang="en-US" b="1" dirty="0" smtClean="0">
                <a:solidFill>
                  <a:srgbClr val="FFFF00"/>
                </a:solidFill>
              </a:rPr>
            </a:br>
            <a:r>
              <a:rPr lang="en-US" b="1" dirty="0" smtClean="0">
                <a:solidFill>
                  <a:srgbClr val="FFFF00"/>
                </a:solidFill>
              </a:rPr>
              <a:t>Theta Lambda Chapter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Northeastern LEAD Provincial Conference &amp; Council Meeting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Rochester, NY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February 7-9, 2014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150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Delta Sigma Pi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 smtClean="0"/>
              <a:t>Delta Sigma Pi is a professional fraternity organized to foster the study of business in universities; to encourage scholarship, social activity and the association of students for their mutual advancement by research and practice; to promote closer affiliation between the commercial world and students of commerce, and to further a higher standard of commercial ethics and culture and the civic and commercial welfare of the community.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496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Purpose of Conference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Mandatory</a:t>
            </a:r>
          </a:p>
          <a:p>
            <a:r>
              <a:rPr lang="en-US" dirty="0" smtClean="0"/>
              <a:t>Breakout Sessions:</a:t>
            </a:r>
          </a:p>
          <a:p>
            <a:pPr lvl="1"/>
            <a:r>
              <a:rPr lang="en-US" dirty="0" smtClean="0"/>
              <a:t>Pledge Education Program Building</a:t>
            </a:r>
          </a:p>
          <a:p>
            <a:pPr lvl="1"/>
            <a:r>
              <a:rPr lang="en-US" dirty="0" smtClean="0"/>
              <a:t>Chapter Sales/Fundraising</a:t>
            </a:r>
          </a:p>
          <a:p>
            <a:pPr lvl="1"/>
            <a:r>
              <a:rPr lang="en-US" dirty="0" smtClean="0"/>
              <a:t>Recruiting with a Marketing Approach</a:t>
            </a:r>
          </a:p>
          <a:p>
            <a:r>
              <a:rPr lang="en-US" dirty="0" smtClean="0"/>
              <a:t>Building connections with other chapters</a:t>
            </a:r>
          </a:p>
          <a:p>
            <a:r>
              <a:rPr lang="en-US" dirty="0" smtClean="0"/>
              <a:t>Establishing a national presence in the fraternity</a:t>
            </a:r>
          </a:p>
        </p:txBody>
      </p:sp>
    </p:spTree>
    <p:extLst>
      <p:ext uri="{BB962C8B-B14F-4D97-AF65-F5344CB8AC3E}">
        <p14:creationId xmlns:p14="http://schemas.microsoft.com/office/powerpoint/2010/main" val="2311975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Why is it Important to Us?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 how to manage an effective fraternity</a:t>
            </a:r>
          </a:p>
          <a:p>
            <a:endParaRPr lang="en-US" dirty="0" smtClean="0"/>
          </a:p>
          <a:p>
            <a:r>
              <a:rPr lang="en-US" dirty="0" smtClean="0"/>
              <a:t>Ability to pass fraternity information to the chapter</a:t>
            </a:r>
          </a:p>
          <a:p>
            <a:endParaRPr lang="en-US" dirty="0" smtClean="0"/>
          </a:p>
          <a:p>
            <a:r>
              <a:rPr lang="en-US" dirty="0" smtClean="0"/>
              <a:t>Comparison of Theta Lambda’s chapter status compared to other chapters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168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Budget Details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Conference Date:  Feb. 7-9, 2014</a:t>
            </a:r>
          </a:p>
          <a:p>
            <a:r>
              <a:rPr lang="en-US" dirty="0" smtClean="0"/>
              <a:t>Delegates:  4</a:t>
            </a:r>
          </a:p>
          <a:p>
            <a:r>
              <a:rPr lang="en-US" dirty="0" smtClean="0"/>
              <a:t>Hotel Stay:  Hyatt Regency Rochester</a:t>
            </a:r>
          </a:p>
          <a:p>
            <a:pPr lvl="1"/>
            <a:r>
              <a:rPr lang="en-US" dirty="0" smtClean="0"/>
              <a:t>1 night, 2 rooms</a:t>
            </a:r>
          </a:p>
          <a:p>
            <a:r>
              <a:rPr lang="en-US" dirty="0" smtClean="0"/>
              <a:t>Airline: United or Delta</a:t>
            </a:r>
          </a:p>
          <a:p>
            <a:pPr lvl="1"/>
            <a:r>
              <a:rPr lang="en-US" dirty="0" smtClean="0"/>
              <a:t>Depart: Feb. 7</a:t>
            </a:r>
          </a:p>
          <a:p>
            <a:pPr lvl="1"/>
            <a:r>
              <a:rPr lang="en-US" dirty="0" smtClean="0"/>
              <a:t>Arrival: Feb. 8</a:t>
            </a:r>
          </a:p>
          <a:p>
            <a:r>
              <a:rPr lang="en-US" dirty="0" smtClean="0"/>
              <a:t>Meals:</a:t>
            </a:r>
          </a:p>
          <a:p>
            <a:pPr lvl="1"/>
            <a:r>
              <a:rPr lang="en-US" dirty="0" smtClean="0"/>
              <a:t>2 meals each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743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Estimated Costs Submitted to SORF</a:t>
            </a:r>
            <a:endParaRPr lang="en-US" b="1" dirty="0">
              <a:solidFill>
                <a:srgbClr val="7030A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0614084"/>
              </p:ext>
            </p:extLst>
          </p:nvPr>
        </p:nvGraphicFramePr>
        <p:xfrm>
          <a:off x="990599" y="1295400"/>
          <a:ext cx="7162801" cy="49109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65553"/>
                <a:gridCol w="2731859"/>
                <a:gridCol w="2365389"/>
              </a:tblGrid>
              <a:tr h="30749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sng" strike="noStrike" dirty="0">
                          <a:effectLst/>
                        </a:rPr>
                        <a:t>Item:</a:t>
                      </a:r>
                      <a:endParaRPr lang="en-US" sz="2000" b="1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sng" strike="noStrike" dirty="0">
                          <a:effectLst/>
                        </a:rPr>
                        <a:t>Est. Cost/person</a:t>
                      </a:r>
                      <a:endParaRPr lang="en-US" sz="2000" b="1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sng" strike="noStrike" dirty="0">
                          <a:effectLst/>
                        </a:rPr>
                        <a:t>Total Est. Cost</a:t>
                      </a:r>
                      <a:endParaRPr lang="en-US" sz="2000" b="1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749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5655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Registration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dirty="0">
                          <a:effectLst/>
                        </a:rPr>
                        <a:t> $                   95.00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>
                          <a:effectLst/>
                        </a:rPr>
                        <a:t> $            380.00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5655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Hotel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>
                          <a:effectLst/>
                        </a:rPr>
                        <a:t> $                   56.43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>
                          <a:effectLst/>
                        </a:rPr>
                        <a:t> $            225.72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5655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Airfare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>
                          <a:effectLst/>
                        </a:rPr>
                        <a:t> $                 325.00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>
                          <a:effectLst/>
                        </a:rPr>
                        <a:t> $        1,300.00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5655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Meals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>
                          <a:effectLst/>
                        </a:rPr>
                        <a:t> $                   38.00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>
                          <a:effectLst/>
                        </a:rPr>
                        <a:t> $            152.00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5655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Taxi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>
                          <a:effectLst/>
                        </a:rPr>
                        <a:t> $                   15.00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>
                          <a:effectLst/>
                        </a:rPr>
                        <a:t> $              60.00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749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 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5655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Total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>
                          <a:effectLst/>
                        </a:rPr>
                        <a:t> $                 529.43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dirty="0">
                          <a:effectLst/>
                        </a:rPr>
                        <a:t> $        2,117.72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749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 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749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70% of Total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dirty="0">
                          <a:effectLst/>
                        </a:rPr>
                        <a:t> $        1,482.40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1439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Meals Documentation</a:t>
            </a:r>
            <a:endParaRPr lang="en-US" b="1" dirty="0">
              <a:solidFill>
                <a:srgbClr val="7030A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7362053"/>
              </p:ext>
            </p:extLst>
          </p:nvPr>
        </p:nvGraphicFramePr>
        <p:xfrm>
          <a:off x="609597" y="1582279"/>
          <a:ext cx="7696202" cy="4519880"/>
        </p:xfrm>
        <a:graphic>
          <a:graphicData uri="http://schemas.openxmlformats.org/drawingml/2006/table">
            <a:tbl>
              <a:tblPr/>
              <a:tblGrid>
                <a:gridCol w="1154431"/>
                <a:gridCol w="1154431"/>
                <a:gridCol w="1077468"/>
                <a:gridCol w="1077468"/>
                <a:gridCol w="1077468"/>
                <a:gridCol w="1077468"/>
                <a:gridCol w="1077468"/>
              </a:tblGrid>
              <a:tr h="559266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FFFFFF"/>
                          </a:solidFill>
                          <a:effectLst/>
                        </a:rPr>
                        <a:t>M&amp;IE Total</a:t>
                      </a:r>
                    </a:p>
                  </a:txBody>
                  <a:tcPr marL="107055" marR="41175" marT="41175" marB="41175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C69A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solidFill>
                            <a:srgbClr val="FFFFFF"/>
                          </a:solidFill>
                          <a:effectLst/>
                        </a:rPr>
                        <a:t>$46</a:t>
                      </a:r>
                    </a:p>
                  </a:txBody>
                  <a:tcPr marL="107055" marR="41175" marT="41175" marB="41175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C69A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$51</a:t>
                      </a:r>
                    </a:p>
                  </a:txBody>
                  <a:tcPr marL="107055" marR="41175" marT="41175" marB="41175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solidFill>
                            <a:srgbClr val="FFFFFF"/>
                          </a:solidFill>
                          <a:effectLst/>
                        </a:rPr>
                        <a:t>$56</a:t>
                      </a:r>
                    </a:p>
                  </a:txBody>
                  <a:tcPr marL="107055" marR="41175" marT="41175" marB="41175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C69A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solidFill>
                            <a:srgbClr val="FFFFFF"/>
                          </a:solidFill>
                          <a:effectLst/>
                        </a:rPr>
                        <a:t>$61</a:t>
                      </a:r>
                    </a:p>
                  </a:txBody>
                  <a:tcPr marL="107055" marR="41175" marT="41175" marB="41175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C69A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solidFill>
                            <a:srgbClr val="FFFFFF"/>
                          </a:solidFill>
                          <a:effectLst/>
                        </a:rPr>
                        <a:t>$66</a:t>
                      </a:r>
                    </a:p>
                  </a:txBody>
                  <a:tcPr marL="107055" marR="41175" marT="41175" marB="41175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C69A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rgbClr val="FFFFFF"/>
                          </a:solidFill>
                          <a:effectLst/>
                        </a:rPr>
                        <a:t>$71</a:t>
                      </a:r>
                    </a:p>
                  </a:txBody>
                  <a:tcPr marL="107055" marR="41175" marT="41175" marB="41175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C69AD"/>
                    </a:solidFill>
                  </a:tcPr>
                </a:tc>
              </a:tr>
              <a:tr h="1497675">
                <a:tc>
                  <a:txBody>
                    <a:bodyPr/>
                    <a:lstStyle/>
                    <a:p>
                      <a:pPr algn="l"/>
                      <a:r>
                        <a:rPr lang="en-US" sz="1600">
                          <a:solidFill>
                            <a:srgbClr val="FFFFFF"/>
                          </a:solidFill>
                          <a:effectLst/>
                        </a:rPr>
                        <a:t>Continental Breakfast/ Breakfast</a:t>
                      </a:r>
                    </a:p>
                  </a:txBody>
                  <a:tcPr marL="107055" marR="41175" marT="41175" marB="41175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C69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>
                          <a:effectLst/>
                        </a:rPr>
                        <a:t>$7</a:t>
                      </a:r>
                    </a:p>
                  </a:txBody>
                  <a:tcPr marL="82350" marR="41175" marT="41175" marB="41175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F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dirty="0">
                          <a:effectLst/>
                        </a:rPr>
                        <a:t>$8</a:t>
                      </a:r>
                    </a:p>
                  </a:txBody>
                  <a:tcPr marL="82350" marR="41175" marT="41175" marB="41175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>
                          <a:effectLst/>
                        </a:rPr>
                        <a:t>$9</a:t>
                      </a:r>
                    </a:p>
                  </a:txBody>
                  <a:tcPr marL="82350" marR="41175" marT="41175" marB="41175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F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>
                          <a:effectLst/>
                        </a:rPr>
                        <a:t>$10</a:t>
                      </a:r>
                    </a:p>
                  </a:txBody>
                  <a:tcPr marL="82350" marR="41175" marT="41175" marB="41175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F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>
                          <a:effectLst/>
                        </a:rPr>
                        <a:t>$11</a:t>
                      </a:r>
                    </a:p>
                  </a:txBody>
                  <a:tcPr marL="82350" marR="41175" marT="41175" marB="41175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F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>
                          <a:effectLst/>
                        </a:rPr>
                        <a:t>$12</a:t>
                      </a:r>
                    </a:p>
                  </a:txBody>
                  <a:tcPr marL="82350" marR="41175" marT="41175" marB="41175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FB"/>
                    </a:solidFill>
                  </a:tcPr>
                </a:tc>
              </a:tr>
              <a:tr h="320031">
                <a:tc>
                  <a:txBody>
                    <a:bodyPr/>
                    <a:lstStyle/>
                    <a:p>
                      <a:pPr algn="l"/>
                      <a:r>
                        <a:rPr lang="en-US" sz="1600">
                          <a:solidFill>
                            <a:srgbClr val="FFFFFF"/>
                          </a:solidFill>
                          <a:effectLst/>
                        </a:rPr>
                        <a:t>Lunch</a:t>
                      </a:r>
                    </a:p>
                  </a:txBody>
                  <a:tcPr marL="107055" marR="41175" marT="41175" marB="41175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C69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>
                          <a:effectLst/>
                        </a:rPr>
                        <a:t>$11</a:t>
                      </a:r>
                    </a:p>
                  </a:txBody>
                  <a:tcPr marL="82350" marR="41175" marT="41175" marB="41175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dirty="0">
                          <a:effectLst/>
                        </a:rPr>
                        <a:t>$12</a:t>
                      </a:r>
                    </a:p>
                  </a:txBody>
                  <a:tcPr marL="82350" marR="41175" marT="41175" marB="41175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>
                          <a:effectLst/>
                        </a:rPr>
                        <a:t>$13</a:t>
                      </a:r>
                    </a:p>
                  </a:txBody>
                  <a:tcPr marL="82350" marR="41175" marT="41175" marB="41175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>
                          <a:effectLst/>
                        </a:rPr>
                        <a:t>$15</a:t>
                      </a:r>
                    </a:p>
                  </a:txBody>
                  <a:tcPr marL="82350" marR="41175" marT="41175" marB="41175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>
                          <a:effectLst/>
                        </a:rPr>
                        <a:t>$16</a:t>
                      </a:r>
                    </a:p>
                  </a:txBody>
                  <a:tcPr marL="82350" marR="41175" marT="41175" marB="41175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>
                          <a:effectLst/>
                        </a:rPr>
                        <a:t>$18</a:t>
                      </a:r>
                    </a:p>
                  </a:txBody>
                  <a:tcPr marL="82350" marR="41175" marT="41175" marB="41175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7"/>
                    </a:solidFill>
                  </a:tcPr>
                </a:tc>
              </a:tr>
              <a:tr h="552430">
                <a:tc>
                  <a:txBody>
                    <a:bodyPr/>
                    <a:lstStyle/>
                    <a:p>
                      <a:pPr algn="l"/>
                      <a:r>
                        <a:rPr lang="en-US" sz="1600">
                          <a:solidFill>
                            <a:srgbClr val="FFFFFF"/>
                          </a:solidFill>
                          <a:effectLst/>
                        </a:rPr>
                        <a:t>Dinner</a:t>
                      </a:r>
                    </a:p>
                  </a:txBody>
                  <a:tcPr marL="107055" marR="41175" marT="41175" marB="41175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C69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>
                          <a:effectLst/>
                        </a:rPr>
                        <a:t>$23</a:t>
                      </a:r>
                    </a:p>
                  </a:txBody>
                  <a:tcPr marL="82350" marR="41175" marT="41175" marB="41175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F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dirty="0">
                          <a:effectLst/>
                        </a:rPr>
                        <a:t>$26</a:t>
                      </a:r>
                    </a:p>
                  </a:txBody>
                  <a:tcPr marL="82350" marR="41175" marT="41175" marB="41175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>
                          <a:effectLst/>
                        </a:rPr>
                        <a:t>$29</a:t>
                      </a:r>
                    </a:p>
                  </a:txBody>
                  <a:tcPr marL="82350" marR="41175" marT="41175" marB="41175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F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>
                          <a:effectLst/>
                        </a:rPr>
                        <a:t>$31</a:t>
                      </a:r>
                    </a:p>
                  </a:txBody>
                  <a:tcPr marL="82350" marR="41175" marT="41175" marB="41175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F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>
                          <a:effectLst/>
                        </a:rPr>
                        <a:t>$34</a:t>
                      </a:r>
                    </a:p>
                  </a:txBody>
                  <a:tcPr marL="82350" marR="41175" marT="41175" marB="41175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F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>
                          <a:effectLst/>
                        </a:rPr>
                        <a:t>$36</a:t>
                      </a:r>
                    </a:p>
                  </a:txBody>
                  <a:tcPr marL="82350" marR="41175" marT="41175" marB="41175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FB"/>
                    </a:solidFill>
                  </a:tcPr>
                </a:tc>
              </a:tr>
              <a:tr h="559266">
                <a:tc>
                  <a:txBody>
                    <a:bodyPr/>
                    <a:lstStyle/>
                    <a:p>
                      <a:pPr algn="l"/>
                      <a:r>
                        <a:rPr lang="en-US" sz="1600">
                          <a:solidFill>
                            <a:srgbClr val="FFFFFF"/>
                          </a:solidFill>
                          <a:effectLst/>
                        </a:rPr>
                        <a:t>Incidentals</a:t>
                      </a:r>
                    </a:p>
                  </a:txBody>
                  <a:tcPr marL="107055" marR="41175" marT="41175" marB="41175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C69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>
                          <a:effectLst/>
                        </a:rPr>
                        <a:t>$5</a:t>
                      </a:r>
                    </a:p>
                  </a:txBody>
                  <a:tcPr marL="82350" marR="41175" marT="41175" marB="41175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dirty="0">
                          <a:effectLst/>
                        </a:rPr>
                        <a:t>$5</a:t>
                      </a:r>
                    </a:p>
                  </a:txBody>
                  <a:tcPr marL="82350" marR="41175" marT="41175" marB="41175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>
                          <a:effectLst/>
                        </a:rPr>
                        <a:t>$5</a:t>
                      </a:r>
                    </a:p>
                  </a:txBody>
                  <a:tcPr marL="82350" marR="41175" marT="41175" marB="41175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>
                          <a:effectLst/>
                        </a:rPr>
                        <a:t>$5</a:t>
                      </a:r>
                    </a:p>
                  </a:txBody>
                  <a:tcPr marL="82350" marR="41175" marT="41175" marB="41175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>
                          <a:effectLst/>
                        </a:rPr>
                        <a:t>$5</a:t>
                      </a:r>
                    </a:p>
                  </a:txBody>
                  <a:tcPr marL="82350" marR="41175" marT="41175" marB="41175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>
                          <a:effectLst/>
                        </a:rPr>
                        <a:t>$5</a:t>
                      </a:r>
                    </a:p>
                  </a:txBody>
                  <a:tcPr marL="82350" marR="41175" marT="41175" marB="41175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7"/>
                    </a:solidFill>
                  </a:tcPr>
                </a:tc>
              </a:tr>
              <a:tr h="1025053">
                <a:tc>
                  <a:txBody>
                    <a:bodyPr/>
                    <a:lstStyle/>
                    <a:p>
                      <a:pPr algn="l"/>
                      <a:r>
                        <a:rPr lang="en-US" sz="1600">
                          <a:solidFill>
                            <a:srgbClr val="FFFFFF"/>
                          </a:solidFill>
                          <a:effectLst/>
                        </a:rPr>
                        <a:t>First &amp; Last Day of Travel</a:t>
                      </a:r>
                    </a:p>
                  </a:txBody>
                  <a:tcPr marL="107055" marR="41175" marT="41175" marB="41175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C69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>
                          <a:effectLst/>
                        </a:rPr>
                        <a:t>$34.50</a:t>
                      </a:r>
                    </a:p>
                  </a:txBody>
                  <a:tcPr marL="82350" marR="41175" marT="41175" marB="41175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F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dirty="0">
                          <a:effectLst/>
                        </a:rPr>
                        <a:t>$38.25</a:t>
                      </a:r>
                    </a:p>
                  </a:txBody>
                  <a:tcPr marL="82350" marR="41175" marT="41175" marB="41175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>
                          <a:effectLst/>
                        </a:rPr>
                        <a:t>$42</a:t>
                      </a:r>
                    </a:p>
                  </a:txBody>
                  <a:tcPr marL="82350" marR="41175" marT="41175" marB="41175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F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>
                          <a:effectLst/>
                        </a:rPr>
                        <a:t>$45.75</a:t>
                      </a:r>
                    </a:p>
                  </a:txBody>
                  <a:tcPr marL="82350" marR="41175" marT="41175" marB="41175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F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>
                          <a:effectLst/>
                        </a:rPr>
                        <a:t>$49.50</a:t>
                      </a:r>
                    </a:p>
                  </a:txBody>
                  <a:tcPr marL="82350" marR="41175" marT="41175" marB="41175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F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dirty="0">
                          <a:effectLst/>
                        </a:rPr>
                        <a:t>$53.25</a:t>
                      </a:r>
                    </a:p>
                  </a:txBody>
                  <a:tcPr marL="82350" marR="41175" marT="41175" marB="41175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FB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572000" y="6324600"/>
            <a:ext cx="43160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http://www.gsa.gov/portal/content/101518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788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352</Words>
  <Application>Microsoft Office PowerPoint</Application>
  <PresentationFormat>On-screen Show (4:3)</PresentationFormat>
  <Paragraphs>108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Delta Sigma Pi Theta Lambda Chapter</vt:lpstr>
      <vt:lpstr>Delta Sigma Pi</vt:lpstr>
      <vt:lpstr>Purpose of Conference</vt:lpstr>
      <vt:lpstr>Why is it Important to Us?</vt:lpstr>
      <vt:lpstr>Budget Details</vt:lpstr>
      <vt:lpstr>Estimated Costs Submitted to SORF</vt:lpstr>
      <vt:lpstr>Meals Documentation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Caitlin</dc:creator>
  <cp:lastModifiedBy>Caitlin</cp:lastModifiedBy>
  <cp:revision>4</cp:revision>
  <dcterms:created xsi:type="dcterms:W3CDTF">2013-12-02T22:00:22Z</dcterms:created>
  <dcterms:modified xsi:type="dcterms:W3CDTF">2013-12-02T22:41:00Z</dcterms:modified>
</cp:coreProperties>
</file>